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5" r:id="rId2"/>
    <p:sldId id="341" r:id="rId3"/>
    <p:sldId id="342" r:id="rId4"/>
    <p:sldId id="343" r:id="rId5"/>
    <p:sldId id="344"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371" r:id="rId32"/>
    <p:sldId id="372" r:id="rId33"/>
    <p:sldId id="373" r:id="rId34"/>
    <p:sldId id="374" r:id="rId35"/>
    <p:sldId id="375" r:id="rId36"/>
    <p:sldId id="37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709" autoAdjust="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1/4/2011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70F8-55FE-424A-855D-F6DCF7CB5E1C}" type="datetimeFigureOut">
              <a:rPr lang="en-US" smtClean="0"/>
              <a:pPr/>
              <a:t>1/4/2011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00FB-6A39-42F5-8902-ED330C1902E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000" b="1" smtClean="0">
                <a:latin typeface="Blue Ridge Light SF" pitchFamily="2" charset="0"/>
              </a:rPr>
              <a:t>CLASSIFICATION OF SKILLS</a:t>
            </a:r>
            <a:endParaRPr lang="en-GB" sz="2000" b="1" dirty="0" smtClean="0">
              <a:latin typeface="Blue Ridge Light SF" pitchFamily="2" charset="0"/>
            </a:endParaRPr>
          </a:p>
          <a:p>
            <a:r>
              <a:rPr lang="en-GB" sz="2000" b="1" dirty="0" smtClean="0">
                <a:latin typeface="Blue Ridge Light SF" pitchFamily="2" charset="0"/>
              </a:rPr>
              <a:t>We can </a:t>
            </a:r>
            <a:r>
              <a:rPr lang="en-GB" sz="2000" b="1" dirty="0" smtClean="0">
                <a:solidFill>
                  <a:srgbClr val="FF0000"/>
                </a:solidFill>
                <a:latin typeface="Blue Ridge Light SF" pitchFamily="2" charset="0"/>
              </a:rPr>
              <a:t>CLASSIFY </a:t>
            </a:r>
            <a:r>
              <a:rPr lang="en-GB" sz="2000" b="1" dirty="0" smtClean="0">
                <a:latin typeface="Blue Ridge Light SF" pitchFamily="2" charset="0"/>
              </a:rPr>
              <a:t>these skills on </a:t>
            </a:r>
            <a:r>
              <a:rPr lang="en-GB" sz="2000" b="1" dirty="0" smtClean="0">
                <a:solidFill>
                  <a:srgbClr val="FF0000"/>
                </a:solidFill>
                <a:latin typeface="Blue Ridge Light SF" pitchFamily="2" charset="0"/>
              </a:rPr>
              <a:t>CONTINUUM</a:t>
            </a:r>
            <a:r>
              <a:rPr lang="en-GB" sz="2000" b="1" dirty="0" smtClean="0">
                <a:latin typeface="Blue Ridge Light SF" pitchFamily="2" charset="0"/>
              </a:rPr>
              <a:t>. These are imaginary scales of 2 extremes. EG: Black 			          White. There are </a:t>
            </a:r>
            <a:r>
              <a:rPr lang="en-GB" sz="2000" b="1" dirty="0" smtClean="0">
                <a:solidFill>
                  <a:srgbClr val="FF0000"/>
                </a:solidFill>
                <a:latin typeface="Blue Ridge Light SF" pitchFamily="2" charset="0"/>
              </a:rPr>
              <a:t>6 Continuum</a:t>
            </a:r>
          </a:p>
          <a:p>
            <a:r>
              <a:rPr lang="en-GB" sz="2000" b="1" dirty="0" smtClean="0">
                <a:solidFill>
                  <a:srgbClr val="FF0000"/>
                </a:solidFill>
                <a:latin typeface="Blue Ridge Light SF" pitchFamily="2" charset="0"/>
              </a:rPr>
              <a:t>PERCEPTUAL LOAD </a:t>
            </a:r>
            <a:r>
              <a:rPr lang="en-GB" sz="2000" b="1" dirty="0" smtClean="0">
                <a:latin typeface="Blue Ridge Light SF" pitchFamily="2" charset="0"/>
              </a:rPr>
              <a:t>is the degree of decision making. If high lots of decisions made</a:t>
            </a:r>
          </a:p>
          <a:p>
            <a:r>
              <a:rPr lang="en-GB" sz="2000" b="1" dirty="0" smtClean="0">
                <a:solidFill>
                  <a:srgbClr val="FF0000"/>
                </a:solidFill>
                <a:latin typeface="Blue Ridge Light SF" pitchFamily="2" charset="0"/>
              </a:rPr>
              <a:t>SUB ROUTINES </a:t>
            </a:r>
            <a:r>
              <a:rPr lang="en-GB" sz="2000" b="1" dirty="0" smtClean="0">
                <a:latin typeface="Blue Ridge Light SF" pitchFamily="2" charset="0"/>
              </a:rPr>
              <a:t>are the different parts of a skill EG: Stance, Grip</a:t>
            </a:r>
          </a:p>
          <a:p>
            <a:pPr>
              <a:buNone/>
            </a:pPr>
            <a:r>
              <a:rPr lang="en-GB" sz="2000" b="1" dirty="0" smtClean="0">
                <a:latin typeface="Blue Ridge Light SF" pitchFamily="2" charset="0"/>
              </a:rPr>
              <a:t>1) </a:t>
            </a:r>
            <a:r>
              <a:rPr lang="en-GB" sz="2000" b="1" dirty="0" smtClean="0">
                <a:solidFill>
                  <a:srgbClr val="FF0000"/>
                </a:solidFill>
                <a:latin typeface="Blue Ridge Light SF" pitchFamily="2" charset="0"/>
              </a:rPr>
              <a:t>MUSCULAR INVOLVEMENT</a:t>
            </a:r>
            <a:r>
              <a:rPr lang="en-GB" sz="2000" b="1" dirty="0" smtClean="0">
                <a:latin typeface="Blue Ridge Light SF" pitchFamily="2" charset="0"/>
              </a:rPr>
              <a:t>: From </a:t>
            </a:r>
            <a:r>
              <a:rPr lang="en-GB" sz="2000" b="1" dirty="0" smtClean="0">
                <a:solidFill>
                  <a:srgbClr val="FF0000"/>
                </a:solidFill>
                <a:latin typeface="Blue Ridge Light SF" pitchFamily="2" charset="0"/>
              </a:rPr>
              <a:t>GROSS</a:t>
            </a:r>
            <a:r>
              <a:rPr lang="en-GB" sz="2000" b="1" dirty="0" smtClean="0">
                <a:latin typeface="Blue Ridge Light SF" pitchFamily="2" charset="0"/>
              </a:rPr>
              <a:t> skills (large muscle movements) to </a:t>
            </a:r>
            <a:r>
              <a:rPr lang="en-GB" sz="2000" b="1" dirty="0" smtClean="0">
                <a:solidFill>
                  <a:srgbClr val="FF0000"/>
                </a:solidFill>
                <a:latin typeface="Blue Ridge Light SF" pitchFamily="2" charset="0"/>
              </a:rPr>
              <a:t>FINE</a:t>
            </a:r>
            <a:r>
              <a:rPr lang="en-GB" sz="2000" b="1" dirty="0" smtClean="0">
                <a:latin typeface="Blue Ridge Light SF" pitchFamily="2" charset="0"/>
              </a:rPr>
              <a:t>. Skills (involve small muscle movements)</a:t>
            </a:r>
          </a:p>
          <a:p>
            <a:pPr>
              <a:buNone/>
            </a:pPr>
            <a:r>
              <a:rPr lang="en-GB" sz="2000" b="1" dirty="0" smtClean="0">
                <a:latin typeface="Blue Ridge Light SF" pitchFamily="2" charset="0"/>
              </a:rPr>
              <a:t>2) </a:t>
            </a:r>
            <a:r>
              <a:rPr lang="en-GB" sz="2000" b="1" dirty="0" smtClean="0">
                <a:solidFill>
                  <a:srgbClr val="FF0000"/>
                </a:solidFill>
                <a:latin typeface="Blue Ridge Light SF" pitchFamily="2" charset="0"/>
              </a:rPr>
              <a:t>ENVIRONMENTAL INFLUENCER</a:t>
            </a:r>
            <a:r>
              <a:rPr lang="en-GB" sz="2000" b="1" dirty="0" smtClean="0">
                <a:latin typeface="Blue Ridge Light SF" pitchFamily="2" charset="0"/>
              </a:rPr>
              <a:t>: From </a:t>
            </a:r>
            <a:r>
              <a:rPr lang="en-GB" sz="2000" b="1" dirty="0" smtClean="0">
                <a:solidFill>
                  <a:srgbClr val="FF0000"/>
                </a:solidFill>
                <a:latin typeface="Blue Ridge Light SF" pitchFamily="2" charset="0"/>
              </a:rPr>
              <a:t>OPEN</a:t>
            </a:r>
            <a:r>
              <a:rPr lang="en-GB" sz="2000" b="1" dirty="0" smtClean="0">
                <a:latin typeface="Blue Ridge Light SF" pitchFamily="2" charset="0"/>
              </a:rPr>
              <a:t> skills (affected by the environment) to </a:t>
            </a:r>
            <a:r>
              <a:rPr lang="en-GB" sz="2000" b="1" dirty="0" smtClean="0">
                <a:solidFill>
                  <a:srgbClr val="FF0000"/>
                </a:solidFill>
                <a:latin typeface="Blue Ridge Light SF" pitchFamily="2" charset="0"/>
              </a:rPr>
              <a:t>CLOSED</a:t>
            </a:r>
            <a:r>
              <a:rPr lang="en-GB" sz="2000" b="1" dirty="0" smtClean="0">
                <a:latin typeface="Blue Ridge Light SF" pitchFamily="2" charset="0"/>
              </a:rPr>
              <a:t> skills (not affected by the environment)</a:t>
            </a:r>
          </a:p>
          <a:p>
            <a:pPr>
              <a:buNone/>
            </a:pPr>
            <a:r>
              <a:rPr lang="en-GB" sz="2000" b="1" dirty="0" smtClean="0">
                <a:latin typeface="Blue Ridge Light SF" pitchFamily="2" charset="0"/>
              </a:rPr>
              <a:t>3) </a:t>
            </a:r>
            <a:r>
              <a:rPr lang="en-GB" sz="2000" b="1" dirty="0" smtClean="0">
                <a:solidFill>
                  <a:srgbClr val="FF0000"/>
                </a:solidFill>
                <a:latin typeface="Blue Ridge Light SF" pitchFamily="2" charset="0"/>
              </a:rPr>
              <a:t>CONTINUITY CONTINUUM</a:t>
            </a:r>
            <a:r>
              <a:rPr lang="en-GB" sz="2000" b="1" dirty="0" smtClean="0">
                <a:latin typeface="Blue Ridge Light SF" pitchFamily="2" charset="0"/>
              </a:rPr>
              <a:t>: From </a:t>
            </a:r>
            <a:r>
              <a:rPr lang="en-GB" sz="2000" b="1" dirty="0" smtClean="0">
                <a:solidFill>
                  <a:srgbClr val="FF0000"/>
                </a:solidFill>
                <a:latin typeface="Blue Ridge Light SF" pitchFamily="2" charset="0"/>
              </a:rPr>
              <a:t>DISCRETE</a:t>
            </a:r>
            <a:r>
              <a:rPr lang="en-GB" sz="2000" b="1" dirty="0" smtClean="0">
                <a:latin typeface="Blue Ridge Light SF" pitchFamily="2" charset="0"/>
              </a:rPr>
              <a:t> skills (a clear beginning and end) through </a:t>
            </a:r>
            <a:r>
              <a:rPr lang="en-GB" sz="2000" b="1" dirty="0" smtClean="0">
                <a:solidFill>
                  <a:srgbClr val="FF0000"/>
                </a:solidFill>
                <a:latin typeface="Blue Ridge Light SF" pitchFamily="2" charset="0"/>
              </a:rPr>
              <a:t>SERIAL</a:t>
            </a:r>
            <a:r>
              <a:rPr lang="en-GB" sz="2000" b="1" dirty="0" smtClean="0">
                <a:latin typeface="Blue Ridge Light SF" pitchFamily="2" charset="0"/>
              </a:rPr>
              <a:t> skills (numerous discrete skills put together) to </a:t>
            </a:r>
            <a:r>
              <a:rPr lang="en-GB" sz="2000" b="1" dirty="0" smtClean="0">
                <a:solidFill>
                  <a:srgbClr val="FF0000"/>
                </a:solidFill>
                <a:latin typeface="Blue Ridge Light SF" pitchFamily="2" charset="0"/>
              </a:rPr>
              <a:t>CONTINUOUS </a:t>
            </a:r>
            <a:r>
              <a:rPr lang="en-GB" sz="2000" b="1" dirty="0" smtClean="0">
                <a:latin typeface="Blue Ridge Light SF" pitchFamily="2" charset="0"/>
              </a:rPr>
              <a:t>skills (skills with no beginning or end) </a:t>
            </a:r>
          </a:p>
          <a:p>
            <a:pPr>
              <a:buNone/>
            </a:pPr>
            <a:r>
              <a:rPr lang="en-GB" sz="2000" b="1" dirty="0" smtClean="0">
                <a:latin typeface="Blue Ridge Light SF" pitchFamily="2" charset="0"/>
              </a:rPr>
              <a:t>4) </a:t>
            </a:r>
            <a:r>
              <a:rPr lang="en-GB" sz="2000" b="1" dirty="0" smtClean="0">
                <a:solidFill>
                  <a:srgbClr val="FF0000"/>
                </a:solidFill>
                <a:latin typeface="Blue Ridge Light SF" pitchFamily="2" charset="0"/>
              </a:rPr>
              <a:t>PACING CONTINUUM: </a:t>
            </a:r>
            <a:r>
              <a:rPr lang="en-GB" sz="2000" b="1" dirty="0" smtClean="0">
                <a:latin typeface="Blue Ridge Light SF" pitchFamily="2" charset="0"/>
              </a:rPr>
              <a:t>From </a:t>
            </a:r>
            <a:r>
              <a:rPr lang="en-GB" sz="2000" b="1" dirty="0" smtClean="0">
                <a:solidFill>
                  <a:srgbClr val="FF0000"/>
                </a:solidFill>
                <a:latin typeface="Blue Ridge Light SF" pitchFamily="2" charset="0"/>
              </a:rPr>
              <a:t>SELF PACED </a:t>
            </a:r>
            <a:r>
              <a:rPr lang="en-GB" sz="2000" b="1" dirty="0" smtClean="0">
                <a:latin typeface="Blue Ridge Light SF" pitchFamily="2" charset="0"/>
              </a:rPr>
              <a:t>skills (the performer determines when to start the skill) to </a:t>
            </a:r>
            <a:r>
              <a:rPr lang="en-GB" sz="2000" b="1" dirty="0" smtClean="0">
                <a:solidFill>
                  <a:srgbClr val="FF0000"/>
                </a:solidFill>
                <a:latin typeface="Blue Ridge Light SF" pitchFamily="2" charset="0"/>
              </a:rPr>
              <a:t>EXTERNALLY PACED </a:t>
            </a:r>
            <a:r>
              <a:rPr lang="en-GB" sz="2000" b="1" dirty="0" smtClean="0">
                <a:latin typeface="Blue Ridge Light SF" pitchFamily="2" charset="0"/>
              </a:rPr>
              <a:t>skills (the control of the movement is determined by the environment)</a:t>
            </a:r>
          </a:p>
          <a:p>
            <a:pPr>
              <a:buNone/>
            </a:pPr>
            <a:r>
              <a:rPr lang="en-GB" sz="2000" b="1" dirty="0" smtClean="0">
                <a:latin typeface="Blue Ridge Light SF" pitchFamily="2" charset="0"/>
              </a:rPr>
              <a:t>5) </a:t>
            </a:r>
            <a:r>
              <a:rPr lang="en-GB" sz="2000" b="1" dirty="0" smtClean="0">
                <a:solidFill>
                  <a:srgbClr val="FF0000"/>
                </a:solidFill>
                <a:latin typeface="Blue Ridge Light SF" pitchFamily="2" charset="0"/>
              </a:rPr>
              <a:t>DIFFICULTY CONTINUUM: </a:t>
            </a:r>
            <a:r>
              <a:rPr lang="en-GB" sz="2000" b="1" dirty="0" smtClean="0">
                <a:latin typeface="Blue Ridge Light SF" pitchFamily="2" charset="0"/>
              </a:rPr>
              <a:t>From </a:t>
            </a:r>
            <a:r>
              <a:rPr lang="en-GB" sz="2000" b="1" dirty="0" smtClean="0">
                <a:solidFill>
                  <a:srgbClr val="FF0000"/>
                </a:solidFill>
                <a:latin typeface="Blue Ridge Light SF" pitchFamily="2" charset="0"/>
              </a:rPr>
              <a:t>SIMPLE </a:t>
            </a:r>
            <a:r>
              <a:rPr lang="en-GB" sz="2000" b="1" dirty="0" smtClean="0">
                <a:latin typeface="Blue Ridge Light SF" pitchFamily="2" charset="0"/>
              </a:rPr>
              <a:t>skills (low levels of decision making, sub routines, power and accuracy needed, use of feedback, low perceptual load) to </a:t>
            </a:r>
            <a:r>
              <a:rPr lang="en-GB" sz="2000" b="1" dirty="0" smtClean="0">
                <a:solidFill>
                  <a:srgbClr val="FF0000"/>
                </a:solidFill>
                <a:latin typeface="Blue Ridge Light SF" pitchFamily="2" charset="0"/>
              </a:rPr>
              <a:t>COMPLEX</a:t>
            </a:r>
            <a:r>
              <a:rPr lang="en-GB" sz="2000" b="1" dirty="0" smtClean="0">
                <a:latin typeface="Blue Ridge Light SF" pitchFamily="2" charset="0"/>
              </a:rPr>
              <a:t> skills (high levels of the previous)</a:t>
            </a:r>
          </a:p>
          <a:p>
            <a:pPr>
              <a:buNone/>
            </a:pPr>
            <a:r>
              <a:rPr lang="en-GB" sz="2000" b="1" dirty="0" smtClean="0">
                <a:latin typeface="Blue Ridge Light SF" pitchFamily="2" charset="0"/>
              </a:rPr>
              <a:t>6) </a:t>
            </a:r>
            <a:r>
              <a:rPr lang="en-GB" sz="2000" b="1" dirty="0" smtClean="0">
                <a:solidFill>
                  <a:srgbClr val="FF0000"/>
                </a:solidFill>
                <a:latin typeface="Blue Ridge Light SF" pitchFamily="2" charset="0"/>
              </a:rPr>
              <a:t>ORGANISATIONAL CONTINUUM</a:t>
            </a:r>
            <a:r>
              <a:rPr lang="en-GB" sz="2000" b="1" dirty="0" smtClean="0">
                <a:latin typeface="Blue Ridge Light SF" pitchFamily="2" charset="0"/>
              </a:rPr>
              <a:t>: From </a:t>
            </a:r>
            <a:r>
              <a:rPr lang="en-GB" sz="2000" b="1" dirty="0" smtClean="0">
                <a:solidFill>
                  <a:srgbClr val="FF0000"/>
                </a:solidFill>
                <a:latin typeface="Blue Ridge Light SF" pitchFamily="2" charset="0"/>
              </a:rPr>
              <a:t>LOW </a:t>
            </a:r>
            <a:r>
              <a:rPr lang="en-GB" sz="2000" b="1" dirty="0" smtClean="0">
                <a:latin typeface="Blue Ridge Light SF" pitchFamily="2" charset="0"/>
              </a:rPr>
              <a:t>(sub routines are easily separated) to </a:t>
            </a:r>
            <a:r>
              <a:rPr lang="en-GB" sz="2000" b="1" dirty="0" smtClean="0">
                <a:solidFill>
                  <a:srgbClr val="FF0000"/>
                </a:solidFill>
                <a:latin typeface="Blue Ridge Light SF" pitchFamily="2" charset="0"/>
              </a:rPr>
              <a:t>HIGH </a:t>
            </a:r>
            <a:r>
              <a:rPr lang="en-GB" sz="2000" b="1" dirty="0" smtClean="0">
                <a:latin typeface="Blue Ridge Light SF" pitchFamily="2" charset="0"/>
              </a:rPr>
              <a:t>(sub routines are closely linked)</a:t>
            </a:r>
          </a:p>
          <a:p>
            <a:pPr>
              <a:buNone/>
            </a:pPr>
            <a:endParaRPr lang="en-GB" sz="2000" b="1" dirty="0" smtClean="0">
              <a:latin typeface="Blue Ridge Light SF" pitchFamily="2" charset="0"/>
            </a:endParaRPr>
          </a:p>
          <a:p>
            <a:pPr>
              <a:buNone/>
            </a:pPr>
            <a:endParaRPr lang="en-GB" sz="2000" b="1" dirty="0" smtClean="0">
              <a:latin typeface="Blue Ridge Light SF" pitchFamily="2" charset="0"/>
            </a:endParaRPr>
          </a:p>
        </p:txBody>
      </p:sp>
      <p:sp>
        <p:nvSpPr>
          <p:cNvPr id="5" name="Left-Right Arrow 4"/>
          <p:cNvSpPr/>
          <p:nvPr/>
        </p:nvSpPr>
        <p:spPr>
          <a:xfrm>
            <a:off x="1643042" y="785794"/>
            <a:ext cx="2643206"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	There are 3 STAGES or PHASES OF LEARNING</a:t>
            </a:r>
          </a:p>
          <a:p>
            <a:pPr marL="457200" indent="-457200">
              <a:buAutoNum type="arabicParenR"/>
            </a:pPr>
            <a:r>
              <a:rPr lang="en-GB" sz="2100" b="1" dirty="0" smtClean="0">
                <a:solidFill>
                  <a:srgbClr val="FF0000"/>
                </a:solidFill>
                <a:latin typeface="Bodoni MT" pitchFamily="18" charset="0"/>
              </a:rPr>
              <a:t>COGNITIVE STAGE: </a:t>
            </a:r>
            <a:r>
              <a:rPr lang="en-GB" sz="2100" b="1" dirty="0" smtClean="0">
                <a:latin typeface="Bodoni MT" pitchFamily="18" charset="0"/>
              </a:rPr>
              <a:t>The learner attempts to create a </a:t>
            </a:r>
            <a:r>
              <a:rPr lang="en-GB" sz="2100" b="1" dirty="0" smtClean="0">
                <a:solidFill>
                  <a:srgbClr val="FF0000"/>
                </a:solidFill>
                <a:latin typeface="Bodoni MT" pitchFamily="18" charset="0"/>
              </a:rPr>
              <a:t>MENTAL PICTURE </a:t>
            </a:r>
            <a:r>
              <a:rPr lang="en-GB" sz="2100" b="1" dirty="0" smtClean="0">
                <a:latin typeface="Bodoni MT" pitchFamily="18" charset="0"/>
              </a:rPr>
              <a:t>of how the skill should be performed. </a:t>
            </a:r>
            <a:r>
              <a:rPr lang="en-GB" sz="2100" b="1" dirty="0" smtClean="0">
                <a:solidFill>
                  <a:srgbClr val="FF0000"/>
                </a:solidFill>
                <a:latin typeface="Bodoni MT" pitchFamily="18" charset="0"/>
              </a:rPr>
              <a:t>VERBAL EXPLANATIONS </a:t>
            </a:r>
            <a:r>
              <a:rPr lang="en-GB" sz="2100" b="1" dirty="0" smtClean="0">
                <a:latin typeface="Bodoni MT" pitchFamily="18" charset="0"/>
              </a:rPr>
              <a:t>and </a:t>
            </a:r>
            <a:r>
              <a:rPr lang="en-GB" sz="2100" b="1" dirty="0" smtClean="0">
                <a:solidFill>
                  <a:srgbClr val="FF0000"/>
                </a:solidFill>
                <a:latin typeface="Bodoni MT" pitchFamily="18" charset="0"/>
              </a:rPr>
              <a:t>DEMONSTRATIONS </a:t>
            </a:r>
            <a:r>
              <a:rPr lang="en-GB" sz="2100" b="1" dirty="0" smtClean="0">
                <a:latin typeface="Bodoni MT" pitchFamily="18" charset="0"/>
              </a:rPr>
              <a:t>are important. It will take longer if the skill is </a:t>
            </a:r>
            <a:r>
              <a:rPr lang="en-GB" sz="2100" b="1" dirty="0" smtClean="0">
                <a:solidFill>
                  <a:srgbClr val="FF0000"/>
                </a:solidFill>
                <a:latin typeface="Bodoni MT" pitchFamily="18" charset="0"/>
              </a:rPr>
              <a:t>COMPLEX. </a:t>
            </a:r>
            <a:r>
              <a:rPr lang="en-GB" sz="2100" b="1" dirty="0" smtClean="0">
                <a:latin typeface="Bodoni MT" pitchFamily="18" charset="0"/>
              </a:rPr>
              <a:t>Learners are given specific </a:t>
            </a:r>
            <a:r>
              <a:rPr lang="en-GB" sz="2100" b="1" dirty="0" smtClean="0">
                <a:solidFill>
                  <a:srgbClr val="FF0000"/>
                </a:solidFill>
                <a:latin typeface="Bodoni MT" pitchFamily="18" charset="0"/>
              </a:rPr>
              <a:t>CUES </a:t>
            </a:r>
            <a:r>
              <a:rPr lang="en-GB" sz="2100" b="1" dirty="0" smtClean="0">
                <a:latin typeface="Bodoni MT" pitchFamily="18" charset="0"/>
              </a:rPr>
              <a:t>to focus on, of the most important parts of the skill. This is called </a:t>
            </a:r>
            <a:r>
              <a:rPr lang="en-GB" sz="2100" b="1" dirty="0" smtClean="0">
                <a:solidFill>
                  <a:srgbClr val="FF0000"/>
                </a:solidFill>
                <a:latin typeface="Bodoni MT" pitchFamily="18" charset="0"/>
              </a:rPr>
              <a:t>SELECTIVE ATTENTION.  </a:t>
            </a:r>
            <a:r>
              <a:rPr lang="en-GB" sz="2100" b="1" dirty="0" smtClean="0">
                <a:latin typeface="Bodoni MT" pitchFamily="18" charset="0"/>
              </a:rPr>
              <a:t>Learners use </a:t>
            </a:r>
            <a:r>
              <a:rPr lang="en-GB" sz="2100" b="1" dirty="0" smtClean="0">
                <a:solidFill>
                  <a:srgbClr val="FF0000"/>
                </a:solidFill>
                <a:latin typeface="Bodoni MT" pitchFamily="18" charset="0"/>
              </a:rPr>
              <a:t>TRIAL AND ERROR</a:t>
            </a:r>
            <a:r>
              <a:rPr lang="en-GB" sz="2100" b="1" dirty="0" smtClean="0">
                <a:latin typeface="Bodoni MT" pitchFamily="18" charset="0"/>
              </a:rPr>
              <a:t>. </a:t>
            </a:r>
            <a:r>
              <a:rPr lang="en-GB" sz="2100" b="1" dirty="0" smtClean="0">
                <a:solidFill>
                  <a:srgbClr val="FF0000"/>
                </a:solidFill>
                <a:latin typeface="Bodoni MT" pitchFamily="18" charset="0"/>
              </a:rPr>
              <a:t>POSITIVE FEEDBACK </a:t>
            </a:r>
            <a:r>
              <a:rPr lang="en-GB" sz="2100" b="1" dirty="0" smtClean="0">
                <a:latin typeface="Bodoni MT" pitchFamily="18" charset="0"/>
              </a:rPr>
              <a:t>is important for </a:t>
            </a:r>
            <a:r>
              <a:rPr lang="en-GB" sz="2100" b="1" dirty="0" smtClean="0">
                <a:solidFill>
                  <a:srgbClr val="FF0000"/>
                </a:solidFill>
                <a:latin typeface="Bodoni MT" pitchFamily="18" charset="0"/>
              </a:rPr>
              <a:t>REINFORCEMENT. </a:t>
            </a:r>
            <a:r>
              <a:rPr lang="en-GB" sz="2100" b="1" dirty="0" smtClean="0">
                <a:latin typeface="Bodoni MT" pitchFamily="18" charset="0"/>
              </a:rPr>
              <a:t>Performances will be </a:t>
            </a:r>
            <a:r>
              <a:rPr lang="en-GB" sz="2100" b="1" dirty="0" smtClean="0">
                <a:solidFill>
                  <a:srgbClr val="FF0000"/>
                </a:solidFill>
                <a:latin typeface="Bodoni MT" pitchFamily="18" charset="0"/>
              </a:rPr>
              <a:t>INCONSISTENT, </a:t>
            </a:r>
            <a:r>
              <a:rPr lang="en-GB" sz="2100" b="1" dirty="0" smtClean="0">
                <a:latin typeface="Bodoni MT" pitchFamily="18" charset="0"/>
              </a:rPr>
              <a:t>full of </a:t>
            </a:r>
            <a:r>
              <a:rPr lang="en-GB" sz="2100" b="1" dirty="0" smtClean="0">
                <a:solidFill>
                  <a:srgbClr val="FF0000"/>
                </a:solidFill>
                <a:latin typeface="Bodoni MT" pitchFamily="18" charset="0"/>
              </a:rPr>
              <a:t>ERRORS</a:t>
            </a:r>
            <a:r>
              <a:rPr lang="en-GB" sz="2100" b="1" dirty="0" smtClean="0">
                <a:latin typeface="Bodoni MT" pitchFamily="18" charset="0"/>
              </a:rPr>
              <a:t>.</a:t>
            </a:r>
          </a:p>
          <a:p>
            <a:pPr marL="457200" indent="-457200">
              <a:buAutoNum type="arabicParenR"/>
            </a:pPr>
            <a:r>
              <a:rPr lang="en-GB" sz="2100" b="1" dirty="0" smtClean="0">
                <a:solidFill>
                  <a:srgbClr val="FF0000"/>
                </a:solidFill>
                <a:latin typeface="Bodoni MT" pitchFamily="18" charset="0"/>
              </a:rPr>
              <a:t>ASSOCIATIVE STAGE: </a:t>
            </a:r>
            <a:r>
              <a:rPr lang="en-GB" sz="2100" b="1" dirty="0" smtClean="0">
                <a:latin typeface="Bodoni MT" pitchFamily="18" charset="0"/>
              </a:rPr>
              <a:t>This is the </a:t>
            </a:r>
            <a:r>
              <a:rPr lang="en-GB" sz="2100" b="1" dirty="0" smtClean="0">
                <a:solidFill>
                  <a:srgbClr val="FF0000"/>
                </a:solidFill>
                <a:latin typeface="Bodoni MT" pitchFamily="18" charset="0"/>
              </a:rPr>
              <a:t>PRACTICE</a:t>
            </a:r>
            <a:r>
              <a:rPr lang="en-GB" sz="2100" b="1" dirty="0" smtClean="0">
                <a:latin typeface="Bodoni MT" pitchFamily="18" charset="0"/>
              </a:rPr>
              <a:t> phase of learning. Some learners stay in this stage for a long time and never progress beyond it. Mistakes begin to be eliminated and errors are less gross. Learners are more </a:t>
            </a:r>
            <a:r>
              <a:rPr lang="en-GB" sz="2100" b="1" dirty="0" smtClean="0">
                <a:solidFill>
                  <a:srgbClr val="FF0000"/>
                </a:solidFill>
                <a:latin typeface="Bodoni MT" pitchFamily="18" charset="0"/>
              </a:rPr>
              <a:t>CONSISTENT</a:t>
            </a:r>
            <a:r>
              <a:rPr lang="en-GB" sz="2100" b="1" dirty="0" smtClean="0">
                <a:latin typeface="Bodoni MT" pitchFamily="18" charset="0"/>
              </a:rPr>
              <a:t>, and the </a:t>
            </a:r>
            <a:r>
              <a:rPr lang="en-GB" sz="2100" b="1" dirty="0" smtClean="0">
                <a:solidFill>
                  <a:srgbClr val="FF0000"/>
                </a:solidFill>
                <a:latin typeface="Bodoni MT" pitchFamily="18" charset="0"/>
              </a:rPr>
              <a:t>FUNDAMENTALS </a:t>
            </a:r>
            <a:r>
              <a:rPr lang="en-GB" sz="2100" b="1" dirty="0" smtClean="0">
                <a:latin typeface="Bodoni MT" pitchFamily="18" charset="0"/>
              </a:rPr>
              <a:t>are mastered. </a:t>
            </a:r>
            <a:r>
              <a:rPr lang="en-GB" sz="2100" b="1" dirty="0" smtClean="0">
                <a:solidFill>
                  <a:srgbClr val="FF0000"/>
                </a:solidFill>
                <a:latin typeface="Bodoni MT" pitchFamily="18" charset="0"/>
              </a:rPr>
              <a:t>SUB ROUTINES </a:t>
            </a:r>
            <a:r>
              <a:rPr lang="en-GB" sz="2100" b="1" dirty="0" smtClean="0">
                <a:latin typeface="Bodoni MT" pitchFamily="18" charset="0"/>
              </a:rPr>
              <a:t>are coordinated and the skill is </a:t>
            </a:r>
            <a:r>
              <a:rPr lang="en-GB" sz="2100" b="1" dirty="0" smtClean="0">
                <a:solidFill>
                  <a:srgbClr val="FF0000"/>
                </a:solidFill>
                <a:latin typeface="Bodoni MT" pitchFamily="18" charset="0"/>
              </a:rPr>
              <a:t>SMOOTHER</a:t>
            </a:r>
            <a:r>
              <a:rPr lang="en-GB" sz="2100" b="1" dirty="0" smtClean="0">
                <a:latin typeface="Bodoni MT" pitchFamily="18" charset="0"/>
              </a:rPr>
              <a:t>. The learner attends to </a:t>
            </a:r>
            <a:r>
              <a:rPr lang="en-GB" sz="2100" b="1" dirty="0" smtClean="0">
                <a:solidFill>
                  <a:srgbClr val="FF0000"/>
                </a:solidFill>
                <a:latin typeface="Bodoni MT" pitchFamily="18" charset="0"/>
              </a:rPr>
              <a:t>SPECIFIC CUES </a:t>
            </a:r>
            <a:r>
              <a:rPr lang="en-GB" sz="2100" b="1" dirty="0" smtClean="0">
                <a:latin typeface="Bodoni MT" pitchFamily="18" charset="0"/>
              </a:rPr>
              <a:t>and they concentrate on </a:t>
            </a:r>
            <a:r>
              <a:rPr lang="en-GB" sz="2100" b="1" dirty="0" smtClean="0">
                <a:solidFill>
                  <a:srgbClr val="FF0000"/>
                </a:solidFill>
                <a:latin typeface="Bodoni MT" pitchFamily="18" charset="0"/>
              </a:rPr>
              <a:t>REFINING </a:t>
            </a:r>
            <a:r>
              <a:rPr lang="en-GB" sz="2100" b="1" dirty="0" smtClean="0">
                <a:latin typeface="Bodoni MT" pitchFamily="18" charset="0"/>
              </a:rPr>
              <a:t>skills in many conditions. The learner develops their use of </a:t>
            </a:r>
            <a:r>
              <a:rPr lang="en-GB" sz="2100" b="1" dirty="0" smtClean="0">
                <a:solidFill>
                  <a:srgbClr val="FF0000"/>
                </a:solidFill>
                <a:latin typeface="Bodoni MT" pitchFamily="18" charset="0"/>
              </a:rPr>
              <a:t>KINAESTHESIS </a:t>
            </a:r>
            <a:r>
              <a:rPr lang="en-GB" sz="2100" b="1" dirty="0" smtClean="0">
                <a:latin typeface="Bodoni MT" pitchFamily="18" charset="0"/>
              </a:rPr>
              <a:t>to eliminate errors. </a:t>
            </a:r>
          </a:p>
          <a:p>
            <a:pPr marL="457200" indent="-457200">
              <a:buAutoNum type="arabicParenR"/>
            </a:pPr>
            <a:r>
              <a:rPr lang="en-GB" sz="2100" b="1" dirty="0" smtClean="0">
                <a:solidFill>
                  <a:srgbClr val="FF0000"/>
                </a:solidFill>
                <a:latin typeface="Bodoni MT" pitchFamily="18" charset="0"/>
              </a:rPr>
              <a:t>AUTONOMOUS STAGE: </a:t>
            </a:r>
            <a:r>
              <a:rPr lang="en-GB" sz="2100" b="1" dirty="0" smtClean="0">
                <a:latin typeface="Bodoni MT" pitchFamily="18" charset="0"/>
              </a:rPr>
              <a:t>The skill can be executed with </a:t>
            </a:r>
            <a:r>
              <a:rPr lang="en-GB" sz="2100" b="1" dirty="0" smtClean="0">
                <a:solidFill>
                  <a:srgbClr val="FF0000"/>
                </a:solidFill>
                <a:latin typeface="Bodoni MT" pitchFamily="18" charset="0"/>
              </a:rPr>
              <a:t>MINIMUM CONSCIOUS THOUGHT. </a:t>
            </a:r>
            <a:r>
              <a:rPr lang="en-GB" sz="2100" b="1" dirty="0" smtClean="0">
                <a:latin typeface="Bodoni MT" pitchFamily="18" charset="0"/>
              </a:rPr>
              <a:t>They can concentrate on other factors such as tactics. The </a:t>
            </a:r>
            <a:r>
              <a:rPr lang="en-GB" sz="2100" b="1" dirty="0" smtClean="0">
                <a:solidFill>
                  <a:srgbClr val="FF0000"/>
                </a:solidFill>
                <a:latin typeface="Bodoni MT" pitchFamily="18" charset="0"/>
              </a:rPr>
              <a:t>MOTOR PROGRAMME </a:t>
            </a:r>
            <a:r>
              <a:rPr lang="en-GB" sz="2100" b="1" dirty="0" smtClean="0">
                <a:latin typeface="Bodoni MT" pitchFamily="18" charset="0"/>
              </a:rPr>
              <a:t>is established and stored in the </a:t>
            </a:r>
            <a:r>
              <a:rPr lang="en-GB" sz="2100" b="1" dirty="0" smtClean="0">
                <a:solidFill>
                  <a:srgbClr val="FF0000"/>
                </a:solidFill>
                <a:latin typeface="Bodoni MT" pitchFamily="18" charset="0"/>
              </a:rPr>
              <a:t>LONG TERM MEMORY</a:t>
            </a:r>
            <a:r>
              <a:rPr lang="en-GB" sz="2100" b="1" dirty="0" smtClean="0">
                <a:latin typeface="Bodoni MT" pitchFamily="18" charset="0"/>
              </a:rPr>
              <a:t>. Performance is </a:t>
            </a:r>
            <a:r>
              <a:rPr lang="en-GB" sz="2100" b="1" dirty="0" smtClean="0">
                <a:solidFill>
                  <a:srgbClr val="FF0000"/>
                </a:solidFill>
                <a:latin typeface="Bodoni MT" pitchFamily="18" charset="0"/>
              </a:rPr>
              <a:t>CONSISTENT </a:t>
            </a:r>
            <a:r>
              <a:rPr lang="en-GB" sz="2100" b="1" dirty="0" smtClean="0">
                <a:latin typeface="Bodoni MT" pitchFamily="18" charset="0"/>
              </a:rPr>
              <a:t>and </a:t>
            </a:r>
            <a:r>
              <a:rPr lang="en-GB" sz="2100" b="1" dirty="0" smtClean="0">
                <a:solidFill>
                  <a:srgbClr val="FF0000"/>
                </a:solidFill>
                <a:latin typeface="Bodoni MT" pitchFamily="18" charset="0"/>
              </a:rPr>
              <a:t>HABITUAL. </a:t>
            </a:r>
            <a:r>
              <a:rPr lang="en-GB" sz="2100" b="1" dirty="0" smtClean="0">
                <a:latin typeface="Bodoni MT" pitchFamily="18" charset="0"/>
              </a:rPr>
              <a:t>Performers can detect their </a:t>
            </a:r>
            <a:r>
              <a:rPr lang="en-GB" sz="2100" b="1" dirty="0" smtClean="0">
                <a:solidFill>
                  <a:srgbClr val="FF0000"/>
                </a:solidFill>
                <a:latin typeface="Bodoni MT" pitchFamily="18" charset="0"/>
              </a:rPr>
              <a:t>OWN ERRORS</a:t>
            </a:r>
            <a:r>
              <a:rPr lang="en-GB" sz="2100" b="1" dirty="0" smtClean="0">
                <a:latin typeface="Bodoni MT" pitchFamily="18" charset="0"/>
              </a:rPr>
              <a:t>. </a:t>
            </a:r>
            <a:r>
              <a:rPr lang="en-GB" sz="2100" b="1" dirty="0" smtClean="0">
                <a:solidFill>
                  <a:srgbClr val="FF0000"/>
                </a:solidFill>
                <a:latin typeface="Bodoni MT" pitchFamily="18" charset="0"/>
              </a:rPr>
              <a:t>EXTERNAL FEEDBACK </a:t>
            </a:r>
            <a:r>
              <a:rPr lang="en-GB" sz="2100" b="1" dirty="0" smtClean="0">
                <a:latin typeface="Bodoni MT" pitchFamily="18" charset="0"/>
              </a:rPr>
              <a:t>is less important.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	4 TYPES OF GUIDANCE</a:t>
            </a:r>
          </a:p>
          <a:p>
            <a:pPr marL="457200" indent="-457200">
              <a:buAutoNum type="arabicParenR"/>
            </a:pPr>
            <a:r>
              <a:rPr lang="en-GB" sz="2100" b="1" dirty="0" smtClean="0">
                <a:solidFill>
                  <a:srgbClr val="FF0000"/>
                </a:solidFill>
                <a:latin typeface="Bodoni MT" pitchFamily="18" charset="0"/>
              </a:rPr>
              <a:t>VISUAL GUIDANCE: </a:t>
            </a:r>
            <a:r>
              <a:rPr lang="en-GB" sz="2100" b="1" dirty="0" smtClean="0">
                <a:latin typeface="Bodoni MT" pitchFamily="18" charset="0"/>
              </a:rPr>
              <a:t>This is used at all stages of learning. It is important because </a:t>
            </a:r>
            <a:r>
              <a:rPr lang="en-GB" sz="2100" b="1" dirty="0" smtClean="0">
                <a:solidFill>
                  <a:srgbClr val="FF0000"/>
                </a:solidFill>
                <a:latin typeface="Bodoni MT" pitchFamily="18" charset="0"/>
              </a:rPr>
              <a:t>VISION</a:t>
            </a:r>
            <a:r>
              <a:rPr lang="en-GB" sz="2100" b="1" dirty="0" smtClean="0">
                <a:latin typeface="Bodoni MT" pitchFamily="18" charset="0"/>
              </a:rPr>
              <a:t> is the dominant sense. We tend to learn through </a:t>
            </a:r>
            <a:r>
              <a:rPr lang="en-GB" sz="2100" b="1" dirty="0" smtClean="0">
                <a:solidFill>
                  <a:srgbClr val="FF0000"/>
                </a:solidFill>
                <a:latin typeface="Bodoni MT" pitchFamily="18" charset="0"/>
              </a:rPr>
              <a:t>IMITATION. DEMONSTRATIONS </a:t>
            </a:r>
            <a:r>
              <a:rPr lang="en-GB" sz="2100" b="1" dirty="0" smtClean="0">
                <a:latin typeface="Bodoni MT" pitchFamily="18" charset="0"/>
              </a:rPr>
              <a:t>are good for this but they must be ACCURATE. They can also include pictures, diagrams and video. A </a:t>
            </a:r>
            <a:r>
              <a:rPr lang="en-GB" sz="2100" b="1" dirty="0" smtClean="0">
                <a:solidFill>
                  <a:srgbClr val="FF0000"/>
                </a:solidFill>
                <a:latin typeface="Bodoni MT" pitchFamily="18" charset="0"/>
              </a:rPr>
              <a:t>MENTAL PICTURE</a:t>
            </a:r>
            <a:r>
              <a:rPr lang="en-GB" sz="2100" b="1" dirty="0" smtClean="0">
                <a:latin typeface="Bodoni MT" pitchFamily="18" charset="0"/>
              </a:rPr>
              <a:t> can be developed but there are disadvantages with complex skills because there is so much information. Some methods may not keep attention</a:t>
            </a:r>
          </a:p>
          <a:p>
            <a:pPr marL="457200" indent="-457200">
              <a:buAutoNum type="arabicParenR"/>
            </a:pPr>
            <a:r>
              <a:rPr lang="en-GB" sz="2100" b="1" dirty="0" smtClean="0">
                <a:solidFill>
                  <a:srgbClr val="FF0000"/>
                </a:solidFill>
                <a:latin typeface="Bodoni MT" pitchFamily="18" charset="0"/>
              </a:rPr>
              <a:t>VERBAL GUIDANCE: </a:t>
            </a:r>
            <a:r>
              <a:rPr lang="en-GB" sz="2100" b="1" dirty="0" smtClean="0">
                <a:latin typeface="Bodoni MT" pitchFamily="18" charset="0"/>
              </a:rPr>
              <a:t>Often used with Visual to direct the learner to </a:t>
            </a:r>
            <a:r>
              <a:rPr lang="en-GB" sz="2100" b="1" dirty="0" smtClean="0">
                <a:solidFill>
                  <a:srgbClr val="FF0000"/>
                </a:solidFill>
                <a:latin typeface="Bodoni MT" pitchFamily="18" charset="0"/>
              </a:rPr>
              <a:t>SPECIFIC CUES. </a:t>
            </a:r>
            <a:r>
              <a:rPr lang="en-GB" sz="2100" b="1" dirty="0" smtClean="0">
                <a:latin typeface="Bodoni MT" pitchFamily="18" charset="0"/>
              </a:rPr>
              <a:t>It must be </a:t>
            </a:r>
            <a:r>
              <a:rPr lang="en-GB" sz="2100" b="1" dirty="0" smtClean="0">
                <a:solidFill>
                  <a:srgbClr val="FF0000"/>
                </a:solidFill>
                <a:latin typeface="Bodoni MT" pitchFamily="18" charset="0"/>
              </a:rPr>
              <a:t>CLEAR AND CONSCISE </a:t>
            </a:r>
            <a:r>
              <a:rPr lang="en-GB" sz="2100" b="1" dirty="0" smtClean="0">
                <a:latin typeface="Bodoni MT" pitchFamily="18" charset="0"/>
              </a:rPr>
              <a:t>to be understood and remembered. Useful when working with </a:t>
            </a:r>
            <a:r>
              <a:rPr lang="en-GB" sz="2100" b="1" dirty="0" smtClean="0">
                <a:solidFill>
                  <a:srgbClr val="FF0000"/>
                </a:solidFill>
                <a:latin typeface="Bodoni MT" pitchFamily="18" charset="0"/>
              </a:rPr>
              <a:t>AUTONOMOUS</a:t>
            </a:r>
            <a:r>
              <a:rPr lang="en-GB" sz="2100" b="1" dirty="0" smtClean="0">
                <a:latin typeface="Bodoni MT" pitchFamily="18" charset="0"/>
              </a:rPr>
              <a:t> learners. Disadvantages are that ability of the coach to relay the message, information must to be limited and some complex skills are difficult to describe. </a:t>
            </a:r>
          </a:p>
          <a:p>
            <a:pPr marL="457200" indent="-457200">
              <a:buAutoNum type="arabicParenR"/>
            </a:pPr>
            <a:r>
              <a:rPr lang="en-GB" sz="2100" b="1" dirty="0" smtClean="0">
                <a:solidFill>
                  <a:srgbClr val="FF0000"/>
                </a:solidFill>
                <a:latin typeface="Bodoni MT" pitchFamily="18" charset="0"/>
              </a:rPr>
              <a:t>MANUAL GUIDANCE: </a:t>
            </a:r>
            <a:r>
              <a:rPr lang="en-GB" sz="2100" b="1" dirty="0" smtClean="0">
                <a:latin typeface="Bodoni MT" pitchFamily="18" charset="0"/>
              </a:rPr>
              <a:t>This is when the coach </a:t>
            </a:r>
            <a:r>
              <a:rPr lang="en-GB" sz="2100" b="1" dirty="0" smtClean="0">
                <a:solidFill>
                  <a:srgbClr val="FF0000"/>
                </a:solidFill>
                <a:latin typeface="Bodoni MT" pitchFamily="18" charset="0"/>
              </a:rPr>
              <a:t>HOLDS</a:t>
            </a:r>
            <a:r>
              <a:rPr lang="en-GB" sz="2100" b="1" dirty="0" smtClean="0">
                <a:latin typeface="Bodoni MT" pitchFamily="18" charset="0"/>
              </a:rPr>
              <a:t> or </a:t>
            </a:r>
            <a:r>
              <a:rPr lang="en-GB" sz="2100" b="1" dirty="0" smtClean="0">
                <a:solidFill>
                  <a:srgbClr val="FF0000"/>
                </a:solidFill>
                <a:latin typeface="Bodoni MT" pitchFamily="18" charset="0"/>
              </a:rPr>
              <a:t>PHYSICALLY MANIPULATES</a:t>
            </a:r>
            <a:r>
              <a:rPr lang="en-GB" sz="2100" b="1" dirty="0" smtClean="0">
                <a:latin typeface="Bodoni MT" pitchFamily="18" charset="0"/>
              </a:rPr>
              <a:t> the body of the learner throughout the correct movement. </a:t>
            </a:r>
          </a:p>
          <a:p>
            <a:pPr marL="457200" indent="-457200">
              <a:buAutoNum type="arabicParenR"/>
            </a:pPr>
            <a:r>
              <a:rPr lang="en-GB" sz="2100" b="1" dirty="0" smtClean="0">
                <a:solidFill>
                  <a:srgbClr val="FF0000"/>
                </a:solidFill>
                <a:latin typeface="Bodoni MT" pitchFamily="18" charset="0"/>
              </a:rPr>
              <a:t>MECHANICAL GUIDANCE: </a:t>
            </a:r>
            <a:r>
              <a:rPr lang="en-GB" sz="2100" b="1" dirty="0" smtClean="0">
                <a:latin typeface="Bodoni MT" pitchFamily="18" charset="0"/>
              </a:rPr>
              <a:t>This is the use of an </a:t>
            </a:r>
            <a:r>
              <a:rPr lang="en-GB" sz="2100" b="1" dirty="0" smtClean="0">
                <a:solidFill>
                  <a:srgbClr val="FF0000"/>
                </a:solidFill>
                <a:latin typeface="Bodoni MT" pitchFamily="18" charset="0"/>
              </a:rPr>
              <a:t>EQUIPMENT</a:t>
            </a:r>
            <a:r>
              <a:rPr lang="en-GB" sz="2100" b="1" dirty="0" smtClean="0">
                <a:latin typeface="Bodoni MT" pitchFamily="18" charset="0"/>
              </a:rPr>
              <a:t> to help the learner. Arm bands are an example. This allows the learner to develop </a:t>
            </a:r>
            <a:r>
              <a:rPr lang="en-GB" sz="2100" b="1" dirty="0" smtClean="0">
                <a:solidFill>
                  <a:srgbClr val="FF0000"/>
                </a:solidFill>
                <a:latin typeface="Bodoni MT" pitchFamily="18" charset="0"/>
              </a:rPr>
              <a:t>SPATIAL AWARENESS </a:t>
            </a:r>
            <a:r>
              <a:rPr lang="en-GB" sz="2100" b="1" dirty="0" smtClean="0">
                <a:latin typeface="Bodoni MT" pitchFamily="18" charset="0"/>
              </a:rPr>
              <a:t>and TIMING. Both Manual and Mechanical are good in the Cognitive stage and develop </a:t>
            </a:r>
            <a:r>
              <a:rPr lang="en-GB" sz="2100" b="1" dirty="0" smtClean="0">
                <a:solidFill>
                  <a:srgbClr val="FF0000"/>
                </a:solidFill>
                <a:latin typeface="Bodoni MT" pitchFamily="18" charset="0"/>
              </a:rPr>
              <a:t>KINAESTHESIS. </a:t>
            </a:r>
            <a:r>
              <a:rPr lang="en-GB" sz="2100" b="1" dirty="0" smtClean="0">
                <a:latin typeface="Bodoni MT" pitchFamily="18" charset="0"/>
              </a:rPr>
              <a:t>They give</a:t>
            </a:r>
            <a:r>
              <a:rPr lang="en-GB" sz="2100" b="1" dirty="0" smtClean="0">
                <a:solidFill>
                  <a:srgbClr val="FF0000"/>
                </a:solidFill>
                <a:latin typeface="Bodoni MT" pitchFamily="18" charset="0"/>
              </a:rPr>
              <a:t> CONFIDENCE </a:t>
            </a:r>
            <a:r>
              <a:rPr lang="en-GB" sz="2100" b="1" dirty="0" smtClean="0">
                <a:latin typeface="Bodoni MT" pitchFamily="18" charset="0"/>
              </a:rPr>
              <a:t>but it must not be relied upon. Good for dangerous skills. However the equipment might not </a:t>
            </a:r>
            <a:r>
              <a:rPr lang="en-GB" sz="2100" b="1" dirty="0" smtClean="0">
                <a:solidFill>
                  <a:srgbClr val="FF0000"/>
                </a:solidFill>
                <a:latin typeface="Bodoni MT" pitchFamily="18" charset="0"/>
              </a:rPr>
              <a:t>REPLICATE</a:t>
            </a:r>
            <a:r>
              <a:rPr lang="en-GB" sz="2100" b="1" dirty="0" smtClean="0">
                <a:latin typeface="Bodoni MT" pitchFamily="18" charset="0"/>
              </a:rPr>
              <a:t> the actual movement.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lvl="1" algn="ctr">
              <a:buNone/>
            </a:pPr>
            <a:r>
              <a:rPr lang="en-GB" sz="2000" b="1" dirty="0" smtClean="0">
                <a:latin typeface="Bodoni MT" pitchFamily="18" charset="0"/>
              </a:rPr>
              <a:t>PRACTICE METHODS</a:t>
            </a:r>
          </a:p>
          <a:p>
            <a:r>
              <a:rPr lang="en-GB" sz="2000" b="1" dirty="0" smtClean="0">
                <a:solidFill>
                  <a:srgbClr val="FF0000"/>
                </a:solidFill>
                <a:latin typeface="Bodoni MT" pitchFamily="18" charset="0"/>
              </a:rPr>
              <a:t>MASSED PRACTICE </a:t>
            </a:r>
            <a:r>
              <a:rPr lang="en-GB" sz="2000" b="1" dirty="0" smtClean="0">
                <a:latin typeface="Bodoni MT" pitchFamily="18" charset="0"/>
              </a:rPr>
              <a:t>is when the learner practices </a:t>
            </a:r>
            <a:r>
              <a:rPr lang="en-GB" sz="2000" b="1" dirty="0" smtClean="0">
                <a:solidFill>
                  <a:srgbClr val="FF0000"/>
                </a:solidFill>
                <a:latin typeface="Bodoni MT" pitchFamily="18" charset="0"/>
              </a:rPr>
              <a:t>CONTINUOUSLY</a:t>
            </a:r>
            <a:r>
              <a:rPr lang="en-GB" sz="2000" b="1" dirty="0" smtClean="0">
                <a:latin typeface="Bodoni MT" pitchFamily="18" charset="0"/>
              </a:rPr>
              <a:t> with </a:t>
            </a:r>
            <a:r>
              <a:rPr lang="en-GB" sz="2000" b="1" dirty="0" smtClean="0">
                <a:solidFill>
                  <a:srgbClr val="FF0000"/>
                </a:solidFill>
                <a:latin typeface="Bodoni MT" pitchFamily="18" charset="0"/>
              </a:rPr>
              <a:t>NO REST</a:t>
            </a:r>
            <a:r>
              <a:rPr lang="en-GB" sz="2000" b="1" dirty="0" smtClean="0">
                <a:latin typeface="Bodoni MT" pitchFamily="18" charset="0"/>
              </a:rPr>
              <a:t>. Sessions are usually </a:t>
            </a:r>
            <a:r>
              <a:rPr lang="en-GB" sz="2000" b="1" dirty="0" smtClean="0">
                <a:solidFill>
                  <a:srgbClr val="FF0000"/>
                </a:solidFill>
                <a:latin typeface="Bodoni MT" pitchFamily="18" charset="0"/>
              </a:rPr>
              <a:t>LONG</a:t>
            </a:r>
            <a:r>
              <a:rPr lang="en-GB" sz="2000" b="1" dirty="0" smtClean="0">
                <a:latin typeface="Bodoni MT" pitchFamily="18" charset="0"/>
              </a:rPr>
              <a:t>. It is good for </a:t>
            </a:r>
            <a:r>
              <a:rPr lang="en-GB" sz="2000" b="1" dirty="0" smtClean="0">
                <a:solidFill>
                  <a:srgbClr val="FF0000"/>
                </a:solidFill>
                <a:latin typeface="Bodoni MT" pitchFamily="18" charset="0"/>
              </a:rPr>
              <a:t>GROOVING SKILLS </a:t>
            </a:r>
            <a:r>
              <a:rPr lang="en-GB" sz="2000" b="1" dirty="0" smtClean="0">
                <a:latin typeface="Bodoni MT" pitchFamily="18" charset="0"/>
              </a:rPr>
              <a:t>and making them </a:t>
            </a:r>
            <a:r>
              <a:rPr lang="en-GB" sz="2000" b="1" dirty="0" smtClean="0">
                <a:solidFill>
                  <a:srgbClr val="FF0000"/>
                </a:solidFill>
                <a:latin typeface="Bodoni MT" pitchFamily="18" charset="0"/>
              </a:rPr>
              <a:t>HABITUAL</a:t>
            </a:r>
            <a:r>
              <a:rPr lang="en-GB" sz="2000" b="1" dirty="0" smtClean="0">
                <a:latin typeface="Bodoni MT" pitchFamily="18" charset="0"/>
              </a:rPr>
              <a:t>. It is good for </a:t>
            </a:r>
            <a:r>
              <a:rPr lang="en-GB" sz="2000" b="1" dirty="0" smtClean="0">
                <a:solidFill>
                  <a:srgbClr val="FF0000"/>
                </a:solidFill>
                <a:latin typeface="Bodoni MT" pitchFamily="18" charset="0"/>
              </a:rPr>
              <a:t>ELITE, EXPERIENCED </a:t>
            </a:r>
            <a:r>
              <a:rPr lang="en-GB" sz="2000" b="1" dirty="0" smtClean="0">
                <a:latin typeface="Bodoni MT" pitchFamily="18" charset="0"/>
              </a:rPr>
              <a:t>athletes with good </a:t>
            </a:r>
            <a:r>
              <a:rPr lang="en-GB" sz="2000" b="1" dirty="0" smtClean="0">
                <a:solidFill>
                  <a:srgbClr val="FF0000"/>
                </a:solidFill>
                <a:latin typeface="Bodoni MT" pitchFamily="18" charset="0"/>
              </a:rPr>
              <a:t>FITNESS</a:t>
            </a:r>
            <a:r>
              <a:rPr lang="en-GB" sz="2000" b="1" dirty="0" smtClean="0">
                <a:latin typeface="Bodoni MT" pitchFamily="18" charset="0"/>
              </a:rPr>
              <a:t>. They are good for </a:t>
            </a:r>
            <a:r>
              <a:rPr lang="en-GB" sz="2000" b="1" dirty="0" smtClean="0">
                <a:solidFill>
                  <a:srgbClr val="FF0000"/>
                </a:solidFill>
                <a:latin typeface="Bodoni MT" pitchFamily="18" charset="0"/>
              </a:rPr>
              <a:t>SIMPLE</a:t>
            </a:r>
            <a:r>
              <a:rPr lang="en-GB" sz="2000" b="1" dirty="0" smtClean="0">
                <a:latin typeface="Bodoni MT" pitchFamily="18" charset="0"/>
              </a:rPr>
              <a:t> and </a:t>
            </a:r>
            <a:r>
              <a:rPr lang="en-GB" sz="2000" b="1" dirty="0" smtClean="0">
                <a:solidFill>
                  <a:srgbClr val="FF0000"/>
                </a:solidFill>
                <a:latin typeface="Bodoni MT" pitchFamily="18" charset="0"/>
              </a:rPr>
              <a:t>DISCRETE </a:t>
            </a:r>
            <a:r>
              <a:rPr lang="en-GB" sz="2000" b="1" dirty="0" smtClean="0">
                <a:latin typeface="Bodoni MT" pitchFamily="18" charset="0"/>
              </a:rPr>
              <a:t>skills. Disadvantages are that it can cause </a:t>
            </a:r>
            <a:r>
              <a:rPr lang="en-GB" sz="2000" b="1" dirty="0" smtClean="0">
                <a:solidFill>
                  <a:srgbClr val="FF0000"/>
                </a:solidFill>
                <a:latin typeface="Bodoni MT" pitchFamily="18" charset="0"/>
              </a:rPr>
              <a:t>BOREDOM </a:t>
            </a:r>
            <a:r>
              <a:rPr lang="en-GB" sz="2000" b="1" dirty="0" smtClean="0">
                <a:latin typeface="Bodoni MT" pitchFamily="18" charset="0"/>
              </a:rPr>
              <a:t>and </a:t>
            </a:r>
            <a:r>
              <a:rPr lang="en-GB" sz="2000" b="1" dirty="0" smtClean="0">
                <a:solidFill>
                  <a:srgbClr val="FF0000"/>
                </a:solidFill>
                <a:latin typeface="Bodoni MT" pitchFamily="18" charset="0"/>
              </a:rPr>
              <a:t>FATIGUE</a:t>
            </a:r>
          </a:p>
          <a:p>
            <a:r>
              <a:rPr lang="en-GB" sz="2000" b="1" dirty="0" smtClean="0">
                <a:solidFill>
                  <a:srgbClr val="FF0000"/>
                </a:solidFill>
                <a:latin typeface="Bodoni MT" pitchFamily="18" charset="0"/>
              </a:rPr>
              <a:t>DISTRIBUTED PRACTICE </a:t>
            </a:r>
            <a:r>
              <a:rPr lang="en-GB" sz="2000" b="1" dirty="0" smtClean="0">
                <a:latin typeface="Bodoni MT" pitchFamily="18" charset="0"/>
              </a:rPr>
              <a:t>does have </a:t>
            </a:r>
            <a:r>
              <a:rPr lang="en-GB" sz="2000" b="1" dirty="0" smtClean="0">
                <a:solidFill>
                  <a:srgbClr val="FF0000"/>
                </a:solidFill>
                <a:latin typeface="Bodoni MT" pitchFamily="18" charset="0"/>
              </a:rPr>
              <a:t>REST</a:t>
            </a:r>
            <a:r>
              <a:rPr lang="en-GB" sz="2000" b="1" dirty="0" smtClean="0">
                <a:latin typeface="Bodoni MT" pitchFamily="18" charset="0"/>
              </a:rPr>
              <a:t>. It is good for </a:t>
            </a:r>
            <a:r>
              <a:rPr lang="en-GB" sz="2000" b="1" dirty="0" smtClean="0">
                <a:solidFill>
                  <a:srgbClr val="FF0000"/>
                </a:solidFill>
                <a:latin typeface="Bodoni MT" pitchFamily="18" charset="0"/>
              </a:rPr>
              <a:t>BEGINNERS</a:t>
            </a:r>
            <a:r>
              <a:rPr lang="en-GB" sz="2000" b="1" dirty="0" smtClean="0">
                <a:latin typeface="Bodoni MT" pitchFamily="18" charset="0"/>
              </a:rPr>
              <a:t> and learners with </a:t>
            </a:r>
            <a:r>
              <a:rPr lang="en-GB" sz="2000" b="1" dirty="0" smtClean="0">
                <a:solidFill>
                  <a:srgbClr val="FF0000"/>
                </a:solidFill>
                <a:latin typeface="Bodoni MT" pitchFamily="18" charset="0"/>
              </a:rPr>
              <a:t>LOW MOTIVATION </a:t>
            </a:r>
            <a:r>
              <a:rPr lang="en-GB" sz="2000" b="1" dirty="0" smtClean="0">
                <a:latin typeface="Bodoni MT" pitchFamily="18" charset="0"/>
              </a:rPr>
              <a:t>and </a:t>
            </a:r>
            <a:r>
              <a:rPr lang="en-GB" sz="2000" b="1" dirty="0" smtClean="0">
                <a:solidFill>
                  <a:srgbClr val="FF0000"/>
                </a:solidFill>
                <a:latin typeface="Bodoni MT" pitchFamily="18" charset="0"/>
              </a:rPr>
              <a:t>FITNESS</a:t>
            </a:r>
            <a:r>
              <a:rPr lang="en-GB" sz="2000" b="1" dirty="0" smtClean="0">
                <a:latin typeface="Bodoni MT" pitchFamily="18" charset="0"/>
              </a:rPr>
              <a:t>. It is good for </a:t>
            </a:r>
            <a:r>
              <a:rPr lang="en-GB" sz="2000" b="1" dirty="0" smtClean="0">
                <a:solidFill>
                  <a:srgbClr val="FF0000"/>
                </a:solidFill>
                <a:latin typeface="Bodoni MT" pitchFamily="18" charset="0"/>
              </a:rPr>
              <a:t>CONTINUOUS </a:t>
            </a:r>
            <a:r>
              <a:rPr lang="en-GB" sz="2000" b="1" dirty="0" smtClean="0">
                <a:latin typeface="Bodoni MT" pitchFamily="18" charset="0"/>
              </a:rPr>
              <a:t> and </a:t>
            </a:r>
            <a:r>
              <a:rPr lang="en-GB" sz="2000" b="1" dirty="0" smtClean="0">
                <a:solidFill>
                  <a:srgbClr val="FF0000"/>
                </a:solidFill>
                <a:latin typeface="Bodoni MT" pitchFamily="18" charset="0"/>
              </a:rPr>
              <a:t>COMPLEX</a:t>
            </a:r>
            <a:r>
              <a:rPr lang="en-GB" sz="2000" b="1" dirty="0" smtClean="0">
                <a:latin typeface="Bodoni MT" pitchFamily="18" charset="0"/>
              </a:rPr>
              <a:t> skills. Rest uses </a:t>
            </a:r>
            <a:r>
              <a:rPr lang="en-GB" sz="2000" b="1" dirty="0" smtClean="0">
                <a:solidFill>
                  <a:srgbClr val="FF0000"/>
                </a:solidFill>
                <a:latin typeface="Bodoni MT" pitchFamily="18" charset="0"/>
              </a:rPr>
              <a:t>EXTRINSIC FEEDBACK </a:t>
            </a:r>
            <a:r>
              <a:rPr lang="en-GB" sz="2000" b="1" dirty="0" smtClean="0">
                <a:latin typeface="Bodoni MT" pitchFamily="18" charset="0"/>
              </a:rPr>
              <a:t>and </a:t>
            </a:r>
            <a:r>
              <a:rPr lang="en-GB" sz="2000" b="1" dirty="0" smtClean="0">
                <a:solidFill>
                  <a:srgbClr val="FF0000"/>
                </a:solidFill>
                <a:latin typeface="Bodoni MT" pitchFamily="18" charset="0"/>
              </a:rPr>
              <a:t>MENTAL REHEARSAL</a:t>
            </a:r>
            <a:r>
              <a:rPr lang="en-GB" sz="2000" b="1" dirty="0" smtClean="0">
                <a:latin typeface="Bodoni MT" pitchFamily="18" charset="0"/>
              </a:rPr>
              <a:t>. The </a:t>
            </a:r>
            <a:r>
              <a:rPr lang="en-GB" sz="2000" b="1" dirty="0" smtClean="0">
                <a:solidFill>
                  <a:srgbClr val="FF0000"/>
                </a:solidFill>
                <a:latin typeface="Bodoni MT" pitchFamily="18" charset="0"/>
              </a:rPr>
              <a:t>MOST EFFECTIVE </a:t>
            </a:r>
            <a:r>
              <a:rPr lang="en-GB" sz="2000" b="1" dirty="0" smtClean="0">
                <a:latin typeface="Bodoni MT" pitchFamily="18" charset="0"/>
              </a:rPr>
              <a:t>method and promotes </a:t>
            </a:r>
            <a:r>
              <a:rPr lang="en-GB" sz="2000" b="1" dirty="0" smtClean="0">
                <a:solidFill>
                  <a:srgbClr val="FF0000"/>
                </a:solidFill>
                <a:latin typeface="Bodoni MT" pitchFamily="18" charset="0"/>
              </a:rPr>
              <a:t>MOTIVATION</a:t>
            </a:r>
          </a:p>
          <a:p>
            <a:r>
              <a:rPr lang="en-GB" sz="2000" b="1" dirty="0" smtClean="0">
                <a:solidFill>
                  <a:srgbClr val="FF0000"/>
                </a:solidFill>
                <a:latin typeface="Bodoni MT" pitchFamily="18" charset="0"/>
              </a:rPr>
              <a:t>FIXED PRACTICE </a:t>
            </a:r>
            <a:r>
              <a:rPr lang="en-GB" sz="2000" b="1" dirty="0" smtClean="0">
                <a:latin typeface="Bodoni MT" pitchFamily="18" charset="0"/>
              </a:rPr>
              <a:t>is when a specific movement pattern is practiced repeatedly in the same </a:t>
            </a:r>
            <a:r>
              <a:rPr lang="en-GB" sz="2000" b="1" dirty="0" smtClean="0">
                <a:solidFill>
                  <a:srgbClr val="FF0000"/>
                </a:solidFill>
                <a:latin typeface="Bodoni MT" pitchFamily="18" charset="0"/>
              </a:rPr>
              <a:t>ENVIRONMENT. </a:t>
            </a:r>
            <a:r>
              <a:rPr lang="en-GB" sz="2000" b="1" dirty="0" smtClean="0">
                <a:latin typeface="Bodoni MT" pitchFamily="18" charset="0"/>
              </a:rPr>
              <a:t>It is also called a </a:t>
            </a:r>
            <a:r>
              <a:rPr lang="en-GB" sz="2000" b="1" dirty="0" smtClean="0">
                <a:solidFill>
                  <a:srgbClr val="FF0000"/>
                </a:solidFill>
                <a:latin typeface="Bodoni MT" pitchFamily="18" charset="0"/>
              </a:rPr>
              <a:t>SKILL DRILL</a:t>
            </a:r>
            <a:r>
              <a:rPr lang="en-GB" sz="2000" b="1" dirty="0" smtClean="0">
                <a:latin typeface="Bodoni MT" pitchFamily="18" charset="0"/>
              </a:rPr>
              <a:t>. It is good for </a:t>
            </a:r>
            <a:r>
              <a:rPr lang="en-GB" sz="2000" b="1" dirty="0" smtClean="0">
                <a:solidFill>
                  <a:srgbClr val="FF0000"/>
                </a:solidFill>
                <a:latin typeface="Bodoni MT" pitchFamily="18" charset="0"/>
              </a:rPr>
              <a:t>CLOSED</a:t>
            </a:r>
            <a:r>
              <a:rPr lang="en-GB" sz="2000" b="1" dirty="0" smtClean="0">
                <a:latin typeface="Bodoni MT" pitchFamily="18" charset="0"/>
              </a:rPr>
              <a:t> skills and allows them to be </a:t>
            </a:r>
            <a:r>
              <a:rPr lang="en-GB" sz="2000" b="1" dirty="0" smtClean="0">
                <a:solidFill>
                  <a:srgbClr val="FF0000"/>
                </a:solidFill>
                <a:latin typeface="Bodoni MT" pitchFamily="18" charset="0"/>
              </a:rPr>
              <a:t>OVERLEARNED </a:t>
            </a:r>
            <a:r>
              <a:rPr lang="en-GB" sz="2000" b="1" dirty="0" smtClean="0">
                <a:latin typeface="Bodoni MT" pitchFamily="18" charset="0"/>
              </a:rPr>
              <a:t>so attention can be directed to the environment. </a:t>
            </a:r>
          </a:p>
          <a:p>
            <a:r>
              <a:rPr lang="en-GB" sz="2000" b="1" dirty="0" smtClean="0">
                <a:solidFill>
                  <a:srgbClr val="FF0000"/>
                </a:solidFill>
                <a:latin typeface="Bodoni MT" pitchFamily="18" charset="0"/>
              </a:rPr>
              <a:t>VARIED PRACTICE </a:t>
            </a:r>
            <a:r>
              <a:rPr lang="en-GB" sz="2000" b="1" dirty="0" smtClean="0">
                <a:latin typeface="Bodoni MT" pitchFamily="18" charset="0"/>
              </a:rPr>
              <a:t>is when the skill is practiced in many environments. It allows </a:t>
            </a:r>
            <a:r>
              <a:rPr lang="en-GB" sz="2000" b="1" dirty="0" smtClean="0">
                <a:solidFill>
                  <a:srgbClr val="FF0000"/>
                </a:solidFill>
                <a:latin typeface="Bodoni MT" pitchFamily="18" charset="0"/>
              </a:rPr>
              <a:t>SCHEMA</a:t>
            </a:r>
            <a:r>
              <a:rPr lang="en-GB" sz="2000" b="1" dirty="0" smtClean="0">
                <a:latin typeface="Bodoni MT" pitchFamily="18" charset="0"/>
              </a:rPr>
              <a:t> to develop so the performer can </a:t>
            </a:r>
            <a:r>
              <a:rPr lang="en-GB" sz="2000" b="1" dirty="0" smtClean="0">
                <a:solidFill>
                  <a:srgbClr val="FF0000"/>
                </a:solidFill>
                <a:latin typeface="Bodoni MT" pitchFamily="18" charset="0"/>
              </a:rPr>
              <a:t>ADAPT</a:t>
            </a:r>
            <a:r>
              <a:rPr lang="en-GB" sz="2000" b="1" dirty="0" smtClean="0">
                <a:latin typeface="Bodoni MT" pitchFamily="18" charset="0"/>
              </a:rPr>
              <a:t> to the environment. Practice must be </a:t>
            </a:r>
            <a:r>
              <a:rPr lang="en-GB" sz="2000" b="1" dirty="0" smtClean="0">
                <a:solidFill>
                  <a:srgbClr val="FF0000"/>
                </a:solidFill>
                <a:latin typeface="Bodoni MT" pitchFamily="18" charset="0"/>
              </a:rPr>
              <a:t>REALISTIC</a:t>
            </a:r>
            <a:r>
              <a:rPr lang="en-GB" sz="2000" b="1" dirty="0" smtClean="0">
                <a:latin typeface="Bodoni MT" pitchFamily="18" charset="0"/>
              </a:rPr>
              <a:t>. It develops </a:t>
            </a:r>
            <a:r>
              <a:rPr lang="en-GB" sz="2000" b="1" dirty="0" smtClean="0">
                <a:solidFill>
                  <a:srgbClr val="FF0000"/>
                </a:solidFill>
                <a:latin typeface="Bodoni MT" pitchFamily="18" charset="0"/>
              </a:rPr>
              <a:t>PERCEPTION </a:t>
            </a:r>
            <a:r>
              <a:rPr lang="en-GB" sz="2000" b="1" dirty="0" smtClean="0">
                <a:latin typeface="Bodoni MT" pitchFamily="18" charset="0"/>
              </a:rPr>
              <a:t>and </a:t>
            </a:r>
            <a:r>
              <a:rPr lang="en-GB" sz="2000" b="1" dirty="0" smtClean="0">
                <a:solidFill>
                  <a:srgbClr val="FF0000"/>
                </a:solidFill>
                <a:latin typeface="Bodoni MT" pitchFamily="18" charset="0"/>
              </a:rPr>
              <a:t>DECISION MAKING</a:t>
            </a:r>
            <a:r>
              <a:rPr lang="en-GB" sz="2000" b="1" dirty="0" smtClean="0">
                <a:latin typeface="Bodoni MT" pitchFamily="18" charset="0"/>
              </a:rPr>
              <a:t>. It is good for </a:t>
            </a:r>
            <a:r>
              <a:rPr lang="en-GB" sz="2000" b="1" dirty="0" smtClean="0">
                <a:solidFill>
                  <a:srgbClr val="FF0000"/>
                </a:solidFill>
                <a:latin typeface="Bodoni MT" pitchFamily="18" charset="0"/>
              </a:rPr>
              <a:t>OPEN </a:t>
            </a:r>
            <a:r>
              <a:rPr lang="en-GB" sz="2000" b="1" dirty="0" smtClean="0">
                <a:latin typeface="Bodoni MT" pitchFamily="18" charset="0"/>
              </a:rPr>
              <a:t>skills. A skill needs to be </a:t>
            </a:r>
            <a:r>
              <a:rPr lang="en-GB" sz="2000" b="1" dirty="0" smtClean="0">
                <a:solidFill>
                  <a:srgbClr val="FF0000"/>
                </a:solidFill>
                <a:latin typeface="Bodoni MT" pitchFamily="18" charset="0"/>
              </a:rPr>
              <a:t>OVERLEARNED </a:t>
            </a:r>
            <a:r>
              <a:rPr lang="en-GB" sz="2000" b="1" dirty="0" smtClean="0">
                <a:latin typeface="Bodoni MT" pitchFamily="18" charset="0"/>
              </a:rPr>
              <a:t>before using this as they need to adapt to the environment</a:t>
            </a:r>
          </a:p>
          <a:p>
            <a:r>
              <a:rPr lang="en-GB" sz="2000" b="1" dirty="0" smtClean="0">
                <a:solidFill>
                  <a:srgbClr val="FF0000"/>
                </a:solidFill>
                <a:latin typeface="Bodoni MT" pitchFamily="18" charset="0"/>
              </a:rPr>
              <a:t>MENTAL REHEARSAL </a:t>
            </a:r>
            <a:r>
              <a:rPr lang="en-GB" sz="2000" b="1" dirty="0" smtClean="0">
                <a:latin typeface="Bodoni MT" pitchFamily="18" charset="0"/>
              </a:rPr>
              <a:t>or </a:t>
            </a:r>
            <a:r>
              <a:rPr lang="en-GB" sz="2000" b="1" dirty="0" smtClean="0">
                <a:solidFill>
                  <a:srgbClr val="FF0000"/>
                </a:solidFill>
                <a:latin typeface="Bodoni MT" pitchFamily="18" charset="0"/>
              </a:rPr>
              <a:t>IMAGERY</a:t>
            </a:r>
            <a:r>
              <a:rPr lang="en-GB" sz="2000" b="1" dirty="0" smtClean="0">
                <a:latin typeface="Bodoni MT" pitchFamily="18" charset="0"/>
              </a:rPr>
              <a:t> is when the athlete goes through the skill in the mind. Good for</a:t>
            </a:r>
            <a:r>
              <a:rPr lang="en-GB" sz="2000" b="1" dirty="0" smtClean="0">
                <a:solidFill>
                  <a:srgbClr val="FF0000"/>
                </a:solidFill>
                <a:latin typeface="Bodoni MT" pitchFamily="18" charset="0"/>
              </a:rPr>
              <a:t> COGNITIVE</a:t>
            </a:r>
            <a:r>
              <a:rPr lang="en-GB" sz="2000" b="1" dirty="0" smtClean="0">
                <a:latin typeface="Bodoni MT" pitchFamily="18" charset="0"/>
              </a:rPr>
              <a:t> learners but the elite use to </a:t>
            </a:r>
            <a:r>
              <a:rPr lang="en-GB" sz="2000" b="1" dirty="0" smtClean="0">
                <a:solidFill>
                  <a:srgbClr val="FF0000"/>
                </a:solidFill>
                <a:latin typeface="Bodoni MT" pitchFamily="18" charset="0"/>
              </a:rPr>
              <a:t>FOCUS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200" b="1" dirty="0" smtClean="0">
                <a:latin typeface="Bodoni MT" pitchFamily="18" charset="0"/>
              </a:rPr>
              <a:t>INFORMATION PROCESSING MODELS compare our brains to computers and how information enters our system, how we interpret it and how we put these decisions into action. There are 3 key processes :</a:t>
            </a:r>
          </a:p>
          <a:p>
            <a:pPr>
              <a:buNone/>
            </a:pPr>
            <a:r>
              <a:rPr lang="en-GB" sz="2200" b="1" dirty="0" smtClean="0">
                <a:latin typeface="Bodoni MT" pitchFamily="18" charset="0"/>
              </a:rPr>
              <a:t>	1) </a:t>
            </a:r>
            <a:r>
              <a:rPr lang="en-GB" sz="2200" b="1" dirty="0" smtClean="0">
                <a:solidFill>
                  <a:srgbClr val="FF0000"/>
                </a:solidFill>
                <a:latin typeface="Bodoni MT" pitchFamily="18" charset="0"/>
              </a:rPr>
              <a:t>INPUTTING </a:t>
            </a:r>
            <a:r>
              <a:rPr lang="en-GB" sz="2200" b="1" dirty="0" smtClean="0">
                <a:latin typeface="Bodoni MT" pitchFamily="18" charset="0"/>
              </a:rPr>
              <a:t>information through </a:t>
            </a:r>
            <a:r>
              <a:rPr lang="en-GB" sz="2200" b="1" dirty="0" smtClean="0">
                <a:solidFill>
                  <a:srgbClr val="FF0000"/>
                </a:solidFill>
                <a:latin typeface="Bodoni MT" pitchFamily="18" charset="0"/>
              </a:rPr>
              <a:t>SENSORY INPUT </a:t>
            </a:r>
            <a:r>
              <a:rPr lang="en-GB" sz="2200" b="1" dirty="0" smtClean="0">
                <a:latin typeface="Bodoni MT" pitchFamily="18" charset="0"/>
              </a:rPr>
              <a:t>(touch, sight etc) </a:t>
            </a:r>
          </a:p>
          <a:p>
            <a:pPr>
              <a:buNone/>
            </a:pPr>
            <a:r>
              <a:rPr lang="en-GB" sz="2200" b="1" dirty="0" smtClean="0">
                <a:latin typeface="Bodoni MT" pitchFamily="18" charset="0"/>
              </a:rPr>
              <a:t>	2) </a:t>
            </a:r>
            <a:r>
              <a:rPr lang="en-GB" sz="2200" b="1" dirty="0" smtClean="0">
                <a:solidFill>
                  <a:srgbClr val="FF0000"/>
                </a:solidFill>
                <a:latin typeface="Bodoni MT" pitchFamily="18" charset="0"/>
              </a:rPr>
              <a:t>PROCESSING</a:t>
            </a:r>
            <a:r>
              <a:rPr lang="en-GB" sz="2200" b="1" dirty="0" smtClean="0">
                <a:latin typeface="Bodoni MT" pitchFamily="18" charset="0"/>
              </a:rPr>
              <a:t> information through our </a:t>
            </a:r>
            <a:r>
              <a:rPr lang="en-GB" sz="2200" b="1" dirty="0" smtClean="0">
                <a:solidFill>
                  <a:srgbClr val="FF0000"/>
                </a:solidFill>
                <a:latin typeface="Bodoni MT" pitchFamily="18" charset="0"/>
              </a:rPr>
              <a:t>CENTRAL MECHANISM </a:t>
            </a:r>
            <a:r>
              <a:rPr lang="en-GB" sz="2200" b="1" dirty="0" smtClean="0">
                <a:latin typeface="Bodoni MT" pitchFamily="18" charset="0"/>
              </a:rPr>
              <a:t>(brains) </a:t>
            </a:r>
          </a:p>
          <a:p>
            <a:pPr>
              <a:buNone/>
            </a:pPr>
            <a:r>
              <a:rPr lang="en-GB" sz="2200" b="1" dirty="0" smtClean="0">
                <a:latin typeface="Bodoni MT" pitchFamily="18" charset="0"/>
              </a:rPr>
              <a:t>	3) </a:t>
            </a:r>
            <a:r>
              <a:rPr lang="en-GB" sz="2200" b="1" dirty="0" smtClean="0">
                <a:solidFill>
                  <a:srgbClr val="FF0000"/>
                </a:solidFill>
                <a:latin typeface="Bodoni MT" pitchFamily="18" charset="0"/>
              </a:rPr>
              <a:t>OUTPUTTING</a:t>
            </a:r>
            <a:r>
              <a:rPr lang="en-GB" sz="2200" b="1" dirty="0" smtClean="0">
                <a:latin typeface="Bodoni MT" pitchFamily="18" charset="0"/>
              </a:rPr>
              <a:t> information through </a:t>
            </a:r>
            <a:r>
              <a:rPr lang="en-GB" sz="2200" b="1" dirty="0" smtClean="0">
                <a:solidFill>
                  <a:srgbClr val="FF0000"/>
                </a:solidFill>
                <a:latin typeface="Bodoni MT" pitchFamily="18" charset="0"/>
              </a:rPr>
              <a:t>EFFECTOR MECHANISMS </a:t>
            </a:r>
            <a:r>
              <a:rPr lang="en-GB" sz="2200" b="1" dirty="0" smtClean="0">
                <a:latin typeface="Bodoni MT" pitchFamily="18" charset="0"/>
              </a:rPr>
              <a:t>(muscles) </a:t>
            </a:r>
          </a:p>
          <a:p>
            <a:r>
              <a:rPr lang="en-GB" sz="2200" b="1" dirty="0" smtClean="0">
                <a:solidFill>
                  <a:srgbClr val="FF0000"/>
                </a:solidFill>
                <a:latin typeface="Bodoni MT" pitchFamily="18" charset="0"/>
              </a:rPr>
              <a:t>STIMULUS IDENTIFICATION </a:t>
            </a:r>
            <a:r>
              <a:rPr lang="en-GB" sz="2200" b="1" dirty="0" smtClean="0">
                <a:latin typeface="Bodoni MT" pitchFamily="18" charset="0"/>
              </a:rPr>
              <a:t>is when our senses receive information about the situation. A stimulus is any information which stands out. This stage involves </a:t>
            </a:r>
            <a:r>
              <a:rPr lang="en-GB" sz="2200" b="1" dirty="0" smtClean="0">
                <a:solidFill>
                  <a:srgbClr val="FF0000"/>
                </a:solidFill>
                <a:latin typeface="Bodoni MT" pitchFamily="18" charset="0"/>
              </a:rPr>
              <a:t>PERCEPTION</a:t>
            </a:r>
            <a:r>
              <a:rPr lang="en-GB" sz="2200" b="1" dirty="0" smtClean="0">
                <a:latin typeface="Bodoni MT" pitchFamily="18" charset="0"/>
              </a:rPr>
              <a:t>. EG: The speed and direction of the shot</a:t>
            </a:r>
          </a:p>
          <a:p>
            <a:r>
              <a:rPr lang="en-GB" sz="2200" b="1" dirty="0" smtClean="0">
                <a:solidFill>
                  <a:srgbClr val="FF0000"/>
                </a:solidFill>
                <a:latin typeface="Bodoni MT" pitchFamily="18" charset="0"/>
              </a:rPr>
              <a:t>RESPONSE SELECTION </a:t>
            </a:r>
            <a:r>
              <a:rPr lang="en-GB" sz="2200" b="1" dirty="0" smtClean="0">
                <a:latin typeface="Bodoni MT" pitchFamily="18" charset="0"/>
              </a:rPr>
              <a:t>is when we decide what movement to make EG: The ball is high and left so I must dive in that direction to save it</a:t>
            </a:r>
          </a:p>
          <a:p>
            <a:r>
              <a:rPr lang="en-GB" sz="2200" b="1" dirty="0" smtClean="0">
                <a:solidFill>
                  <a:srgbClr val="FF0000"/>
                </a:solidFill>
                <a:latin typeface="Bodoni MT" pitchFamily="18" charset="0"/>
              </a:rPr>
              <a:t>RESPONSE PROGRAMMING </a:t>
            </a:r>
            <a:r>
              <a:rPr lang="en-GB" sz="2200" b="1" dirty="0" smtClean="0">
                <a:latin typeface="Bodoni MT" pitchFamily="18" charset="0"/>
              </a:rPr>
              <a:t>organises our </a:t>
            </a:r>
            <a:r>
              <a:rPr lang="en-GB" sz="2200" b="1" dirty="0" smtClean="0">
                <a:solidFill>
                  <a:srgbClr val="FF0000"/>
                </a:solidFill>
                <a:latin typeface="Bodoni MT" pitchFamily="18" charset="0"/>
              </a:rPr>
              <a:t>MOTOR </a:t>
            </a:r>
            <a:r>
              <a:rPr lang="en-GB" sz="2200" b="1" dirty="0" smtClean="0">
                <a:latin typeface="Bodoni MT" pitchFamily="18" charset="0"/>
              </a:rPr>
              <a:t>system (nerves and muscles) to carry out the movement. EG: You dive in that direction</a:t>
            </a:r>
          </a:p>
          <a:p>
            <a:r>
              <a:rPr lang="en-GB" sz="2200" b="1" dirty="0" smtClean="0">
                <a:latin typeface="Bodoni MT" pitchFamily="18" charset="0"/>
              </a:rPr>
              <a:t>There are 2 Models of Information Processing that we will apply to Sport</a:t>
            </a:r>
          </a:p>
          <a:p>
            <a:pPr marL="457200" indent="-457200">
              <a:buAutoNum type="arabicParenR"/>
            </a:pPr>
            <a:r>
              <a:rPr lang="en-GB" sz="2200" b="1" dirty="0" smtClean="0">
                <a:solidFill>
                  <a:srgbClr val="FF0000"/>
                </a:solidFill>
                <a:latin typeface="Bodoni MT" pitchFamily="18" charset="0"/>
              </a:rPr>
              <a:t>WHELFORD’S MODEL</a:t>
            </a:r>
          </a:p>
          <a:p>
            <a:pPr marL="457200" indent="-457200">
              <a:buAutoNum type="arabicParenR"/>
            </a:pPr>
            <a:r>
              <a:rPr lang="en-GB" sz="2200" b="1" dirty="0" smtClean="0">
                <a:solidFill>
                  <a:srgbClr val="FF0000"/>
                </a:solidFill>
                <a:latin typeface="Bodoni MT" pitchFamily="18" charset="0"/>
              </a:rPr>
              <a:t>WHITING’S MODEL</a:t>
            </a:r>
          </a:p>
          <a:p>
            <a:pPr marL="457200" indent="-457200">
              <a:buAutoNum type="arabicParenR"/>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buNone/>
            </a:pPr>
            <a:r>
              <a:rPr lang="en-GB" sz="2100" b="1" dirty="0" smtClean="0">
                <a:latin typeface="Bodoni MT" pitchFamily="18" charset="0"/>
              </a:rPr>
              <a:t>	Use the handouts and the following terminology to APPLY both models</a:t>
            </a:r>
          </a:p>
          <a:p>
            <a:r>
              <a:rPr lang="en-GB" sz="2100" b="1" dirty="0" smtClean="0">
                <a:solidFill>
                  <a:srgbClr val="FF0000"/>
                </a:solidFill>
                <a:latin typeface="Bodoni MT" pitchFamily="18" charset="0"/>
              </a:rPr>
              <a:t>PROPRIOCEPTION</a:t>
            </a:r>
            <a:r>
              <a:rPr lang="en-GB" sz="2100" b="1" dirty="0" smtClean="0">
                <a:latin typeface="Bodoni MT" pitchFamily="18" charset="0"/>
              </a:rPr>
              <a:t> is a sense that allows us to know what position our body is in. It relies on information from </a:t>
            </a:r>
            <a:r>
              <a:rPr lang="en-GB" sz="2100" b="1" dirty="0" smtClean="0">
                <a:solidFill>
                  <a:srgbClr val="FF0000"/>
                </a:solidFill>
                <a:latin typeface="Bodoni MT" pitchFamily="18" charset="0"/>
              </a:rPr>
              <a:t>PROPRIOCEPTORS </a:t>
            </a:r>
            <a:r>
              <a:rPr lang="en-GB" sz="2100" b="1" dirty="0" smtClean="0">
                <a:latin typeface="Bodoni MT" pitchFamily="18" charset="0"/>
              </a:rPr>
              <a:t>in our joints</a:t>
            </a:r>
          </a:p>
          <a:p>
            <a:r>
              <a:rPr lang="en-GB" sz="2100" b="1" dirty="0" smtClean="0">
                <a:solidFill>
                  <a:srgbClr val="FF0000"/>
                </a:solidFill>
                <a:latin typeface="Bodoni MT" pitchFamily="18" charset="0"/>
              </a:rPr>
              <a:t>PERCEPTION</a:t>
            </a:r>
            <a:r>
              <a:rPr lang="en-GB" sz="2100" b="1" dirty="0" smtClean="0">
                <a:latin typeface="Bodoni MT" pitchFamily="18" charset="0"/>
              </a:rPr>
              <a:t> is how we view or interpret the information</a:t>
            </a:r>
          </a:p>
          <a:p>
            <a:r>
              <a:rPr lang="en-GB" sz="2100" b="1" dirty="0" smtClean="0">
                <a:solidFill>
                  <a:srgbClr val="FF0000"/>
                </a:solidFill>
                <a:latin typeface="Bodoni MT" pitchFamily="18" charset="0"/>
              </a:rPr>
              <a:t>PERCEPTUAL MECHANISM </a:t>
            </a:r>
            <a:r>
              <a:rPr lang="en-GB" sz="2100" b="1" dirty="0" smtClean="0">
                <a:latin typeface="Bodoni MT" pitchFamily="18" charset="0"/>
              </a:rPr>
              <a:t>is the use of detecting, comparing and recognising information</a:t>
            </a:r>
          </a:p>
          <a:p>
            <a:r>
              <a:rPr lang="en-GB" sz="2100" b="1" dirty="0" smtClean="0">
                <a:solidFill>
                  <a:srgbClr val="FF0000"/>
                </a:solidFill>
                <a:latin typeface="Bodoni MT" pitchFamily="18" charset="0"/>
              </a:rPr>
              <a:t>MEMORY</a:t>
            </a:r>
            <a:r>
              <a:rPr lang="en-GB" sz="2100" b="1" dirty="0" smtClean="0">
                <a:latin typeface="Bodoni MT" pitchFamily="18" charset="0"/>
              </a:rPr>
              <a:t> has 3 parts. 1) </a:t>
            </a:r>
            <a:r>
              <a:rPr lang="en-GB" sz="2100" b="1" dirty="0" smtClean="0">
                <a:solidFill>
                  <a:srgbClr val="FF0000"/>
                </a:solidFill>
                <a:latin typeface="Bodoni MT" pitchFamily="18" charset="0"/>
              </a:rPr>
              <a:t>SHORT TERM SENSORY STORE </a:t>
            </a:r>
            <a:r>
              <a:rPr lang="en-GB" sz="2100" b="1" dirty="0" smtClean="0">
                <a:latin typeface="Bodoni MT" pitchFamily="18" charset="0"/>
              </a:rPr>
              <a:t>2) </a:t>
            </a:r>
            <a:r>
              <a:rPr lang="en-GB" sz="2100" b="1" dirty="0" smtClean="0">
                <a:solidFill>
                  <a:srgbClr val="FF0000"/>
                </a:solidFill>
                <a:latin typeface="Bodoni MT" pitchFamily="18" charset="0"/>
              </a:rPr>
              <a:t>SHORT TERM MEMORY</a:t>
            </a:r>
            <a:r>
              <a:rPr lang="en-GB" sz="2100" b="1" dirty="0" smtClean="0">
                <a:latin typeface="Bodoni MT" pitchFamily="18" charset="0"/>
              </a:rPr>
              <a:t> 3) </a:t>
            </a:r>
            <a:r>
              <a:rPr lang="en-GB" sz="2100" b="1" dirty="0" smtClean="0">
                <a:solidFill>
                  <a:srgbClr val="FF0000"/>
                </a:solidFill>
                <a:latin typeface="Bodoni MT" pitchFamily="18" charset="0"/>
              </a:rPr>
              <a:t>LONG TERM MEMORY</a:t>
            </a:r>
          </a:p>
          <a:p>
            <a:r>
              <a:rPr lang="en-GB" sz="2100" b="1" dirty="0" smtClean="0">
                <a:solidFill>
                  <a:srgbClr val="FF0000"/>
                </a:solidFill>
                <a:latin typeface="Bodoni MT" pitchFamily="18" charset="0"/>
              </a:rPr>
              <a:t>MOTOR PROGRAMME </a:t>
            </a:r>
            <a:r>
              <a:rPr lang="en-GB" sz="2100" b="1" dirty="0" smtClean="0">
                <a:latin typeface="Bodoni MT" pitchFamily="18" charset="0"/>
              </a:rPr>
              <a:t>is a series of movements stored in the long term memory. It remembers the sequence they are performed in</a:t>
            </a:r>
          </a:p>
          <a:p>
            <a:r>
              <a:rPr lang="en-GB" sz="2100" b="1" dirty="0" smtClean="0">
                <a:solidFill>
                  <a:srgbClr val="FF0000"/>
                </a:solidFill>
                <a:latin typeface="Bodoni MT" pitchFamily="18" charset="0"/>
              </a:rPr>
              <a:t>DISPLAY </a:t>
            </a:r>
            <a:r>
              <a:rPr lang="en-GB" sz="2100" b="1" dirty="0" smtClean="0">
                <a:latin typeface="Bodoni MT" pitchFamily="18" charset="0"/>
              </a:rPr>
              <a:t>is the surrounding environment</a:t>
            </a:r>
          </a:p>
          <a:p>
            <a:r>
              <a:rPr lang="en-GB" sz="2100" b="1" dirty="0" smtClean="0">
                <a:solidFill>
                  <a:srgbClr val="FF0000"/>
                </a:solidFill>
                <a:latin typeface="Bodoni MT" pitchFamily="18" charset="0"/>
              </a:rPr>
              <a:t>KINAESTHESIS</a:t>
            </a:r>
            <a:r>
              <a:rPr lang="en-GB" sz="2100" b="1" dirty="0" smtClean="0">
                <a:latin typeface="Bodoni MT" pitchFamily="18" charset="0"/>
              </a:rPr>
              <a:t> is the feel of the movement. Used by advanced athletes</a:t>
            </a:r>
          </a:p>
          <a:p>
            <a:r>
              <a:rPr lang="en-GB" sz="2100" b="1" dirty="0" smtClean="0">
                <a:solidFill>
                  <a:srgbClr val="FF0000"/>
                </a:solidFill>
                <a:latin typeface="Bodoni MT" pitchFamily="18" charset="0"/>
              </a:rPr>
              <a:t>TRANSLATORY MECHANISMS </a:t>
            </a:r>
            <a:r>
              <a:rPr lang="en-GB" sz="2100" b="1" dirty="0" smtClean="0">
                <a:latin typeface="Bodoni MT" pitchFamily="18" charset="0"/>
              </a:rPr>
              <a:t>is the decision making aspect once the information has been interpreted</a:t>
            </a:r>
          </a:p>
          <a:p>
            <a:r>
              <a:rPr lang="en-GB" sz="2100" b="1" dirty="0" smtClean="0">
                <a:solidFill>
                  <a:srgbClr val="FF0000"/>
                </a:solidFill>
                <a:latin typeface="Bodoni MT" pitchFamily="18" charset="0"/>
              </a:rPr>
              <a:t>EFFECTOR MECHANISM </a:t>
            </a:r>
            <a:r>
              <a:rPr lang="en-GB" sz="2100" b="1" dirty="0" smtClean="0">
                <a:latin typeface="Bodoni MT" pitchFamily="18" charset="0"/>
              </a:rPr>
              <a:t>is when the motor programme is put into action by sending nerve </a:t>
            </a:r>
            <a:r>
              <a:rPr lang="en-GB" sz="2100" b="1" dirty="0" smtClean="0">
                <a:solidFill>
                  <a:srgbClr val="FF0000"/>
                </a:solidFill>
                <a:latin typeface="Bodoni MT" pitchFamily="18" charset="0"/>
              </a:rPr>
              <a:t>IMPULSES </a:t>
            </a:r>
            <a:r>
              <a:rPr lang="en-GB" sz="2100" b="1" dirty="0" smtClean="0">
                <a:latin typeface="Bodoni MT" pitchFamily="18" charset="0"/>
              </a:rPr>
              <a:t>to the muscles</a:t>
            </a:r>
          </a:p>
          <a:p>
            <a:r>
              <a:rPr lang="en-GB" sz="2100" b="1" dirty="0" smtClean="0">
                <a:solidFill>
                  <a:srgbClr val="FF0000"/>
                </a:solidFill>
                <a:latin typeface="Bodoni MT" pitchFamily="18" charset="0"/>
              </a:rPr>
              <a:t>EFFECTOR</a:t>
            </a:r>
            <a:r>
              <a:rPr lang="en-GB" sz="2100" b="1" dirty="0" smtClean="0">
                <a:latin typeface="Bodoni MT" pitchFamily="18" charset="0"/>
              </a:rPr>
              <a:t> is the muscles which put the movement into action</a:t>
            </a:r>
          </a:p>
          <a:p>
            <a:r>
              <a:rPr lang="en-GB" sz="2100" b="1" dirty="0" smtClean="0">
                <a:solidFill>
                  <a:srgbClr val="FF0000"/>
                </a:solidFill>
                <a:latin typeface="Bodoni MT" pitchFamily="18" charset="0"/>
              </a:rPr>
              <a:t>FEEDBACK</a:t>
            </a:r>
            <a:r>
              <a:rPr lang="en-GB" sz="2100" b="1" dirty="0" smtClean="0">
                <a:latin typeface="Bodoni MT" pitchFamily="18" charset="0"/>
              </a:rPr>
              <a:t> can be </a:t>
            </a:r>
            <a:r>
              <a:rPr lang="en-GB" sz="2100" b="1" dirty="0" smtClean="0">
                <a:solidFill>
                  <a:srgbClr val="FF0000"/>
                </a:solidFill>
                <a:latin typeface="Bodoni MT" pitchFamily="18" charset="0"/>
              </a:rPr>
              <a:t>INTRINSIC </a:t>
            </a:r>
            <a:r>
              <a:rPr lang="en-GB" sz="2100" b="1" dirty="0" smtClean="0">
                <a:latin typeface="Bodoni MT" pitchFamily="18" charset="0"/>
              </a:rPr>
              <a:t>(from internal </a:t>
            </a:r>
            <a:r>
              <a:rPr lang="en-GB" sz="2100" b="1" dirty="0" err="1" smtClean="0">
                <a:latin typeface="Bodoni MT" pitchFamily="18" charset="0"/>
              </a:rPr>
              <a:t>proprioceptors</a:t>
            </a:r>
            <a:r>
              <a:rPr lang="en-GB" sz="2100" b="1" dirty="0" smtClean="0">
                <a:latin typeface="Bodoni MT" pitchFamily="18" charset="0"/>
              </a:rPr>
              <a:t>) or </a:t>
            </a:r>
            <a:r>
              <a:rPr lang="en-GB" sz="2100" b="1" dirty="0" smtClean="0">
                <a:solidFill>
                  <a:srgbClr val="FF0000"/>
                </a:solidFill>
                <a:latin typeface="Bodoni MT" pitchFamily="18" charset="0"/>
              </a:rPr>
              <a:t>EXTRINSIC</a:t>
            </a:r>
            <a:r>
              <a:rPr lang="en-GB" sz="2100" b="1" dirty="0" smtClean="0">
                <a:latin typeface="Bodoni MT" pitchFamily="18" charset="0"/>
              </a:rPr>
              <a:t> (coach, team mates) </a:t>
            </a:r>
          </a:p>
          <a:p>
            <a:pPr>
              <a:buNone/>
            </a:pPr>
            <a:r>
              <a:rPr lang="en-GB" sz="2100" b="1" dirty="0" smtClean="0">
                <a:latin typeface="Bodoni MT"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lgn="ctr">
              <a:buNone/>
            </a:pPr>
            <a:r>
              <a:rPr lang="en-GB" sz="2400" b="1" dirty="0" smtClean="0">
                <a:latin typeface="Bodoni MT" pitchFamily="18" charset="0"/>
              </a:rPr>
              <a:t>SERIAL AND PARALLEL PROCESSING</a:t>
            </a:r>
          </a:p>
          <a:p>
            <a:pPr marL="457200" indent="-457200"/>
            <a:r>
              <a:rPr lang="en-GB" sz="2400" b="1" dirty="0" smtClean="0">
                <a:latin typeface="Bodoni MT" pitchFamily="18" charset="0"/>
              </a:rPr>
              <a:t>Most information that we process is done </a:t>
            </a:r>
            <a:r>
              <a:rPr lang="en-GB" sz="2400" b="1" dirty="0" smtClean="0">
                <a:solidFill>
                  <a:srgbClr val="FF0000"/>
                </a:solidFill>
                <a:latin typeface="Bodoni MT" pitchFamily="18" charset="0"/>
              </a:rPr>
              <a:t>SEQUENTIALLY</a:t>
            </a:r>
            <a:r>
              <a:rPr lang="en-GB" sz="2400" b="1" dirty="0" smtClean="0">
                <a:latin typeface="Bodoni MT" pitchFamily="18" charset="0"/>
              </a:rPr>
              <a:t> or in </a:t>
            </a:r>
            <a:r>
              <a:rPr lang="en-GB" sz="2400" b="1" dirty="0" smtClean="0">
                <a:solidFill>
                  <a:srgbClr val="FF0000"/>
                </a:solidFill>
                <a:latin typeface="Bodoni MT" pitchFamily="18" charset="0"/>
              </a:rPr>
              <a:t>STAGES</a:t>
            </a:r>
            <a:r>
              <a:rPr lang="en-GB" sz="2400" b="1" dirty="0" smtClean="0">
                <a:latin typeface="Bodoni MT" pitchFamily="18" charset="0"/>
              </a:rPr>
              <a:t>. Each stage is different and they have an effect on each other. These are known as </a:t>
            </a:r>
            <a:r>
              <a:rPr lang="en-GB" sz="2400" b="1" dirty="0" smtClean="0">
                <a:solidFill>
                  <a:srgbClr val="FF0000"/>
                </a:solidFill>
                <a:latin typeface="Bodoni MT" pitchFamily="18" charset="0"/>
              </a:rPr>
              <a:t>SERIAL PROCESSES</a:t>
            </a:r>
            <a:r>
              <a:rPr lang="en-GB" sz="2400" b="1" dirty="0" smtClean="0">
                <a:latin typeface="Bodoni MT" pitchFamily="18" charset="0"/>
              </a:rPr>
              <a:t>. EG: In a trampoline routine the performer processes information relating to each movement and stage by stage. </a:t>
            </a:r>
          </a:p>
          <a:p>
            <a:pPr marL="457200" indent="-457200">
              <a:buNone/>
            </a:pPr>
            <a:r>
              <a:rPr lang="en-GB" sz="2400" b="1" dirty="0" smtClean="0">
                <a:latin typeface="Bodoni MT" pitchFamily="18" charset="0"/>
              </a:rPr>
              <a:t>	</a:t>
            </a:r>
            <a:endParaRPr lang="en-GB" sz="2400" b="1" dirty="0" smtClean="0">
              <a:solidFill>
                <a:schemeClr val="tx2"/>
              </a:solidFill>
              <a:latin typeface="Bodoni MT" pitchFamily="18" charset="0"/>
            </a:endParaRPr>
          </a:p>
          <a:p>
            <a:pPr marL="457200" indent="-457200"/>
            <a:r>
              <a:rPr lang="en-GB" sz="2400" b="1" dirty="0" smtClean="0">
                <a:latin typeface="Bodoni MT" pitchFamily="18" charset="0"/>
              </a:rPr>
              <a:t> </a:t>
            </a:r>
            <a:r>
              <a:rPr lang="en-GB" sz="2400" b="1" dirty="0" smtClean="0">
                <a:solidFill>
                  <a:srgbClr val="FF0000"/>
                </a:solidFill>
                <a:latin typeface="Bodoni MT" pitchFamily="18" charset="0"/>
              </a:rPr>
              <a:t>PARALLEL PROCESSING </a:t>
            </a:r>
            <a:r>
              <a:rPr lang="en-GB" sz="2400" b="1" dirty="0" smtClean="0">
                <a:latin typeface="Bodoni MT" pitchFamily="18" charset="0"/>
              </a:rPr>
              <a:t>is when processes occur </a:t>
            </a:r>
            <a:r>
              <a:rPr lang="en-GB" sz="2400" b="1" dirty="0" smtClean="0">
                <a:solidFill>
                  <a:srgbClr val="FF0000"/>
                </a:solidFill>
                <a:latin typeface="Bodoni MT" pitchFamily="18" charset="0"/>
              </a:rPr>
              <a:t>SIMULTANEOUSLY</a:t>
            </a:r>
            <a:r>
              <a:rPr lang="en-GB" sz="2400" b="1" dirty="0" smtClean="0">
                <a:latin typeface="Bodoni MT" pitchFamily="18" charset="0"/>
              </a:rPr>
              <a:t>. They do not have an effect on each other. EG: In a game you process information about the speed, direction and height of the ball but also the team mates and opposition. </a:t>
            </a:r>
          </a:p>
          <a:p>
            <a:pPr marL="457200" indent="-457200">
              <a:buNone/>
            </a:pPr>
            <a:endParaRPr lang="en-GB" sz="2400" b="1" dirty="0" smtClean="0">
              <a:latin typeface="Bodoni MT" pitchFamily="18" charset="0"/>
            </a:endParaRPr>
          </a:p>
          <a:p>
            <a:pPr marL="457200" indent="-457200">
              <a:buNone/>
            </a:pPr>
            <a:r>
              <a:rPr lang="en-GB" sz="2400" b="1" dirty="0" smtClean="0">
                <a:latin typeface="Bodoni MT" pitchFamily="18" charset="0"/>
              </a:rPr>
              <a:t>	Use </a:t>
            </a:r>
            <a:r>
              <a:rPr lang="en-GB" sz="2400" b="1" dirty="0" err="1" smtClean="0">
                <a:latin typeface="Bodoni MT" pitchFamily="18" charset="0"/>
              </a:rPr>
              <a:t>Whiting’s</a:t>
            </a:r>
            <a:r>
              <a:rPr lang="en-GB" sz="2400" b="1" dirty="0" smtClean="0">
                <a:latin typeface="Bodoni MT" pitchFamily="18" charset="0"/>
              </a:rPr>
              <a:t> and </a:t>
            </a:r>
            <a:r>
              <a:rPr lang="en-GB" sz="2400" b="1" dirty="0" err="1" smtClean="0">
                <a:latin typeface="Bodoni MT" pitchFamily="18" charset="0"/>
              </a:rPr>
              <a:t>Whelford’s</a:t>
            </a:r>
            <a:r>
              <a:rPr lang="en-GB" sz="2400" b="1" dirty="0" smtClean="0">
                <a:latin typeface="Bodoni MT" pitchFamily="18" charset="0"/>
              </a:rPr>
              <a:t> Model to explain:</a:t>
            </a:r>
          </a:p>
          <a:p>
            <a:pPr marL="457200" indent="-457200">
              <a:buAutoNum type="arabicParenR"/>
            </a:pPr>
            <a:r>
              <a:rPr lang="en-GB" sz="2400" b="1" dirty="0" smtClean="0">
                <a:latin typeface="Bodoni MT" pitchFamily="18" charset="0"/>
              </a:rPr>
              <a:t>A skill which requires SERIAL PROCESSES and </a:t>
            </a:r>
          </a:p>
          <a:p>
            <a:pPr marL="457200" indent="-457200">
              <a:buAutoNum type="arabicParenR"/>
            </a:pPr>
            <a:r>
              <a:rPr lang="en-GB" sz="2400" b="1" dirty="0" smtClean="0">
                <a:latin typeface="Bodoni MT" pitchFamily="18" charset="0"/>
              </a:rPr>
              <a:t>A Skill which uses PARALLEL PROCESSING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r>
              <a:rPr lang="en-GB" sz="2200" b="1" dirty="0" smtClean="0">
                <a:latin typeface="Bodoni MT" pitchFamily="18" charset="0"/>
              </a:rPr>
              <a:t>MEMORY is important for </a:t>
            </a:r>
            <a:r>
              <a:rPr lang="en-GB" sz="2200" b="1" dirty="0" smtClean="0">
                <a:solidFill>
                  <a:srgbClr val="FF0000"/>
                </a:solidFill>
                <a:latin typeface="Bodoni MT" pitchFamily="18" charset="0"/>
              </a:rPr>
              <a:t>INTERPRETING</a:t>
            </a:r>
            <a:r>
              <a:rPr lang="en-GB" sz="2200" b="1" dirty="0" smtClean="0">
                <a:latin typeface="Bodoni MT" pitchFamily="18" charset="0"/>
              </a:rPr>
              <a:t> information and deciding the </a:t>
            </a:r>
            <a:r>
              <a:rPr lang="en-GB" sz="2200" b="1" dirty="0" smtClean="0">
                <a:solidFill>
                  <a:srgbClr val="FF0000"/>
                </a:solidFill>
                <a:latin typeface="Bodoni MT" pitchFamily="18" charset="0"/>
              </a:rPr>
              <a:t>MOTOR PROGRAMME </a:t>
            </a:r>
            <a:r>
              <a:rPr lang="en-GB" sz="2200" b="1" dirty="0" smtClean="0">
                <a:latin typeface="Bodoni MT" pitchFamily="18" charset="0"/>
              </a:rPr>
              <a:t>to use. We rely on our </a:t>
            </a:r>
            <a:r>
              <a:rPr lang="en-GB" sz="2200" b="1" dirty="0" smtClean="0">
                <a:solidFill>
                  <a:srgbClr val="FF0000"/>
                </a:solidFill>
                <a:latin typeface="Bodoni MT" pitchFamily="18" charset="0"/>
              </a:rPr>
              <a:t>PREVIOUS EXPERIENCES</a:t>
            </a:r>
            <a:r>
              <a:rPr lang="en-GB" sz="2200" b="1" dirty="0" smtClean="0">
                <a:latin typeface="Bodoni MT" pitchFamily="18" charset="0"/>
              </a:rPr>
              <a:t>. The </a:t>
            </a:r>
            <a:r>
              <a:rPr lang="en-GB" sz="2200" b="1" dirty="0" smtClean="0">
                <a:solidFill>
                  <a:srgbClr val="FF0000"/>
                </a:solidFill>
                <a:latin typeface="Bodoni MT" pitchFamily="18" charset="0"/>
              </a:rPr>
              <a:t>MULTI STORE MODEL OF INFORMATION PROCESSING </a:t>
            </a:r>
            <a:r>
              <a:rPr lang="en-GB" sz="2200" b="1" dirty="0" smtClean="0">
                <a:latin typeface="Bodoni MT" pitchFamily="18" charset="0"/>
              </a:rPr>
              <a:t>identifies </a:t>
            </a:r>
            <a:r>
              <a:rPr lang="en-GB" sz="2200" b="1" dirty="0" smtClean="0">
                <a:solidFill>
                  <a:srgbClr val="FF0000"/>
                </a:solidFill>
                <a:latin typeface="Bodoni MT" pitchFamily="18" charset="0"/>
              </a:rPr>
              <a:t>3 STORES</a:t>
            </a:r>
            <a:r>
              <a:rPr lang="en-GB" sz="2200" b="1" dirty="0" smtClean="0">
                <a:latin typeface="Bodoni MT" pitchFamily="18" charset="0"/>
              </a:rPr>
              <a:t>. </a:t>
            </a:r>
          </a:p>
          <a:p>
            <a:pPr marL="457200" indent="-457200">
              <a:buAutoNum type="arabicParenR"/>
            </a:pPr>
            <a:r>
              <a:rPr lang="en-GB" sz="2200" b="1" dirty="0" smtClean="0">
                <a:solidFill>
                  <a:srgbClr val="FF0000"/>
                </a:solidFill>
                <a:latin typeface="Bodoni MT" pitchFamily="18" charset="0"/>
              </a:rPr>
              <a:t>SENSORY MEMORY (SM) </a:t>
            </a:r>
            <a:r>
              <a:rPr lang="en-GB" sz="2200" b="1" dirty="0" smtClean="0">
                <a:latin typeface="Bodoni MT" pitchFamily="18" charset="0"/>
              </a:rPr>
              <a:t>The use of </a:t>
            </a:r>
            <a:r>
              <a:rPr lang="en-GB" sz="2200" b="1" dirty="0" smtClean="0">
                <a:solidFill>
                  <a:srgbClr val="FF0000"/>
                </a:solidFill>
                <a:latin typeface="Bodoni MT" pitchFamily="18" charset="0"/>
              </a:rPr>
              <a:t>SHORT TERM SENSORY STORES </a:t>
            </a:r>
            <a:r>
              <a:rPr lang="en-GB" sz="2200" b="1" dirty="0" smtClean="0">
                <a:latin typeface="Bodoni MT" pitchFamily="18" charset="0"/>
              </a:rPr>
              <a:t>holds all stimuli for only 0.25 second to 1 second. Their capacity is </a:t>
            </a:r>
            <a:r>
              <a:rPr lang="en-GB" sz="2200" b="1" dirty="0" smtClean="0">
                <a:solidFill>
                  <a:srgbClr val="FF0000"/>
                </a:solidFill>
                <a:latin typeface="Bodoni MT" pitchFamily="18" charset="0"/>
              </a:rPr>
              <a:t>LARGE</a:t>
            </a:r>
            <a:r>
              <a:rPr lang="en-GB" sz="2200" b="1" dirty="0" smtClean="0">
                <a:latin typeface="Bodoni MT" pitchFamily="18" charset="0"/>
              </a:rPr>
              <a:t> and there is a separate store for each sense. Our </a:t>
            </a:r>
            <a:r>
              <a:rPr lang="en-GB" sz="2200" b="1" dirty="0" smtClean="0">
                <a:solidFill>
                  <a:srgbClr val="FF0000"/>
                </a:solidFill>
                <a:latin typeface="Bodoni MT" pitchFamily="18" charset="0"/>
              </a:rPr>
              <a:t>PERCEPTION</a:t>
            </a:r>
            <a:r>
              <a:rPr lang="en-GB" sz="2200" b="1" dirty="0" smtClean="0">
                <a:latin typeface="Bodoni MT" pitchFamily="18" charset="0"/>
              </a:rPr>
              <a:t> recognises which is the most important information. It is </a:t>
            </a:r>
            <a:r>
              <a:rPr lang="en-GB" sz="2200" b="1" dirty="0" smtClean="0">
                <a:solidFill>
                  <a:srgbClr val="FF0000"/>
                </a:solidFill>
                <a:latin typeface="Bodoni MT" pitchFamily="18" charset="0"/>
              </a:rPr>
              <a:t>FILTERED</a:t>
            </a:r>
            <a:r>
              <a:rPr lang="en-GB" sz="2200" b="1" dirty="0" smtClean="0">
                <a:latin typeface="Bodoni MT" pitchFamily="18" charset="0"/>
              </a:rPr>
              <a:t> through </a:t>
            </a:r>
            <a:r>
              <a:rPr lang="en-GB" sz="2200" b="1" dirty="0" smtClean="0">
                <a:solidFill>
                  <a:srgbClr val="FF0000"/>
                </a:solidFill>
                <a:latin typeface="Bodoni MT" pitchFamily="18" charset="0"/>
              </a:rPr>
              <a:t>SELECTIVE ATTENTION</a:t>
            </a:r>
            <a:r>
              <a:rPr lang="en-GB" sz="2200" b="1" dirty="0" smtClean="0">
                <a:latin typeface="Bodoni MT" pitchFamily="18" charset="0"/>
              </a:rPr>
              <a:t>. Only the important info is used. Focusing on irrelevant information is </a:t>
            </a:r>
            <a:r>
              <a:rPr lang="en-GB" sz="2200" b="1" dirty="0" smtClean="0">
                <a:solidFill>
                  <a:srgbClr val="FF0000"/>
                </a:solidFill>
                <a:latin typeface="Bodoni MT" pitchFamily="18" charset="0"/>
              </a:rPr>
              <a:t>ATTENTIONAL WASTAGE</a:t>
            </a:r>
          </a:p>
          <a:p>
            <a:pPr marL="457200" indent="-457200">
              <a:buAutoNum type="arabicParenR"/>
            </a:pPr>
            <a:r>
              <a:rPr lang="en-GB" sz="2200" b="1" dirty="0" smtClean="0">
                <a:solidFill>
                  <a:srgbClr val="FF0000"/>
                </a:solidFill>
                <a:latin typeface="Bodoni MT" pitchFamily="18" charset="0"/>
              </a:rPr>
              <a:t>SHORT TERM MEMORY(STM</a:t>
            </a:r>
            <a:r>
              <a:rPr lang="en-GB" sz="2200" b="1" dirty="0" smtClean="0">
                <a:latin typeface="Bodoni MT" pitchFamily="18" charset="0"/>
              </a:rPr>
              <a:t>) This is the </a:t>
            </a:r>
            <a:r>
              <a:rPr lang="en-GB" sz="2200" b="1" dirty="0" smtClean="0">
                <a:solidFill>
                  <a:srgbClr val="FF0000"/>
                </a:solidFill>
                <a:latin typeface="Bodoni MT" pitchFamily="18" charset="0"/>
              </a:rPr>
              <a:t>WORKPLACE</a:t>
            </a:r>
            <a:r>
              <a:rPr lang="en-GB" sz="2200" b="1" dirty="0" smtClean="0">
                <a:latin typeface="Bodoni MT" pitchFamily="18" charset="0"/>
              </a:rPr>
              <a:t> where incoming information is </a:t>
            </a:r>
            <a:r>
              <a:rPr lang="en-GB" sz="2200" b="1" dirty="0" smtClean="0">
                <a:solidFill>
                  <a:srgbClr val="FF0000"/>
                </a:solidFill>
                <a:latin typeface="Bodoni MT" pitchFamily="18" charset="0"/>
              </a:rPr>
              <a:t>COMPARED</a:t>
            </a:r>
            <a:r>
              <a:rPr lang="en-GB" sz="2200" b="1" dirty="0" smtClean="0">
                <a:latin typeface="Bodoni MT" pitchFamily="18" charset="0"/>
              </a:rPr>
              <a:t> to what you have already stored in the LTM. It has </a:t>
            </a:r>
            <a:r>
              <a:rPr lang="en-GB" sz="2200" b="1" dirty="0" smtClean="0">
                <a:solidFill>
                  <a:srgbClr val="FF0000"/>
                </a:solidFill>
                <a:latin typeface="Bodoni MT" pitchFamily="18" charset="0"/>
              </a:rPr>
              <a:t>LIMITED CAPACITY </a:t>
            </a:r>
            <a:r>
              <a:rPr lang="en-GB" sz="2200" b="1" dirty="0" smtClean="0">
                <a:latin typeface="Bodoni MT" pitchFamily="18" charset="0"/>
              </a:rPr>
              <a:t>in terms of </a:t>
            </a:r>
            <a:r>
              <a:rPr lang="en-GB" sz="2200" b="1" dirty="0" smtClean="0">
                <a:solidFill>
                  <a:srgbClr val="FF0000"/>
                </a:solidFill>
                <a:latin typeface="Bodoni MT" pitchFamily="18" charset="0"/>
              </a:rPr>
              <a:t>QUANTITY</a:t>
            </a:r>
            <a:r>
              <a:rPr lang="en-GB" sz="2200" b="1" dirty="0" smtClean="0">
                <a:latin typeface="Bodoni MT" pitchFamily="18" charset="0"/>
              </a:rPr>
              <a:t> (5 to 9 pieces of info) and </a:t>
            </a:r>
            <a:r>
              <a:rPr lang="en-GB" sz="2200" b="1" dirty="0" smtClean="0">
                <a:solidFill>
                  <a:srgbClr val="FF0000"/>
                </a:solidFill>
                <a:latin typeface="Bodoni MT" pitchFamily="18" charset="0"/>
              </a:rPr>
              <a:t>LENGTH</a:t>
            </a:r>
            <a:r>
              <a:rPr lang="en-GB" sz="2200" b="1" dirty="0" smtClean="0">
                <a:latin typeface="Bodoni MT" pitchFamily="18" charset="0"/>
              </a:rPr>
              <a:t> of time stored (up to 30 seconds) </a:t>
            </a:r>
            <a:r>
              <a:rPr lang="en-GB" sz="2200" b="1" dirty="0" smtClean="0">
                <a:solidFill>
                  <a:srgbClr val="FF0000"/>
                </a:solidFill>
                <a:latin typeface="Bodoni MT" pitchFamily="18" charset="0"/>
              </a:rPr>
              <a:t>ENCODING</a:t>
            </a:r>
            <a:r>
              <a:rPr lang="en-GB" sz="2200" b="1" dirty="0" smtClean="0">
                <a:latin typeface="Bodoni MT" pitchFamily="18" charset="0"/>
              </a:rPr>
              <a:t> is information in coded form. To do this the info must be passed into the LTM through </a:t>
            </a:r>
            <a:r>
              <a:rPr lang="en-GB" sz="2200" b="1" dirty="0" smtClean="0">
                <a:solidFill>
                  <a:srgbClr val="FF0000"/>
                </a:solidFill>
                <a:latin typeface="Bodoni MT" pitchFamily="18" charset="0"/>
              </a:rPr>
              <a:t>REHEARSAL</a:t>
            </a:r>
            <a:r>
              <a:rPr lang="en-GB" sz="2200" b="1" dirty="0" smtClean="0">
                <a:latin typeface="Bodoni MT" pitchFamily="18" charset="0"/>
              </a:rPr>
              <a:t>. </a:t>
            </a:r>
          </a:p>
          <a:p>
            <a:pPr marL="457200" indent="-457200">
              <a:buAutoNum type="arabicParenR"/>
            </a:pPr>
            <a:r>
              <a:rPr lang="en-GB" sz="2200" b="1" dirty="0" smtClean="0">
                <a:solidFill>
                  <a:srgbClr val="FF0000"/>
                </a:solidFill>
                <a:latin typeface="Bodoni MT" pitchFamily="18" charset="0"/>
              </a:rPr>
              <a:t>LONG TERM MEMORY(LTM) </a:t>
            </a:r>
            <a:r>
              <a:rPr lang="en-GB" sz="2200" b="1" dirty="0" smtClean="0">
                <a:latin typeface="Bodoni MT" pitchFamily="18" charset="0"/>
              </a:rPr>
              <a:t>holds the info that has been </a:t>
            </a:r>
            <a:r>
              <a:rPr lang="en-GB" sz="2200" b="1" dirty="0" smtClean="0">
                <a:solidFill>
                  <a:srgbClr val="FF0000"/>
                </a:solidFill>
                <a:latin typeface="Bodoni MT" pitchFamily="18" charset="0"/>
              </a:rPr>
              <a:t>REHEARSED</a:t>
            </a:r>
            <a:r>
              <a:rPr lang="en-GB" sz="2200" b="1" dirty="0" smtClean="0">
                <a:latin typeface="Bodoni MT" pitchFamily="18" charset="0"/>
              </a:rPr>
              <a:t>. Its capacity is </a:t>
            </a:r>
            <a:r>
              <a:rPr lang="en-GB" sz="2200" b="1" dirty="0" smtClean="0">
                <a:solidFill>
                  <a:srgbClr val="FF0000"/>
                </a:solidFill>
                <a:latin typeface="Bodoni MT" pitchFamily="18" charset="0"/>
              </a:rPr>
              <a:t>LIMITLESS </a:t>
            </a:r>
            <a:r>
              <a:rPr lang="en-GB" sz="2200" b="1" dirty="0" smtClean="0">
                <a:latin typeface="Bodoni MT" pitchFamily="18" charset="0"/>
              </a:rPr>
              <a:t>and can be held </a:t>
            </a:r>
            <a:r>
              <a:rPr lang="en-GB" sz="2200" b="1" dirty="0" smtClean="0">
                <a:solidFill>
                  <a:srgbClr val="FF0000"/>
                </a:solidFill>
                <a:latin typeface="Bodoni MT" pitchFamily="18" charset="0"/>
              </a:rPr>
              <a:t>PERMANENTLY</a:t>
            </a:r>
            <a:r>
              <a:rPr lang="en-GB" sz="2200" b="1" dirty="0" smtClean="0">
                <a:latin typeface="Bodoni MT" pitchFamily="18" charset="0"/>
              </a:rPr>
              <a:t>. Motor Programmes are stored in the LTM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	</a:t>
            </a:r>
            <a:r>
              <a:rPr lang="en-GB" sz="2800" b="1" dirty="0" smtClean="0">
                <a:latin typeface="Bodoni MT" pitchFamily="18" charset="0"/>
              </a:rPr>
              <a:t>Use the Multi Store Model to explain how we use information and transfer it from on stage to another</a:t>
            </a:r>
          </a:p>
          <a:p>
            <a:pPr algn="r">
              <a:buNone/>
            </a:pPr>
            <a:r>
              <a:rPr lang="en-GB" sz="2800" b="1" dirty="0" smtClean="0">
                <a:latin typeface="Bodoni MT" pitchFamily="18" charset="0"/>
              </a:rPr>
              <a:t>..</a:t>
            </a:r>
            <a:r>
              <a:rPr lang="en-GB" sz="2800" b="1" dirty="0" smtClean="0">
                <a:solidFill>
                  <a:srgbClr val="FF0000"/>
                </a:solidFill>
                <a:latin typeface="Bodoni MT" pitchFamily="18" charset="0"/>
              </a:rPr>
              <a:t>Use Practical Examples</a:t>
            </a: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r">
              <a:buNone/>
            </a:pPr>
            <a:endParaRPr lang="en-GB" sz="2800" b="1" dirty="0" smtClean="0">
              <a:solidFill>
                <a:srgbClr val="FF0000"/>
              </a:solidFill>
              <a:latin typeface="Bodoni MT" pitchFamily="18" charset="0"/>
            </a:endParaRPr>
          </a:p>
          <a:p>
            <a:pPr algn="ctr">
              <a:buNone/>
            </a:pPr>
            <a:r>
              <a:rPr lang="en-GB" sz="2800" b="1" dirty="0" smtClean="0">
                <a:solidFill>
                  <a:srgbClr val="FF0000"/>
                </a:solidFill>
                <a:latin typeface="Bodoni MT" pitchFamily="18" charset="0"/>
              </a:rPr>
              <a:t>Draw the model and apply </a:t>
            </a:r>
            <a:r>
              <a:rPr lang="en-GB" sz="2800" b="1" smtClean="0">
                <a:solidFill>
                  <a:srgbClr val="FF0000"/>
                </a:solidFill>
                <a:latin typeface="Bodoni MT" pitchFamily="18" charset="0"/>
              </a:rPr>
              <a:t>your answers</a:t>
            </a:r>
            <a:endParaRPr lang="en-GB" sz="2800" b="1" dirty="0" smtClean="0">
              <a:solidFill>
                <a:srgbClr val="FF0000"/>
              </a:solidFill>
              <a:latin typeface="Bodoni MT" pitchFamily="18" charset="0"/>
            </a:endParaRPr>
          </a:p>
          <a:p>
            <a:pPr>
              <a:buNone/>
            </a:pPr>
            <a:endParaRPr lang="en-GB" sz="2100" b="1" dirty="0" smtClean="0">
              <a:latin typeface="Bodoni MT" pitchFamily="18" charset="0"/>
            </a:endParaRPr>
          </a:p>
          <a:p>
            <a:pPr>
              <a:buNone/>
            </a:pPr>
            <a:r>
              <a:rPr lang="en-GB" sz="2100" b="1" dirty="0" smtClean="0">
                <a:latin typeface="Bodoni MT" pitchFamily="18" charset="0"/>
              </a:rPr>
              <a:t>	</a:t>
            </a:r>
          </a:p>
          <a:p>
            <a:pPr>
              <a:buNone/>
            </a:pPr>
            <a:r>
              <a:rPr lang="en-GB" sz="2100" b="1" dirty="0" smtClean="0">
                <a:latin typeface="Bodoni MT" pitchFamily="18" charset="0"/>
              </a:rPr>
              <a:t>	</a:t>
            </a:r>
          </a:p>
        </p:txBody>
      </p:sp>
      <p:sp>
        <p:nvSpPr>
          <p:cNvPr id="4" name="Rectangle 3"/>
          <p:cNvSpPr/>
          <p:nvPr/>
        </p:nvSpPr>
        <p:spPr>
          <a:xfrm>
            <a:off x="1285852" y="1142984"/>
            <a:ext cx="1571636"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SHORT TERM SENSORY STORE</a:t>
            </a:r>
            <a:endParaRPr lang="en-GB" b="1" dirty="0">
              <a:solidFill>
                <a:schemeClr val="tx1"/>
              </a:solidFill>
            </a:endParaRPr>
          </a:p>
        </p:txBody>
      </p:sp>
      <p:sp>
        <p:nvSpPr>
          <p:cNvPr id="5" name="Rectangle 4"/>
          <p:cNvSpPr/>
          <p:nvPr/>
        </p:nvSpPr>
        <p:spPr>
          <a:xfrm>
            <a:off x="4000496" y="2143116"/>
            <a:ext cx="1571636"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SHORT TERM MEMORY</a:t>
            </a:r>
            <a:endParaRPr lang="en-GB" b="1" dirty="0">
              <a:solidFill>
                <a:schemeClr val="tx1"/>
              </a:solidFill>
            </a:endParaRPr>
          </a:p>
        </p:txBody>
      </p:sp>
      <p:sp>
        <p:nvSpPr>
          <p:cNvPr id="6" name="Rectangle 5"/>
          <p:cNvSpPr/>
          <p:nvPr/>
        </p:nvSpPr>
        <p:spPr>
          <a:xfrm>
            <a:off x="7215206" y="2143116"/>
            <a:ext cx="150019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LONG TERM MEMORY</a:t>
            </a:r>
            <a:endParaRPr lang="en-GB" b="1" dirty="0">
              <a:solidFill>
                <a:schemeClr val="tx1"/>
              </a:solidFill>
            </a:endParaRPr>
          </a:p>
        </p:txBody>
      </p:sp>
      <p:sp>
        <p:nvSpPr>
          <p:cNvPr id="7" name="TextBox 6"/>
          <p:cNvSpPr txBox="1"/>
          <p:nvPr/>
        </p:nvSpPr>
        <p:spPr>
          <a:xfrm>
            <a:off x="0" y="1214422"/>
            <a:ext cx="1142976" cy="646331"/>
          </a:xfrm>
          <a:prstGeom prst="rect">
            <a:avLst/>
          </a:prstGeom>
          <a:noFill/>
        </p:spPr>
        <p:txBody>
          <a:bodyPr wrap="square" rtlCol="0">
            <a:spAutoFit/>
          </a:bodyPr>
          <a:lstStyle/>
          <a:p>
            <a:pPr algn="ctr"/>
            <a:r>
              <a:rPr lang="en-GB" b="1" dirty="0" smtClean="0"/>
              <a:t>STIMULI / INPUT</a:t>
            </a:r>
            <a:endParaRPr lang="en-GB" b="1" dirty="0"/>
          </a:p>
        </p:txBody>
      </p:sp>
      <p:sp>
        <p:nvSpPr>
          <p:cNvPr id="12" name="Right Arrow 11"/>
          <p:cNvSpPr/>
          <p:nvPr/>
        </p:nvSpPr>
        <p:spPr>
          <a:xfrm>
            <a:off x="1857356" y="2285992"/>
            <a:ext cx="19785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714348" y="2714620"/>
            <a:ext cx="1283557" cy="646331"/>
          </a:xfrm>
          <a:prstGeom prst="rect">
            <a:avLst/>
          </a:prstGeom>
          <a:noFill/>
        </p:spPr>
        <p:txBody>
          <a:bodyPr wrap="none" rtlCol="0">
            <a:spAutoFit/>
          </a:bodyPr>
          <a:lstStyle/>
          <a:p>
            <a:pPr algn="ctr"/>
            <a:r>
              <a:rPr lang="en-GB" b="1" dirty="0" smtClean="0"/>
              <a:t>SELECTIVE</a:t>
            </a:r>
          </a:p>
          <a:p>
            <a:pPr algn="ctr"/>
            <a:r>
              <a:rPr lang="en-GB" b="1" dirty="0" smtClean="0"/>
              <a:t>ATTENTION</a:t>
            </a:r>
            <a:endParaRPr lang="en-GB" b="1" dirty="0"/>
          </a:p>
        </p:txBody>
      </p:sp>
      <p:sp>
        <p:nvSpPr>
          <p:cNvPr id="14" name="TextBox 13"/>
          <p:cNvSpPr txBox="1"/>
          <p:nvPr/>
        </p:nvSpPr>
        <p:spPr>
          <a:xfrm>
            <a:off x="2714612" y="2786058"/>
            <a:ext cx="1285884" cy="369332"/>
          </a:xfrm>
          <a:prstGeom prst="rect">
            <a:avLst/>
          </a:prstGeom>
          <a:noFill/>
        </p:spPr>
        <p:txBody>
          <a:bodyPr wrap="square" rtlCol="0">
            <a:spAutoFit/>
          </a:bodyPr>
          <a:lstStyle/>
          <a:p>
            <a:pPr algn="ctr"/>
            <a:r>
              <a:rPr lang="en-GB" b="1" dirty="0" smtClean="0"/>
              <a:t>ENCODING</a:t>
            </a:r>
            <a:endParaRPr lang="en-GB" b="1" dirty="0"/>
          </a:p>
        </p:txBody>
      </p:sp>
      <p:sp>
        <p:nvSpPr>
          <p:cNvPr id="15" name="Down Arrow 14"/>
          <p:cNvSpPr/>
          <p:nvPr/>
        </p:nvSpPr>
        <p:spPr>
          <a:xfrm>
            <a:off x="4786314" y="3357562"/>
            <a:ext cx="500066"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5643570" y="2143116"/>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5643570" y="3000372"/>
            <a:ext cx="1428760"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786446" y="1785926"/>
            <a:ext cx="1357322" cy="369332"/>
          </a:xfrm>
          <a:prstGeom prst="rect">
            <a:avLst/>
          </a:prstGeom>
          <a:noFill/>
        </p:spPr>
        <p:txBody>
          <a:bodyPr wrap="square" rtlCol="0">
            <a:spAutoFit/>
          </a:bodyPr>
          <a:lstStyle/>
          <a:p>
            <a:r>
              <a:rPr lang="en-GB" b="1" dirty="0" smtClean="0"/>
              <a:t>ENCODING</a:t>
            </a:r>
            <a:endParaRPr lang="en-GB" b="1" dirty="0"/>
          </a:p>
        </p:txBody>
      </p:sp>
      <p:sp>
        <p:nvSpPr>
          <p:cNvPr id="19" name="TextBox 18"/>
          <p:cNvSpPr txBox="1"/>
          <p:nvPr/>
        </p:nvSpPr>
        <p:spPr>
          <a:xfrm>
            <a:off x="5857884" y="3429000"/>
            <a:ext cx="1214446" cy="369332"/>
          </a:xfrm>
          <a:prstGeom prst="rect">
            <a:avLst/>
          </a:prstGeom>
          <a:noFill/>
        </p:spPr>
        <p:txBody>
          <a:bodyPr wrap="square" rtlCol="0">
            <a:spAutoFit/>
          </a:bodyPr>
          <a:lstStyle/>
          <a:p>
            <a:r>
              <a:rPr lang="en-GB" b="1" dirty="0" smtClean="0"/>
              <a:t>RETRIEVAL</a:t>
            </a:r>
            <a:endParaRPr lang="en-GB" b="1" dirty="0"/>
          </a:p>
        </p:txBody>
      </p:sp>
      <p:sp>
        <p:nvSpPr>
          <p:cNvPr id="20" name="TextBox 19"/>
          <p:cNvSpPr txBox="1"/>
          <p:nvPr/>
        </p:nvSpPr>
        <p:spPr>
          <a:xfrm>
            <a:off x="4286248" y="4786322"/>
            <a:ext cx="1643074" cy="923330"/>
          </a:xfrm>
          <a:prstGeom prst="rect">
            <a:avLst/>
          </a:prstGeom>
          <a:noFill/>
        </p:spPr>
        <p:txBody>
          <a:bodyPr wrap="square" rtlCol="0">
            <a:spAutoFit/>
          </a:bodyPr>
          <a:lstStyle/>
          <a:p>
            <a:pPr algn="ctr"/>
            <a:r>
              <a:rPr lang="en-GB" b="1" dirty="0" smtClean="0"/>
              <a:t>PERCEPTION </a:t>
            </a:r>
          </a:p>
          <a:p>
            <a:pPr algn="ctr"/>
            <a:r>
              <a:rPr lang="en-GB" b="1" dirty="0" smtClean="0"/>
              <a:t>AND DECISION</a:t>
            </a:r>
          </a:p>
          <a:p>
            <a:pPr algn="ctr"/>
            <a:r>
              <a:rPr lang="en-GB" b="1" dirty="0" smtClean="0"/>
              <a:t>MAKING</a:t>
            </a:r>
            <a:endParaRPr lang="en-GB"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r>
              <a:rPr lang="en-GB" sz="2200" b="1" dirty="0" smtClean="0">
                <a:solidFill>
                  <a:srgbClr val="FF0000"/>
                </a:solidFill>
                <a:latin typeface="Bodoni MT" pitchFamily="18" charset="0"/>
              </a:rPr>
              <a:t>REACTION TIME </a:t>
            </a:r>
            <a:r>
              <a:rPr lang="en-GB" sz="2200" b="1" dirty="0" smtClean="0">
                <a:latin typeface="Bodoni MT" pitchFamily="18" charset="0"/>
              </a:rPr>
              <a:t>is the time between the onset of the stimulus and the start of the movement in response to it. It has 4 parts and is the time for:</a:t>
            </a:r>
          </a:p>
          <a:p>
            <a:pPr marL="457200" indent="-457200">
              <a:buAutoNum type="arabicParenR"/>
            </a:pPr>
            <a:r>
              <a:rPr lang="en-GB" sz="2200" b="1" dirty="0" smtClean="0">
                <a:latin typeface="Bodoni MT" pitchFamily="18" charset="0"/>
              </a:rPr>
              <a:t>The stimulus to activate the particular sensory system</a:t>
            </a:r>
          </a:p>
          <a:p>
            <a:pPr marL="457200" indent="-457200">
              <a:buAutoNum type="arabicParenR"/>
            </a:pPr>
            <a:r>
              <a:rPr lang="en-GB" sz="2200" b="1" dirty="0" smtClean="0">
                <a:latin typeface="Bodoni MT" pitchFamily="18" charset="0"/>
              </a:rPr>
              <a:t>The stimulus to travel from the sensory system to the brain</a:t>
            </a:r>
          </a:p>
          <a:p>
            <a:pPr marL="457200" indent="-457200">
              <a:buAutoNum type="arabicParenR"/>
            </a:pPr>
            <a:r>
              <a:rPr lang="en-GB" sz="2200" b="1" dirty="0" smtClean="0">
                <a:latin typeface="Bodoni MT" pitchFamily="18" charset="0"/>
              </a:rPr>
              <a:t>The brain </a:t>
            </a:r>
            <a:r>
              <a:rPr lang="en-GB" sz="2200" b="1" dirty="0" smtClean="0">
                <a:solidFill>
                  <a:srgbClr val="FF0000"/>
                </a:solidFill>
                <a:latin typeface="Bodoni MT" pitchFamily="18" charset="0"/>
              </a:rPr>
              <a:t>(CENTRAL MECHANISM) </a:t>
            </a:r>
            <a:r>
              <a:rPr lang="en-GB" sz="2200" b="1" dirty="0" smtClean="0">
                <a:latin typeface="Bodoni MT" pitchFamily="18" charset="0"/>
              </a:rPr>
              <a:t>to process the stimulus</a:t>
            </a:r>
          </a:p>
          <a:p>
            <a:pPr marL="457200" indent="-457200">
              <a:buAutoNum type="arabicParenR"/>
            </a:pPr>
            <a:r>
              <a:rPr lang="en-GB" sz="2200" b="1" dirty="0" smtClean="0">
                <a:latin typeface="Bodoni MT" pitchFamily="18" charset="0"/>
              </a:rPr>
              <a:t>The relevant commands to be sent from the central mechanism to the muscles</a:t>
            </a:r>
          </a:p>
          <a:p>
            <a:pPr marL="457200" indent="-457200"/>
            <a:r>
              <a:rPr lang="en-GB" sz="2200" b="1" dirty="0" smtClean="0">
                <a:solidFill>
                  <a:srgbClr val="FF0000"/>
                </a:solidFill>
                <a:latin typeface="Bodoni MT" pitchFamily="18" charset="0"/>
              </a:rPr>
              <a:t>MOVEMENT TIME </a:t>
            </a:r>
            <a:r>
              <a:rPr lang="en-GB" sz="2200" b="1" dirty="0" smtClean="0">
                <a:latin typeface="Bodoni MT" pitchFamily="18" charset="0"/>
              </a:rPr>
              <a:t>is the time taken from starting the movement to finishing it</a:t>
            </a:r>
          </a:p>
          <a:p>
            <a:pPr marL="457200" indent="-457200"/>
            <a:r>
              <a:rPr lang="en-GB" sz="2200" b="1" dirty="0" smtClean="0">
                <a:solidFill>
                  <a:srgbClr val="FF0000"/>
                </a:solidFill>
                <a:latin typeface="Bodoni MT" pitchFamily="18" charset="0"/>
              </a:rPr>
              <a:t>RESPONSE TIME </a:t>
            </a:r>
            <a:r>
              <a:rPr lang="en-GB" sz="2200" b="1" dirty="0" smtClean="0">
                <a:latin typeface="Bodoni MT" pitchFamily="18" charset="0"/>
              </a:rPr>
              <a:t>is the time taken from the onset of the stimulus to the completion of the movement = </a:t>
            </a:r>
            <a:r>
              <a:rPr lang="en-GB" sz="2200" b="1" dirty="0" smtClean="0">
                <a:solidFill>
                  <a:srgbClr val="FF0000"/>
                </a:solidFill>
                <a:latin typeface="Bodoni MT" pitchFamily="18" charset="0"/>
              </a:rPr>
              <a:t>REACTION TIME + MOVEMENT TIME</a:t>
            </a:r>
          </a:p>
          <a:p>
            <a:pPr marL="457200" indent="-457200">
              <a:buNone/>
            </a:pPr>
            <a:endParaRPr lang="en-GB" sz="2200" b="1" dirty="0" smtClean="0">
              <a:latin typeface="Bodoni MT" pitchFamily="18" charset="0"/>
            </a:endParaRPr>
          </a:p>
          <a:p>
            <a:pPr marL="457200" indent="-457200">
              <a:buNone/>
            </a:pPr>
            <a:r>
              <a:rPr lang="en-GB" sz="2200" b="1" dirty="0" smtClean="0">
                <a:latin typeface="Bodoni MT" pitchFamily="18" charset="0"/>
              </a:rPr>
              <a:t>	Imagine you are </a:t>
            </a:r>
            <a:r>
              <a:rPr lang="en-GB" sz="2200" b="1" dirty="0" err="1" smtClean="0">
                <a:latin typeface="Bodoni MT" pitchFamily="18" charset="0"/>
              </a:rPr>
              <a:t>Usain</a:t>
            </a:r>
            <a:r>
              <a:rPr lang="en-GB" sz="2200" b="1" dirty="0" smtClean="0">
                <a:latin typeface="Bodoni MT" pitchFamily="18" charset="0"/>
              </a:rPr>
              <a:t> Bolt’s Psychologist. You want to explain REACTION TIME for the benefit of him and for his coach. Write an article which explains Reaction Time for their benefit. Ensure you apply of the key concepts and use practical examples to make it easy to understand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lgn="ctr">
              <a:buNone/>
            </a:pPr>
            <a:r>
              <a:rPr lang="en-GB" sz="2200" b="1" dirty="0" smtClean="0">
                <a:latin typeface="Bodoni MT" pitchFamily="18" charset="0"/>
              </a:rPr>
              <a:t>	Reaction Time is affected by many factors. </a:t>
            </a:r>
          </a:p>
          <a:p>
            <a:pPr marL="457200" indent="-457200"/>
            <a:r>
              <a:rPr lang="en-GB" sz="2200" b="1" dirty="0" smtClean="0">
                <a:latin typeface="Bodoni MT" pitchFamily="18" charset="0"/>
              </a:rPr>
              <a:t>AGE – reaction time gets quicker until you are 20, then declines</a:t>
            </a:r>
          </a:p>
          <a:p>
            <a:pPr marL="457200" indent="-457200"/>
            <a:r>
              <a:rPr lang="en-GB" sz="2200" b="1" dirty="0" smtClean="0">
                <a:latin typeface="Bodoni MT" pitchFamily="18" charset="0"/>
              </a:rPr>
              <a:t>GENDER – males generally have quicker reaction times</a:t>
            </a:r>
          </a:p>
          <a:p>
            <a:pPr marL="457200" indent="-457200"/>
            <a:r>
              <a:rPr lang="en-GB" sz="2200" b="1" dirty="0" smtClean="0">
                <a:latin typeface="Bodoni MT" pitchFamily="18" charset="0"/>
              </a:rPr>
              <a:t>LIMB USED – the further the nerve impulse has to travel the slower the reaction time will be. Feet Reaction will be slower than hands</a:t>
            </a:r>
          </a:p>
          <a:p>
            <a:pPr marL="457200" indent="-457200"/>
            <a:r>
              <a:rPr lang="en-GB" sz="2200" b="1" dirty="0" smtClean="0">
                <a:latin typeface="Bodoni MT" pitchFamily="18" charset="0"/>
              </a:rPr>
              <a:t>PERSONALITY – Extroverts have quicker reaction time than INTROVERTS</a:t>
            </a:r>
          </a:p>
          <a:p>
            <a:pPr marL="457200" indent="-457200"/>
            <a:r>
              <a:rPr lang="en-GB" sz="2200" b="1" dirty="0" smtClean="0">
                <a:latin typeface="Bodoni MT" pitchFamily="18" charset="0"/>
              </a:rPr>
              <a:t>ALERTNESS: Optimum levels are needed to react quickest</a:t>
            </a:r>
          </a:p>
          <a:p>
            <a:pPr marL="457200" indent="-457200"/>
            <a:r>
              <a:rPr lang="en-GB" sz="2200" b="1" dirty="0" smtClean="0">
                <a:latin typeface="Bodoni MT" pitchFamily="18" charset="0"/>
              </a:rPr>
              <a:t>BODY TEMP – if we are cold, we react slower</a:t>
            </a:r>
          </a:p>
          <a:p>
            <a:pPr marL="457200" indent="-457200"/>
            <a:r>
              <a:rPr lang="en-GB" sz="2200" b="1" dirty="0" smtClean="0">
                <a:latin typeface="Bodoni MT" pitchFamily="18" charset="0"/>
              </a:rPr>
              <a:t>SENSES: Different senses have different reaction times in the following order: PAIN / SIGHT / SOUND / TOUCH / KINAESTHESIA</a:t>
            </a:r>
          </a:p>
          <a:p>
            <a:pPr marL="457200" indent="-457200"/>
            <a:r>
              <a:rPr lang="en-GB" sz="2200" b="1" dirty="0" smtClean="0">
                <a:latin typeface="Bodoni MT" pitchFamily="18" charset="0"/>
              </a:rPr>
              <a:t>IF A WARNING IS GIVEN and you are expecting it you will react quicker</a:t>
            </a:r>
          </a:p>
          <a:p>
            <a:pPr marL="457200" indent="-457200"/>
            <a:r>
              <a:rPr lang="en-GB" sz="2200" b="1" dirty="0" smtClean="0">
                <a:latin typeface="Bodoni MT" pitchFamily="18" charset="0"/>
              </a:rPr>
              <a:t>STIMULUS INTENSITY: loud sounds or sights stimulate quick reactions</a:t>
            </a:r>
          </a:p>
          <a:p>
            <a:pPr marL="457200" indent="-457200"/>
            <a:r>
              <a:rPr lang="en-GB" sz="2200" b="1" dirty="0" smtClean="0">
                <a:latin typeface="Bodoni MT" pitchFamily="18" charset="0"/>
              </a:rPr>
              <a:t>THE LIKELIHOOD OF THE STIMULUS OCCURRING: If it has a good chance of occurring reactions are quicker. This is STIMULUS – RESPONSE COMPATABILITY. EG: A punch being thrown </a:t>
            </a:r>
            <a:r>
              <a:rPr lang="en-GB" sz="2200" b="1" smtClean="0">
                <a:latin typeface="Bodoni MT" pitchFamily="18" charset="0"/>
              </a:rPr>
              <a:t>in Boxing</a:t>
            </a:r>
            <a:endParaRPr lang="en-GB" sz="2200" b="1" dirty="0" smtClean="0">
              <a:latin typeface="Bodoni MT" pitchFamily="18" charset="0"/>
            </a:endParaRPr>
          </a:p>
          <a:p>
            <a:pPr marL="457200" indent="-457200">
              <a:buNone/>
            </a:pPr>
            <a:r>
              <a:rPr lang="en-GB" sz="2200" b="1" dirty="0" smtClean="0">
                <a:latin typeface="Bodoni MT" pitchFamily="18" charset="0"/>
              </a:rPr>
              <a:t>	Use practical examples to highlight how Reaction times in the England Rugby and Football Teams will compare.</a:t>
            </a:r>
          </a:p>
          <a:p>
            <a:pPr marL="457200" indent="-457200"/>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000" b="1" dirty="0" smtClean="0">
                <a:latin typeface="Bodoni MT" pitchFamily="18" charset="0"/>
              </a:rPr>
              <a:t>GROSS MOTOR ABILITY and PSYCHOMOTOR ABILITY </a:t>
            </a:r>
          </a:p>
          <a:p>
            <a:r>
              <a:rPr lang="en-GB" sz="2000" b="1" dirty="0" smtClean="0">
                <a:solidFill>
                  <a:srgbClr val="FF0000"/>
                </a:solidFill>
                <a:latin typeface="Bodoni MT" pitchFamily="18" charset="0"/>
              </a:rPr>
              <a:t>SKILL </a:t>
            </a:r>
            <a:r>
              <a:rPr lang="en-GB" sz="2000" b="1" dirty="0" smtClean="0">
                <a:latin typeface="Bodoni MT" pitchFamily="18" charset="0"/>
              </a:rPr>
              <a:t>has </a:t>
            </a:r>
            <a:r>
              <a:rPr lang="en-GB" sz="2000" b="1" dirty="0" smtClean="0">
                <a:solidFill>
                  <a:srgbClr val="FF0000"/>
                </a:solidFill>
                <a:latin typeface="Bodoni MT" pitchFamily="18" charset="0"/>
              </a:rPr>
              <a:t>GOALS</a:t>
            </a:r>
            <a:r>
              <a:rPr lang="en-GB" sz="2000" b="1" dirty="0" smtClean="0">
                <a:latin typeface="Bodoni MT" pitchFamily="18" charset="0"/>
              </a:rPr>
              <a:t>, is </a:t>
            </a:r>
            <a:r>
              <a:rPr lang="en-GB" sz="2000" b="1" dirty="0" smtClean="0">
                <a:solidFill>
                  <a:srgbClr val="FF0000"/>
                </a:solidFill>
                <a:latin typeface="Bodoni MT" pitchFamily="18" charset="0"/>
              </a:rPr>
              <a:t>LEARNED</a:t>
            </a:r>
            <a:r>
              <a:rPr lang="en-GB" sz="2000" b="1" dirty="0" smtClean="0">
                <a:latin typeface="Bodoni MT" pitchFamily="18" charset="0"/>
              </a:rPr>
              <a:t> and is </a:t>
            </a:r>
            <a:r>
              <a:rPr lang="en-GB" sz="2000" b="1" dirty="0" smtClean="0">
                <a:solidFill>
                  <a:srgbClr val="FF0000"/>
                </a:solidFill>
                <a:latin typeface="Bodoni MT" pitchFamily="18" charset="0"/>
              </a:rPr>
              <a:t>TECHNICAL </a:t>
            </a:r>
            <a:r>
              <a:rPr lang="en-GB" sz="2000" b="1" dirty="0" smtClean="0">
                <a:latin typeface="Bodoni MT" pitchFamily="18" charset="0"/>
              </a:rPr>
              <a:t>and it relies on ability</a:t>
            </a:r>
          </a:p>
          <a:p>
            <a:r>
              <a:rPr lang="en-GB" sz="2000" b="1" dirty="0" smtClean="0">
                <a:solidFill>
                  <a:srgbClr val="FF0000"/>
                </a:solidFill>
                <a:latin typeface="Bodoni MT" pitchFamily="18" charset="0"/>
              </a:rPr>
              <a:t>ABILITY</a:t>
            </a:r>
            <a:r>
              <a:rPr lang="en-GB" sz="2000" b="1" dirty="0" smtClean="0">
                <a:latin typeface="Bodoni MT" pitchFamily="18" charset="0"/>
              </a:rPr>
              <a:t> is </a:t>
            </a:r>
            <a:r>
              <a:rPr lang="en-GB" sz="2000" b="1" dirty="0" smtClean="0">
                <a:solidFill>
                  <a:srgbClr val="FF0000"/>
                </a:solidFill>
                <a:latin typeface="Bodoni MT" pitchFamily="18" charset="0"/>
              </a:rPr>
              <a:t>INNATE</a:t>
            </a:r>
            <a:r>
              <a:rPr lang="en-GB" sz="2000" b="1" dirty="0" smtClean="0">
                <a:latin typeface="Bodoni MT" pitchFamily="18" charset="0"/>
              </a:rPr>
              <a:t> is </a:t>
            </a:r>
            <a:r>
              <a:rPr lang="en-GB" sz="2000" b="1" dirty="0" smtClean="0">
                <a:solidFill>
                  <a:srgbClr val="FF0000"/>
                </a:solidFill>
                <a:latin typeface="Bodoni MT" pitchFamily="18" charset="0"/>
              </a:rPr>
              <a:t>GENETICALLY DETERMINED, </a:t>
            </a:r>
            <a:r>
              <a:rPr lang="en-GB" sz="2000" b="1" dirty="0" smtClean="0">
                <a:latin typeface="Bodoni MT" pitchFamily="18" charset="0"/>
              </a:rPr>
              <a:t>is </a:t>
            </a:r>
            <a:r>
              <a:rPr lang="en-GB" sz="2000" b="1" dirty="0" smtClean="0">
                <a:solidFill>
                  <a:srgbClr val="FF0000"/>
                </a:solidFill>
                <a:latin typeface="Bodoni MT" pitchFamily="18" charset="0"/>
              </a:rPr>
              <a:t>STABLE</a:t>
            </a:r>
            <a:r>
              <a:rPr lang="en-GB" sz="2000" b="1" dirty="0" smtClean="0">
                <a:latin typeface="Bodoni MT" pitchFamily="18" charset="0"/>
              </a:rPr>
              <a:t> and lasts a long time. They </a:t>
            </a:r>
            <a:r>
              <a:rPr lang="en-GB" sz="2000" b="1" dirty="0" smtClean="0">
                <a:solidFill>
                  <a:srgbClr val="FF0000"/>
                </a:solidFill>
                <a:latin typeface="Bodoni MT" pitchFamily="18" charset="0"/>
              </a:rPr>
              <a:t>SUPPORT</a:t>
            </a:r>
            <a:r>
              <a:rPr lang="en-GB" sz="2000" b="1" dirty="0" smtClean="0">
                <a:latin typeface="Bodoni MT" pitchFamily="18" charset="0"/>
              </a:rPr>
              <a:t> and </a:t>
            </a:r>
            <a:r>
              <a:rPr lang="en-GB" sz="2000" b="1" dirty="0" smtClean="0">
                <a:solidFill>
                  <a:srgbClr val="FF0000"/>
                </a:solidFill>
                <a:latin typeface="Bodoni MT" pitchFamily="18" charset="0"/>
              </a:rPr>
              <a:t>UNDERLIE </a:t>
            </a:r>
            <a:r>
              <a:rPr lang="en-GB" sz="2000" b="1" dirty="0" smtClean="0">
                <a:latin typeface="Bodoni MT" pitchFamily="18" charset="0"/>
              </a:rPr>
              <a:t>skills. They are </a:t>
            </a:r>
            <a:r>
              <a:rPr lang="en-GB" sz="2000" b="1" dirty="0" smtClean="0">
                <a:solidFill>
                  <a:srgbClr val="FF0000"/>
                </a:solidFill>
                <a:latin typeface="Bodoni MT" pitchFamily="18" charset="0"/>
              </a:rPr>
              <a:t>BUILDING</a:t>
            </a:r>
            <a:r>
              <a:rPr lang="en-GB" sz="2000" b="1" dirty="0" smtClean="0">
                <a:latin typeface="Bodoni MT" pitchFamily="18" charset="0"/>
              </a:rPr>
              <a:t> </a:t>
            </a:r>
            <a:r>
              <a:rPr lang="en-GB" sz="2000" b="1" dirty="0" smtClean="0">
                <a:solidFill>
                  <a:srgbClr val="FF0000"/>
                </a:solidFill>
                <a:latin typeface="Bodoni MT" pitchFamily="18" charset="0"/>
              </a:rPr>
              <a:t>BLOCKS</a:t>
            </a:r>
            <a:r>
              <a:rPr lang="en-GB" sz="2000" b="1" dirty="0" smtClean="0">
                <a:latin typeface="Bodoni MT" pitchFamily="18" charset="0"/>
              </a:rPr>
              <a:t> which help us to perform skills. As they are determined by genes, whichever ones you have will depend on how successful that you are in sport</a:t>
            </a:r>
          </a:p>
          <a:p>
            <a:r>
              <a:rPr lang="en-GB" sz="2000" b="1" dirty="0" smtClean="0">
                <a:solidFill>
                  <a:srgbClr val="FF0000"/>
                </a:solidFill>
                <a:latin typeface="Bodoni MT" pitchFamily="18" charset="0"/>
              </a:rPr>
              <a:t>FLEISHMAN</a:t>
            </a:r>
            <a:r>
              <a:rPr lang="en-GB" sz="2000" b="1" dirty="0" smtClean="0">
                <a:latin typeface="Bodoni MT" pitchFamily="18" charset="0"/>
              </a:rPr>
              <a:t> identified 2 types of Ability. </a:t>
            </a:r>
          </a:p>
          <a:p>
            <a:pPr>
              <a:buNone/>
            </a:pPr>
            <a:r>
              <a:rPr lang="en-GB" sz="2000" b="1" dirty="0" smtClean="0">
                <a:latin typeface="Bodoni MT" pitchFamily="18" charset="0"/>
              </a:rPr>
              <a:t>	1) </a:t>
            </a:r>
            <a:r>
              <a:rPr lang="en-GB" sz="2000" b="1" dirty="0" smtClean="0">
                <a:solidFill>
                  <a:srgbClr val="FF0000"/>
                </a:solidFill>
                <a:latin typeface="Bodoni MT" pitchFamily="18" charset="0"/>
              </a:rPr>
              <a:t>GROSS MOTOR ABILITY </a:t>
            </a:r>
            <a:r>
              <a:rPr lang="en-GB" sz="2000" b="1" dirty="0" smtClean="0">
                <a:latin typeface="Bodoni MT" pitchFamily="18" charset="0"/>
              </a:rPr>
              <a:t>(9) – These are Physical Proficiency abilities. There are 9 related to physical fitness: Dynamic Strength, Static Strength, Explosive Strength, Trunk Strength, Stamina, Extent Flexibility, Dynamic Flexibility, Gross Body Coordination, Gross Body Equilibrium</a:t>
            </a:r>
          </a:p>
          <a:p>
            <a:pPr>
              <a:buNone/>
            </a:pPr>
            <a:r>
              <a:rPr lang="en-GB" sz="2000" b="1" dirty="0" smtClean="0">
                <a:latin typeface="Bodoni MT" pitchFamily="18" charset="0"/>
              </a:rPr>
              <a:t>	2) </a:t>
            </a:r>
            <a:r>
              <a:rPr lang="en-GB" sz="2000" b="1" dirty="0" smtClean="0">
                <a:solidFill>
                  <a:srgbClr val="FF0000"/>
                </a:solidFill>
                <a:latin typeface="Bodoni MT" pitchFamily="18" charset="0"/>
              </a:rPr>
              <a:t>PSYCHOMOTOR ABILITY </a:t>
            </a:r>
            <a:r>
              <a:rPr lang="en-GB" sz="2000" b="1" dirty="0" smtClean="0">
                <a:latin typeface="Bodoni MT" pitchFamily="18" charset="0"/>
              </a:rPr>
              <a:t>(8)– involves processing information and putting them into action. These include: Multi Limb Coordination, Response Orientation, Reaction Time, Speed of Movement, Finger Dexterity, Manual Dexterity, Rate Control, Aiming</a:t>
            </a:r>
          </a:p>
          <a:p>
            <a:r>
              <a:rPr lang="en-GB" sz="2000" b="1" dirty="0" smtClean="0">
                <a:latin typeface="Bodoni MT" pitchFamily="18" charset="0"/>
              </a:rPr>
              <a:t>Skills rely on several abilities to support or underpin them. </a:t>
            </a:r>
          </a:p>
          <a:p>
            <a:r>
              <a:rPr lang="en-GB" sz="2000" b="1" dirty="0" smtClean="0">
                <a:solidFill>
                  <a:srgbClr val="FF0000"/>
                </a:solidFill>
                <a:latin typeface="Bodoni MT" pitchFamily="18" charset="0"/>
              </a:rPr>
              <a:t>NATURAL GAMES PLAYERS </a:t>
            </a:r>
            <a:r>
              <a:rPr lang="en-GB" sz="2000" b="1" dirty="0" smtClean="0">
                <a:latin typeface="Bodoni MT" pitchFamily="18" charset="0"/>
              </a:rPr>
              <a:t>– some coaches suggest that some athletes are this. Current research states that this is not the case. Some sports require the similar abilities and the athlete simply </a:t>
            </a:r>
            <a:r>
              <a:rPr lang="en-GB" sz="2000" b="1" dirty="0" smtClean="0">
                <a:solidFill>
                  <a:srgbClr val="FF0000"/>
                </a:solidFill>
                <a:latin typeface="Bodoni MT" pitchFamily="18" charset="0"/>
              </a:rPr>
              <a:t>TRANSFERS </a:t>
            </a:r>
            <a:r>
              <a:rPr lang="en-GB" sz="2000" b="1" dirty="0" smtClean="0">
                <a:latin typeface="Bodoni MT" pitchFamily="18" charset="0"/>
              </a:rPr>
              <a:t>them</a:t>
            </a:r>
          </a:p>
          <a:p>
            <a:r>
              <a:rPr lang="en-GB" sz="2000" b="1" dirty="0" smtClean="0">
                <a:latin typeface="Bodoni MT" pitchFamily="18" charset="0"/>
              </a:rPr>
              <a:t>Ability can be developed particularly well in childhood if they have opportunity to </a:t>
            </a:r>
            <a:r>
              <a:rPr lang="en-GB" sz="2000" b="1" dirty="0" smtClean="0">
                <a:solidFill>
                  <a:srgbClr val="FF0000"/>
                </a:solidFill>
                <a:latin typeface="Bodoni MT" pitchFamily="18" charset="0"/>
              </a:rPr>
              <a:t>PRACTICE</a:t>
            </a:r>
            <a:r>
              <a:rPr lang="en-GB" sz="2000" b="1" dirty="0" smtClean="0">
                <a:latin typeface="Bodoni MT" pitchFamily="18" charset="0"/>
              </a:rPr>
              <a:t>, access to </a:t>
            </a:r>
            <a:r>
              <a:rPr lang="en-GB" sz="2000" b="1" dirty="0" smtClean="0">
                <a:solidFill>
                  <a:srgbClr val="FF0000"/>
                </a:solidFill>
                <a:latin typeface="Bodoni MT" pitchFamily="18" charset="0"/>
              </a:rPr>
              <a:t>FACILITIES </a:t>
            </a:r>
            <a:r>
              <a:rPr lang="en-GB" sz="2000" b="1" dirty="0" smtClean="0">
                <a:latin typeface="Bodoni MT" pitchFamily="18" charset="0"/>
              </a:rPr>
              <a:t>and </a:t>
            </a:r>
            <a:r>
              <a:rPr lang="en-GB" sz="2000" b="1" dirty="0" smtClean="0">
                <a:solidFill>
                  <a:srgbClr val="FF0000"/>
                </a:solidFill>
                <a:latin typeface="Bodoni MT" pitchFamily="18" charset="0"/>
              </a:rPr>
              <a:t>EXPERT COACHING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lgn="ctr">
              <a:buNone/>
            </a:pPr>
            <a:r>
              <a:rPr lang="en-GB" sz="2200" b="1" dirty="0" smtClean="0">
                <a:latin typeface="Bodoni MT" pitchFamily="18" charset="0"/>
              </a:rPr>
              <a:t>REACTION TIME</a:t>
            </a:r>
          </a:p>
          <a:p>
            <a:pPr marL="457200" indent="-457200"/>
            <a:r>
              <a:rPr lang="en-GB" sz="2200" b="1" dirty="0" smtClean="0">
                <a:solidFill>
                  <a:srgbClr val="FF0000"/>
                </a:solidFill>
                <a:latin typeface="Bodoni MT" pitchFamily="18" charset="0"/>
              </a:rPr>
              <a:t>SINGLE CHANNEL HYPOTHESIS </a:t>
            </a:r>
            <a:r>
              <a:rPr lang="en-GB" sz="2200" b="1" dirty="0" smtClean="0">
                <a:latin typeface="Bodoni MT" pitchFamily="18" charset="0"/>
              </a:rPr>
              <a:t>states that when we receive information the brain can only deal with one stimulus at a time. It is thought of as a </a:t>
            </a:r>
            <a:r>
              <a:rPr lang="en-GB" sz="2200" b="1" dirty="0" smtClean="0">
                <a:solidFill>
                  <a:srgbClr val="FF0000"/>
                </a:solidFill>
                <a:latin typeface="Bodoni MT" pitchFamily="18" charset="0"/>
              </a:rPr>
              <a:t>SINGLE CHANNEL</a:t>
            </a:r>
            <a:r>
              <a:rPr lang="en-GB" sz="2200" b="1" dirty="0" smtClean="0">
                <a:latin typeface="Bodoni MT" pitchFamily="18" charset="0"/>
              </a:rPr>
              <a:t>. One piece has to be processed before the next one can be dealt with. This is called a </a:t>
            </a:r>
            <a:r>
              <a:rPr lang="en-GB" sz="2200" b="1" dirty="0" smtClean="0">
                <a:solidFill>
                  <a:srgbClr val="FF0000"/>
                </a:solidFill>
                <a:latin typeface="Bodoni MT" pitchFamily="18" charset="0"/>
              </a:rPr>
              <a:t>BOTTLENECK</a:t>
            </a:r>
          </a:p>
          <a:p>
            <a:pPr marL="457200" indent="-457200"/>
            <a:r>
              <a:rPr lang="en-GB" sz="2200" b="1" dirty="0" smtClean="0">
                <a:solidFill>
                  <a:srgbClr val="FF0000"/>
                </a:solidFill>
                <a:latin typeface="Bodoni MT" pitchFamily="18" charset="0"/>
              </a:rPr>
              <a:t>CHOICE REACTION TIME </a:t>
            </a:r>
            <a:r>
              <a:rPr lang="en-GB" sz="2200" b="1" dirty="0" smtClean="0">
                <a:latin typeface="Bodoni MT" pitchFamily="18" charset="0"/>
              </a:rPr>
              <a:t>is when performers are having to deal with more than one stimulus and one response at a time. The greater the amount of choices will increase the information to be processed and slow reaction time</a:t>
            </a:r>
          </a:p>
          <a:p>
            <a:pPr marL="457200" indent="-457200"/>
            <a:r>
              <a:rPr lang="en-GB" sz="2200" b="1" dirty="0" smtClean="0">
                <a:solidFill>
                  <a:srgbClr val="FF0000"/>
                </a:solidFill>
                <a:latin typeface="Bodoni MT" pitchFamily="18" charset="0"/>
              </a:rPr>
              <a:t>HICK’s LAW </a:t>
            </a:r>
            <a:r>
              <a:rPr lang="en-GB" sz="2200" b="1" dirty="0" smtClean="0">
                <a:latin typeface="Bodoni MT" pitchFamily="18" charset="0"/>
              </a:rPr>
              <a:t>states that </a:t>
            </a:r>
            <a:r>
              <a:rPr lang="en-GB" sz="2200" b="1" dirty="0" smtClean="0">
                <a:solidFill>
                  <a:srgbClr val="FF0000"/>
                </a:solidFill>
                <a:latin typeface="Bodoni MT" pitchFamily="18" charset="0"/>
              </a:rPr>
              <a:t>CHOICE REACTION TIME </a:t>
            </a:r>
            <a:r>
              <a:rPr lang="en-GB" sz="2200" b="1" dirty="0" smtClean="0">
                <a:latin typeface="Bodoni MT" pitchFamily="18" charset="0"/>
              </a:rPr>
              <a:t>increases as the number of stimulus / alternatives increases. This relationship is </a:t>
            </a:r>
            <a:r>
              <a:rPr lang="en-GB" sz="2200" b="1" dirty="0" smtClean="0">
                <a:solidFill>
                  <a:srgbClr val="FF0000"/>
                </a:solidFill>
                <a:latin typeface="Bodoni MT" pitchFamily="18" charset="0"/>
              </a:rPr>
              <a:t>LINEAR</a:t>
            </a:r>
            <a:r>
              <a:rPr lang="en-GB" sz="2200" b="1" dirty="0" smtClean="0">
                <a:latin typeface="Bodoni MT" pitchFamily="18" charset="0"/>
              </a:rPr>
              <a:t>.</a:t>
            </a:r>
          </a:p>
          <a:p>
            <a:pPr marL="457200" indent="-457200"/>
            <a:endParaRPr lang="en-GB" sz="2200" b="1" dirty="0" smtClean="0">
              <a:latin typeface="Bodoni MT" pitchFamily="18" charset="0"/>
            </a:endParaRPr>
          </a:p>
          <a:p>
            <a:pPr marL="457200" indent="-457200">
              <a:buNone/>
            </a:pPr>
            <a:r>
              <a:rPr lang="en-GB" sz="2200" b="1" dirty="0" smtClean="0">
                <a:latin typeface="Bodoni MT" pitchFamily="18" charset="0"/>
              </a:rPr>
              <a:t>	Coaches can Improve a Performers Response Time by: </a:t>
            </a:r>
          </a:p>
          <a:p>
            <a:pPr marL="457200" indent="-457200"/>
            <a:r>
              <a:rPr lang="en-GB" sz="2200" b="1" dirty="0" smtClean="0">
                <a:latin typeface="Bodoni MT" pitchFamily="18" charset="0"/>
              </a:rPr>
              <a:t>PRACTICE and REHEARSAL / MENTAL REHEARSAL / EXPERIENCE / STIMULUS RESPONSE COMPATABILITY / CUE DETECTION EG: recognising an opponents body position / PHYSICAL FITNESS/ LEVEL OF MOTIVATION / WARM UP/ SPATIAL ANTICIPATION is predicting what will happen/ TEMPORAL ANTICIPATION is predicting when it will happen. </a:t>
            </a:r>
          </a:p>
          <a:p>
            <a:pPr marL="457200" indent="-457200"/>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r>
              <a:rPr lang="en-GB" sz="2200" b="1" dirty="0" smtClean="0">
                <a:solidFill>
                  <a:srgbClr val="FF0000"/>
                </a:solidFill>
                <a:latin typeface="Bodoni MT" pitchFamily="18" charset="0"/>
              </a:rPr>
              <a:t>ANTICIPATION</a:t>
            </a:r>
            <a:r>
              <a:rPr lang="en-GB" sz="2200" b="1" dirty="0" smtClean="0">
                <a:latin typeface="Bodoni MT" pitchFamily="18" charset="0"/>
              </a:rPr>
              <a:t> has many benefits BUT we must be aware of its draw backs. If we anticipate incorrectly our reaction time will slow down. If we detect a stimulus and are processing it but are then presented with a second stimulus, we are unable to deal with the second stimulus until we have finished dealing with the first</a:t>
            </a:r>
          </a:p>
          <a:p>
            <a:pPr marL="457200" indent="-457200">
              <a:buNone/>
            </a:pPr>
            <a:r>
              <a:rPr lang="en-GB" sz="2200" b="1" dirty="0" smtClean="0">
                <a:latin typeface="Bodoni MT" pitchFamily="18" charset="0"/>
              </a:rPr>
              <a:t>	EG: A defender in football when dealing with </a:t>
            </a:r>
            <a:r>
              <a:rPr lang="en-GB" sz="2200" b="1" dirty="0" err="1" smtClean="0">
                <a:latin typeface="Bodoni MT" pitchFamily="18" charset="0"/>
              </a:rPr>
              <a:t>Christiano</a:t>
            </a:r>
            <a:r>
              <a:rPr lang="en-GB" sz="2200" b="1" dirty="0" smtClean="0">
                <a:latin typeface="Bodoni MT" pitchFamily="18" charset="0"/>
              </a:rPr>
              <a:t> </a:t>
            </a:r>
            <a:r>
              <a:rPr lang="en-GB" sz="2200" b="1" dirty="0" err="1" smtClean="0">
                <a:latin typeface="Bodoni MT" pitchFamily="18" charset="0"/>
              </a:rPr>
              <a:t>Ronaldo</a:t>
            </a:r>
            <a:r>
              <a:rPr lang="en-GB" sz="2200" b="1" dirty="0" smtClean="0">
                <a:latin typeface="Bodoni MT" pitchFamily="18" charset="0"/>
              </a:rPr>
              <a:t>. If </a:t>
            </a:r>
            <a:r>
              <a:rPr lang="en-GB" sz="2200" b="1" dirty="0" err="1" smtClean="0">
                <a:latin typeface="Bodoni MT" pitchFamily="18" charset="0"/>
              </a:rPr>
              <a:t>Ronaldo</a:t>
            </a:r>
            <a:r>
              <a:rPr lang="en-GB" sz="2200" b="1" dirty="0" smtClean="0">
                <a:latin typeface="Bodoni MT" pitchFamily="18" charset="0"/>
              </a:rPr>
              <a:t> performs a step over </a:t>
            </a:r>
            <a:r>
              <a:rPr lang="en-GB" sz="2200" b="1" dirty="0" smtClean="0">
                <a:solidFill>
                  <a:srgbClr val="FF0000"/>
                </a:solidFill>
                <a:latin typeface="Bodoni MT" pitchFamily="18" charset="0"/>
              </a:rPr>
              <a:t>(1</a:t>
            </a:r>
            <a:r>
              <a:rPr lang="en-GB" sz="2200" b="1" baseline="30000" dirty="0" smtClean="0">
                <a:solidFill>
                  <a:srgbClr val="FF0000"/>
                </a:solidFill>
                <a:latin typeface="Bodoni MT" pitchFamily="18" charset="0"/>
              </a:rPr>
              <a:t>st</a:t>
            </a:r>
            <a:r>
              <a:rPr lang="en-GB" sz="2200" b="1" dirty="0" smtClean="0">
                <a:solidFill>
                  <a:srgbClr val="FF0000"/>
                </a:solidFill>
                <a:latin typeface="Bodoni MT" pitchFamily="18" charset="0"/>
              </a:rPr>
              <a:t> STIMULUS) </a:t>
            </a:r>
            <a:r>
              <a:rPr lang="en-GB" sz="2200" b="1" dirty="0" smtClean="0">
                <a:latin typeface="Bodoni MT" pitchFamily="18" charset="0"/>
              </a:rPr>
              <a:t>the defender attempts to deal with this </a:t>
            </a:r>
            <a:r>
              <a:rPr lang="en-GB" sz="2200" b="1" dirty="0" smtClean="0">
                <a:solidFill>
                  <a:srgbClr val="FF0000"/>
                </a:solidFill>
                <a:latin typeface="Bodoni MT" pitchFamily="18" charset="0"/>
              </a:rPr>
              <a:t>(1</a:t>
            </a:r>
            <a:r>
              <a:rPr lang="en-GB" sz="2200" b="1" baseline="30000" dirty="0" smtClean="0">
                <a:solidFill>
                  <a:srgbClr val="FF0000"/>
                </a:solidFill>
                <a:latin typeface="Bodoni MT" pitchFamily="18" charset="0"/>
              </a:rPr>
              <a:t>st</a:t>
            </a:r>
            <a:r>
              <a:rPr lang="en-GB" sz="2200" b="1" dirty="0" smtClean="0">
                <a:solidFill>
                  <a:srgbClr val="FF0000"/>
                </a:solidFill>
                <a:latin typeface="Bodoni MT" pitchFamily="18" charset="0"/>
              </a:rPr>
              <a:t> RESPONSE) </a:t>
            </a:r>
            <a:r>
              <a:rPr lang="en-GB" sz="2200" b="1" dirty="0" smtClean="0">
                <a:latin typeface="Bodoni MT" pitchFamily="18" charset="0"/>
              </a:rPr>
              <a:t>by moving his body in that direction. However, </a:t>
            </a:r>
            <a:r>
              <a:rPr lang="en-GB" sz="2200" b="1" dirty="0" err="1" smtClean="0">
                <a:latin typeface="Bodoni MT" pitchFamily="18" charset="0"/>
              </a:rPr>
              <a:t>Ronaldo</a:t>
            </a:r>
            <a:r>
              <a:rPr lang="en-GB" sz="2200" b="1" dirty="0" smtClean="0">
                <a:latin typeface="Bodoni MT" pitchFamily="18" charset="0"/>
              </a:rPr>
              <a:t> then moves the ball in the opposite direction </a:t>
            </a:r>
            <a:r>
              <a:rPr lang="en-GB" sz="2200" b="1" dirty="0" smtClean="0">
                <a:solidFill>
                  <a:srgbClr val="FF0000"/>
                </a:solidFill>
                <a:latin typeface="Bodoni MT" pitchFamily="18" charset="0"/>
              </a:rPr>
              <a:t>(2</a:t>
            </a:r>
            <a:r>
              <a:rPr lang="en-GB" sz="2200" b="1" baseline="30000" dirty="0" smtClean="0">
                <a:solidFill>
                  <a:srgbClr val="FF0000"/>
                </a:solidFill>
                <a:latin typeface="Bodoni MT" pitchFamily="18" charset="0"/>
              </a:rPr>
              <a:t>nd</a:t>
            </a:r>
            <a:r>
              <a:rPr lang="en-GB" sz="2200" b="1" dirty="0" smtClean="0">
                <a:solidFill>
                  <a:srgbClr val="FF0000"/>
                </a:solidFill>
                <a:latin typeface="Bodoni MT" pitchFamily="18" charset="0"/>
              </a:rPr>
              <a:t> STIMULUS). </a:t>
            </a:r>
            <a:r>
              <a:rPr lang="en-GB" sz="2200" b="1" dirty="0" smtClean="0">
                <a:latin typeface="Bodoni MT" pitchFamily="18" charset="0"/>
              </a:rPr>
              <a:t>The defender cannot deal with the </a:t>
            </a:r>
            <a:r>
              <a:rPr lang="en-GB" sz="2200" b="1" dirty="0" smtClean="0">
                <a:solidFill>
                  <a:srgbClr val="FF0000"/>
                </a:solidFill>
                <a:latin typeface="Bodoni MT" pitchFamily="18" charset="0"/>
              </a:rPr>
              <a:t>2</a:t>
            </a:r>
            <a:r>
              <a:rPr lang="en-GB" sz="2200" b="1" baseline="30000" dirty="0" smtClean="0">
                <a:solidFill>
                  <a:srgbClr val="FF0000"/>
                </a:solidFill>
                <a:latin typeface="Bodoni MT" pitchFamily="18" charset="0"/>
              </a:rPr>
              <a:t>nd</a:t>
            </a:r>
            <a:r>
              <a:rPr lang="en-GB" sz="2200" b="1" dirty="0" smtClean="0">
                <a:solidFill>
                  <a:srgbClr val="FF0000"/>
                </a:solidFill>
                <a:latin typeface="Bodoni MT" pitchFamily="18" charset="0"/>
              </a:rPr>
              <a:t> STIMULUS </a:t>
            </a:r>
            <a:r>
              <a:rPr lang="en-GB" sz="2200" b="1" dirty="0" smtClean="0">
                <a:latin typeface="Bodoni MT" pitchFamily="18" charset="0"/>
              </a:rPr>
              <a:t>and perform a </a:t>
            </a:r>
            <a:r>
              <a:rPr lang="en-GB" sz="2200" b="1" dirty="0" smtClean="0">
                <a:solidFill>
                  <a:srgbClr val="FF0000"/>
                </a:solidFill>
                <a:latin typeface="Bodoni MT" pitchFamily="18" charset="0"/>
              </a:rPr>
              <a:t>2</a:t>
            </a:r>
            <a:r>
              <a:rPr lang="en-GB" sz="2200" b="1" baseline="30000" dirty="0" smtClean="0">
                <a:solidFill>
                  <a:srgbClr val="FF0000"/>
                </a:solidFill>
                <a:latin typeface="Bodoni MT" pitchFamily="18" charset="0"/>
              </a:rPr>
              <a:t>nd</a:t>
            </a:r>
            <a:r>
              <a:rPr lang="en-GB" sz="2200" b="1" dirty="0" smtClean="0">
                <a:solidFill>
                  <a:srgbClr val="FF0000"/>
                </a:solidFill>
                <a:latin typeface="Bodoni MT" pitchFamily="18" charset="0"/>
              </a:rPr>
              <a:t> RESPONSE </a:t>
            </a:r>
            <a:r>
              <a:rPr lang="en-GB" sz="2200" b="1" dirty="0" smtClean="0">
                <a:latin typeface="Bodoni MT" pitchFamily="18" charset="0"/>
              </a:rPr>
              <a:t>until he has completed the </a:t>
            </a:r>
            <a:r>
              <a:rPr lang="en-GB" sz="2200" b="1" dirty="0" smtClean="0">
                <a:solidFill>
                  <a:srgbClr val="FF0000"/>
                </a:solidFill>
                <a:latin typeface="Bodoni MT" pitchFamily="18" charset="0"/>
              </a:rPr>
              <a:t>1</a:t>
            </a:r>
            <a:r>
              <a:rPr lang="en-GB" sz="2200" b="1" baseline="30000" dirty="0" smtClean="0">
                <a:solidFill>
                  <a:srgbClr val="FF0000"/>
                </a:solidFill>
                <a:latin typeface="Bodoni MT" pitchFamily="18" charset="0"/>
              </a:rPr>
              <a:t>st</a:t>
            </a:r>
            <a:r>
              <a:rPr lang="en-GB" sz="2200" b="1" dirty="0" smtClean="0">
                <a:solidFill>
                  <a:srgbClr val="FF0000"/>
                </a:solidFill>
                <a:latin typeface="Bodoni MT" pitchFamily="18" charset="0"/>
              </a:rPr>
              <a:t> RESPONSE</a:t>
            </a:r>
            <a:r>
              <a:rPr lang="en-GB" sz="2200" b="1" dirty="0" smtClean="0">
                <a:latin typeface="Bodoni MT" pitchFamily="18" charset="0"/>
              </a:rPr>
              <a:t>. This delay in attending to the </a:t>
            </a:r>
            <a:r>
              <a:rPr lang="en-GB" sz="2200" b="1" dirty="0" smtClean="0">
                <a:solidFill>
                  <a:srgbClr val="FF0000"/>
                </a:solidFill>
                <a:latin typeface="Bodoni MT" pitchFamily="18" charset="0"/>
              </a:rPr>
              <a:t>2</a:t>
            </a:r>
            <a:r>
              <a:rPr lang="en-GB" sz="2200" b="1" baseline="30000" dirty="0" smtClean="0">
                <a:solidFill>
                  <a:srgbClr val="FF0000"/>
                </a:solidFill>
                <a:latin typeface="Bodoni MT" pitchFamily="18" charset="0"/>
              </a:rPr>
              <a:t>nd</a:t>
            </a:r>
            <a:r>
              <a:rPr lang="en-GB" sz="2200" b="1" dirty="0" smtClean="0">
                <a:solidFill>
                  <a:srgbClr val="FF0000"/>
                </a:solidFill>
                <a:latin typeface="Bodoni MT" pitchFamily="18" charset="0"/>
              </a:rPr>
              <a:t> STIMULUS </a:t>
            </a:r>
            <a:r>
              <a:rPr lang="en-GB" sz="2200" b="1" dirty="0" smtClean="0">
                <a:latin typeface="Bodoni MT" pitchFamily="18" charset="0"/>
              </a:rPr>
              <a:t>is called </a:t>
            </a:r>
            <a:r>
              <a:rPr lang="en-GB" sz="2200" b="1" dirty="0" smtClean="0">
                <a:solidFill>
                  <a:srgbClr val="FF0000"/>
                </a:solidFill>
                <a:latin typeface="Bodoni MT" pitchFamily="18" charset="0"/>
              </a:rPr>
              <a:t>THE PSYCHOLOGICAL REFRACTORY PERIOD (PRP). </a:t>
            </a:r>
            <a:r>
              <a:rPr lang="en-GB" sz="2200" b="1" dirty="0" smtClean="0">
                <a:latin typeface="Bodoni MT" pitchFamily="18" charset="0"/>
              </a:rPr>
              <a:t>It is the delay caused by only being able to process one piece of information at a time</a:t>
            </a:r>
          </a:p>
        </p:txBody>
      </p:sp>
      <p:sp>
        <p:nvSpPr>
          <p:cNvPr id="4" name="Rectangle 3"/>
          <p:cNvSpPr/>
          <p:nvPr/>
        </p:nvSpPr>
        <p:spPr>
          <a:xfrm>
            <a:off x="571472" y="5072074"/>
            <a:ext cx="178595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STIMULUS 1</a:t>
            </a:r>
            <a:endParaRPr lang="en-GB" b="1" dirty="0">
              <a:solidFill>
                <a:schemeClr val="tx1"/>
              </a:solidFill>
            </a:endParaRPr>
          </a:p>
        </p:txBody>
      </p:sp>
      <p:sp>
        <p:nvSpPr>
          <p:cNvPr id="5" name="Rectangle 4"/>
          <p:cNvSpPr/>
          <p:nvPr/>
        </p:nvSpPr>
        <p:spPr>
          <a:xfrm>
            <a:off x="4929190" y="5072074"/>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REACTION 1</a:t>
            </a:r>
            <a:endParaRPr lang="en-GB" b="1" dirty="0">
              <a:solidFill>
                <a:schemeClr val="tx1"/>
              </a:solidFill>
            </a:endParaRPr>
          </a:p>
        </p:txBody>
      </p:sp>
      <p:sp>
        <p:nvSpPr>
          <p:cNvPr id="6" name="Rectangle 5"/>
          <p:cNvSpPr/>
          <p:nvPr/>
        </p:nvSpPr>
        <p:spPr>
          <a:xfrm>
            <a:off x="1785918" y="5857892"/>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STIMULUS 2</a:t>
            </a:r>
            <a:endParaRPr lang="en-GB" b="1" dirty="0">
              <a:solidFill>
                <a:schemeClr val="tx1"/>
              </a:solidFill>
            </a:endParaRPr>
          </a:p>
        </p:txBody>
      </p:sp>
      <p:sp>
        <p:nvSpPr>
          <p:cNvPr id="7" name="Rectangle 6"/>
          <p:cNvSpPr/>
          <p:nvPr/>
        </p:nvSpPr>
        <p:spPr>
          <a:xfrm>
            <a:off x="5929322" y="5857892"/>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REACTION 2</a:t>
            </a:r>
            <a:endParaRPr lang="en-GB" b="1" dirty="0">
              <a:solidFill>
                <a:schemeClr val="tx1"/>
              </a:solidFill>
            </a:endParaRPr>
          </a:p>
        </p:txBody>
      </p:sp>
      <p:sp>
        <p:nvSpPr>
          <p:cNvPr id="8" name="Left-Right Arrow 7"/>
          <p:cNvSpPr/>
          <p:nvPr/>
        </p:nvSpPr>
        <p:spPr>
          <a:xfrm>
            <a:off x="3786182" y="6215082"/>
            <a:ext cx="2143140" cy="64291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PRP (TIME)</a:t>
            </a:r>
            <a:endParaRPr lang="en-GB" b="1" dirty="0">
              <a:solidFill>
                <a:srgbClr val="FF0000"/>
              </a:solidFill>
            </a:endParaRPr>
          </a:p>
        </p:txBody>
      </p:sp>
      <p:sp>
        <p:nvSpPr>
          <p:cNvPr id="9" name="Right Arrow 8"/>
          <p:cNvSpPr/>
          <p:nvPr/>
        </p:nvSpPr>
        <p:spPr>
          <a:xfrm>
            <a:off x="2571736" y="5214950"/>
            <a:ext cx="2214578" cy="14287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3714744" y="6000768"/>
            <a:ext cx="2214578" cy="14287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GB" b="1" u="sng" dirty="0" smtClean="0">
                <a:latin typeface="Bodoni MT" pitchFamily="18" charset="0"/>
              </a:rPr>
              <a:t/>
            </a:r>
            <a:br>
              <a:rPr lang="en-GB" b="1" u="sng" dirty="0" smtClean="0">
                <a:latin typeface="Bodoni MT" pitchFamily="18" charset="0"/>
              </a:rPr>
            </a:br>
            <a:r>
              <a:rPr lang="en-GB" b="1" dirty="0" smtClean="0">
                <a:latin typeface="Bodoni MT" pitchFamily="18" charset="0"/>
              </a:rPr>
              <a:t/>
            </a:r>
            <a:br>
              <a:rPr lang="en-GB" b="1" dirty="0" smtClean="0">
                <a:latin typeface="Bodoni MT" pitchFamily="18" charset="0"/>
              </a:rPr>
            </a:br>
            <a:endParaRPr lang="en-GB" b="1" dirty="0">
              <a:solidFill>
                <a:srgbClr val="FF0000"/>
              </a:solidFill>
              <a:latin typeface="Bodoni MT" pitchFamily="18" charset="0"/>
            </a:endParaRPr>
          </a:p>
        </p:txBody>
      </p:sp>
      <p:sp>
        <p:nvSpPr>
          <p:cNvPr id="3" name="Rectangle 2"/>
          <p:cNvSpPr/>
          <p:nvPr/>
        </p:nvSpPr>
        <p:spPr>
          <a:xfrm>
            <a:off x="0" y="1"/>
            <a:ext cx="9144000" cy="4524315"/>
          </a:xfrm>
          <a:prstGeom prst="rect">
            <a:avLst/>
          </a:prstGeom>
        </p:spPr>
        <p:txBody>
          <a:bodyPr wrap="square">
            <a:spAutoFit/>
          </a:bodyPr>
          <a:lstStyle/>
          <a:p>
            <a:pPr marL="457200" indent="-457200"/>
            <a:r>
              <a:rPr lang="en-GB" sz="2400" b="1" dirty="0" smtClean="0">
                <a:latin typeface="Bodoni MT" pitchFamily="18" charset="0"/>
              </a:rPr>
              <a:t>	A MOTOR PROGRAMME (MP) is a GENERALISED series or pattern of movements stored in the LONG TERM MEMORY. It is the PLAN for a skill. It can also be called an EXECUTIVE MOTOR PROGRAMME (EMP). Every skill in sport has a MP or EMP</a:t>
            </a:r>
          </a:p>
          <a:p>
            <a:pPr marL="457200" indent="-457200"/>
            <a:endParaRPr lang="en-GB" sz="2400" b="1" dirty="0" smtClean="0">
              <a:latin typeface="Bodoni MT" pitchFamily="18" charset="0"/>
            </a:endParaRPr>
          </a:p>
          <a:p>
            <a:pPr marL="457200" indent="-457200"/>
            <a:r>
              <a:rPr lang="en-GB" sz="2400" b="1" dirty="0" smtClean="0">
                <a:latin typeface="Bodoni MT" pitchFamily="18" charset="0"/>
              </a:rPr>
              <a:t>	An MP for a Tennis Serve would include the following sub routines: Ball Toss, Backswing, Forward Swing, Contact, and Follow Through. These SUB ROUTINES are HIERARCHICAL (they have an order of importance) and SEQUENTIAL (they are performed in an order)</a:t>
            </a:r>
          </a:p>
          <a:p>
            <a:pPr marL="457200" indent="-457200"/>
            <a:endParaRPr lang="en-GB" sz="2400" b="1" dirty="0" smtClean="0">
              <a:latin typeface="Bodoni MT" pitchFamily="18" charset="0"/>
            </a:endParaRPr>
          </a:p>
          <a:p>
            <a:pPr marL="457200" indent="-457200"/>
            <a:endParaRPr lang="en-GB" sz="2400" b="1" dirty="0" smtClean="0">
              <a:latin typeface="Bodoni M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r>
              <a:rPr lang="en-GB" sz="2100" b="1" dirty="0" smtClean="0">
                <a:latin typeface="Bodoni MT" pitchFamily="18" charset="0"/>
              </a:rPr>
              <a:t>When a performer reaches the </a:t>
            </a:r>
            <a:r>
              <a:rPr lang="en-GB" sz="2100" b="1" dirty="0" smtClean="0">
                <a:solidFill>
                  <a:srgbClr val="FF0000"/>
                </a:solidFill>
                <a:latin typeface="Bodoni MT" pitchFamily="18" charset="0"/>
              </a:rPr>
              <a:t>AUTONOMOUS STAGE </a:t>
            </a:r>
            <a:r>
              <a:rPr lang="en-GB" sz="2100" b="1" dirty="0" smtClean="0">
                <a:latin typeface="Bodoni MT" pitchFamily="18" charset="0"/>
              </a:rPr>
              <a:t>they will have </a:t>
            </a:r>
            <a:r>
              <a:rPr lang="en-GB" sz="2100" b="1" dirty="0" smtClean="0">
                <a:solidFill>
                  <a:srgbClr val="FF0000"/>
                </a:solidFill>
                <a:latin typeface="Bodoni MT" pitchFamily="18" charset="0"/>
              </a:rPr>
              <a:t>OVERLEARNED</a:t>
            </a:r>
            <a:r>
              <a:rPr lang="en-GB" sz="2100" b="1" dirty="0" smtClean="0">
                <a:latin typeface="Bodoni MT" pitchFamily="18" charset="0"/>
              </a:rPr>
              <a:t> or </a:t>
            </a:r>
            <a:r>
              <a:rPr lang="en-GB" sz="2100" b="1" dirty="0" smtClean="0">
                <a:solidFill>
                  <a:srgbClr val="FF0000"/>
                </a:solidFill>
                <a:latin typeface="Bodoni MT" pitchFamily="18" charset="0"/>
              </a:rPr>
              <a:t>GROOVED </a:t>
            </a:r>
            <a:r>
              <a:rPr lang="en-GB" sz="2100" b="1" dirty="0" smtClean="0">
                <a:latin typeface="Bodoni MT" pitchFamily="18" charset="0"/>
              </a:rPr>
              <a:t>the Motor Programme into the LTM</a:t>
            </a:r>
          </a:p>
          <a:p>
            <a:pPr marL="457200" indent="-457200"/>
            <a:r>
              <a:rPr lang="en-GB" sz="2100" b="1" dirty="0" smtClean="0">
                <a:latin typeface="Bodoni MT" pitchFamily="18" charset="0"/>
              </a:rPr>
              <a:t>Motor Programmes can be one of 3 Types or </a:t>
            </a:r>
            <a:r>
              <a:rPr lang="en-GB" sz="2100" b="1" dirty="0" smtClean="0">
                <a:solidFill>
                  <a:srgbClr val="FF0000"/>
                </a:solidFill>
                <a:latin typeface="Bodoni MT" pitchFamily="18" charset="0"/>
              </a:rPr>
              <a:t>LEVELS </a:t>
            </a:r>
            <a:r>
              <a:rPr lang="en-GB" sz="2100" b="1" dirty="0" smtClean="0">
                <a:latin typeface="Bodoni MT" pitchFamily="18" charset="0"/>
              </a:rPr>
              <a:t>depending on the amount of feedback available when performing the skill</a:t>
            </a:r>
          </a:p>
          <a:p>
            <a:pPr marL="457200" indent="-457200">
              <a:buNone/>
            </a:pPr>
            <a:r>
              <a:rPr lang="en-GB" sz="2100" b="1" dirty="0" smtClean="0">
                <a:latin typeface="Bodoni MT" pitchFamily="18" charset="0"/>
              </a:rPr>
              <a:t>	</a:t>
            </a:r>
            <a:r>
              <a:rPr lang="en-GB" sz="2100" b="1" dirty="0" smtClean="0">
                <a:solidFill>
                  <a:srgbClr val="FF0000"/>
                </a:solidFill>
                <a:latin typeface="Bodoni MT" pitchFamily="18" charset="0"/>
              </a:rPr>
              <a:t>LEVEL 1 CONTROL: OPEN LOOP CONTROL</a:t>
            </a:r>
            <a:r>
              <a:rPr lang="en-GB" sz="2100" b="1" dirty="0" smtClean="0">
                <a:latin typeface="Bodoni MT" pitchFamily="18" charset="0"/>
              </a:rPr>
              <a:t>: When</a:t>
            </a:r>
            <a:r>
              <a:rPr lang="en-GB" sz="2100" b="1" dirty="0" smtClean="0">
                <a:solidFill>
                  <a:srgbClr val="FF0000"/>
                </a:solidFill>
                <a:latin typeface="Bodoni MT" pitchFamily="18" charset="0"/>
              </a:rPr>
              <a:t> RAPID </a:t>
            </a:r>
            <a:r>
              <a:rPr lang="en-GB" sz="2100" b="1" dirty="0" smtClean="0">
                <a:latin typeface="Bodoni MT" pitchFamily="18" charset="0"/>
              </a:rPr>
              <a:t>movements are performed. It is a very </a:t>
            </a:r>
            <a:r>
              <a:rPr lang="en-GB" sz="2100" b="1" dirty="0" smtClean="0">
                <a:solidFill>
                  <a:srgbClr val="FF0000"/>
                </a:solidFill>
                <a:latin typeface="Bodoni MT" pitchFamily="18" charset="0"/>
              </a:rPr>
              <a:t>QUICK</a:t>
            </a:r>
            <a:r>
              <a:rPr lang="en-GB" sz="2100" b="1" dirty="0" smtClean="0">
                <a:latin typeface="Bodoni MT" pitchFamily="18" charset="0"/>
              </a:rPr>
              <a:t> action with </a:t>
            </a:r>
            <a:r>
              <a:rPr lang="en-GB" sz="2100" b="1" dirty="0" smtClean="0">
                <a:solidFill>
                  <a:srgbClr val="FF0000"/>
                </a:solidFill>
                <a:latin typeface="Bodoni MT" pitchFamily="18" charset="0"/>
              </a:rPr>
              <a:t>NO TIME </a:t>
            </a:r>
            <a:r>
              <a:rPr lang="en-GB" sz="2100" b="1" dirty="0" smtClean="0">
                <a:latin typeface="Bodoni MT" pitchFamily="18" charset="0"/>
              </a:rPr>
              <a:t>for </a:t>
            </a:r>
            <a:r>
              <a:rPr lang="en-GB" sz="2100" b="1" dirty="0" smtClean="0">
                <a:solidFill>
                  <a:srgbClr val="FF0000"/>
                </a:solidFill>
                <a:latin typeface="Bodoni MT" pitchFamily="18" charset="0"/>
              </a:rPr>
              <a:t>FEEDBACK</a:t>
            </a:r>
            <a:r>
              <a:rPr lang="en-GB" sz="2100" b="1" dirty="0" smtClean="0">
                <a:latin typeface="Bodoni MT" pitchFamily="18" charset="0"/>
              </a:rPr>
              <a:t>. Therefore the movement </a:t>
            </a:r>
            <a:r>
              <a:rPr lang="en-GB" sz="2100" b="1" dirty="0" smtClean="0">
                <a:solidFill>
                  <a:srgbClr val="FF0000"/>
                </a:solidFill>
                <a:latin typeface="Bodoni MT" pitchFamily="18" charset="0"/>
              </a:rPr>
              <a:t>CANNOT BE CHANGED</a:t>
            </a:r>
            <a:r>
              <a:rPr lang="en-GB" sz="2100" b="1" dirty="0" smtClean="0">
                <a:latin typeface="Bodoni MT" pitchFamily="18" charset="0"/>
              </a:rPr>
              <a:t>. The </a:t>
            </a:r>
            <a:r>
              <a:rPr lang="en-GB" sz="2100" b="1" dirty="0" smtClean="0">
                <a:solidFill>
                  <a:srgbClr val="FF0000"/>
                </a:solidFill>
                <a:latin typeface="Bodoni MT" pitchFamily="18" charset="0"/>
              </a:rPr>
              <a:t>EMP</a:t>
            </a:r>
            <a:r>
              <a:rPr lang="en-GB" sz="2100" b="1" dirty="0" smtClean="0">
                <a:latin typeface="Bodoni MT" pitchFamily="18" charset="0"/>
              </a:rPr>
              <a:t> is stored in the </a:t>
            </a:r>
            <a:r>
              <a:rPr lang="en-GB" sz="2100" b="1" dirty="0" smtClean="0">
                <a:solidFill>
                  <a:srgbClr val="FF0000"/>
                </a:solidFill>
                <a:latin typeface="Bodoni MT" pitchFamily="18" charset="0"/>
              </a:rPr>
              <a:t>LTM</a:t>
            </a:r>
            <a:r>
              <a:rPr lang="en-GB" sz="2100" b="1" dirty="0" smtClean="0">
                <a:latin typeface="Bodoni MT" pitchFamily="18" charset="0"/>
              </a:rPr>
              <a:t> and sent to the </a:t>
            </a:r>
            <a:r>
              <a:rPr lang="en-GB" sz="2100" b="1" dirty="0" smtClean="0">
                <a:solidFill>
                  <a:srgbClr val="FF0000"/>
                </a:solidFill>
                <a:latin typeface="Bodoni MT" pitchFamily="18" charset="0"/>
              </a:rPr>
              <a:t>MOVEMENT EFFECTORS </a:t>
            </a:r>
            <a:r>
              <a:rPr lang="en-GB" sz="2100" b="1" dirty="0" smtClean="0">
                <a:latin typeface="Bodoni MT" pitchFamily="18" charset="0"/>
              </a:rPr>
              <a:t>because there is a MEMORY </a:t>
            </a:r>
            <a:r>
              <a:rPr lang="en-GB" sz="2100" b="1" dirty="0" smtClean="0">
                <a:solidFill>
                  <a:srgbClr val="FF0000"/>
                </a:solidFill>
                <a:latin typeface="Bodoni MT" pitchFamily="18" charset="0"/>
              </a:rPr>
              <a:t>TRACE</a:t>
            </a:r>
            <a:r>
              <a:rPr lang="en-GB" sz="2100" b="1" dirty="0" smtClean="0">
                <a:latin typeface="Bodoni MT" pitchFamily="18" charset="0"/>
              </a:rPr>
              <a:t> as it has been so well </a:t>
            </a:r>
            <a:r>
              <a:rPr lang="en-GB" sz="2100" b="1" dirty="0" smtClean="0">
                <a:solidFill>
                  <a:srgbClr val="FF0000"/>
                </a:solidFill>
                <a:latin typeface="Bodoni MT" pitchFamily="18" charset="0"/>
              </a:rPr>
              <a:t>REHEARSED</a:t>
            </a:r>
            <a:r>
              <a:rPr lang="en-GB" sz="2100" b="1" dirty="0" smtClean="0">
                <a:latin typeface="Bodoni MT" pitchFamily="18" charset="0"/>
              </a:rPr>
              <a:t>. Control is </a:t>
            </a:r>
            <a:r>
              <a:rPr lang="en-GB" sz="2100" b="1" dirty="0" smtClean="0">
                <a:solidFill>
                  <a:srgbClr val="FF0000"/>
                </a:solidFill>
                <a:latin typeface="Bodoni MT" pitchFamily="18" charset="0"/>
              </a:rPr>
              <a:t>SUBCONSCIOUS</a:t>
            </a:r>
            <a:r>
              <a:rPr lang="en-GB" sz="2100" b="1" dirty="0" smtClean="0">
                <a:latin typeface="Bodoni MT" pitchFamily="18" charset="0"/>
              </a:rPr>
              <a:t>. It is associated with BALLISTIC skills such as wicket keeping in cricket</a:t>
            </a:r>
          </a:p>
          <a:p>
            <a:pPr marL="457200" indent="-457200">
              <a:buNone/>
            </a:pPr>
            <a:r>
              <a:rPr lang="en-GB" sz="2100" b="1" dirty="0" smtClean="0">
                <a:latin typeface="Bodoni MT" pitchFamily="18" charset="0"/>
              </a:rPr>
              <a:t>	</a:t>
            </a:r>
            <a:r>
              <a:rPr lang="en-GB" sz="2100" b="1" dirty="0" smtClean="0">
                <a:solidFill>
                  <a:srgbClr val="FF0000"/>
                </a:solidFill>
                <a:latin typeface="Bodoni MT" pitchFamily="18" charset="0"/>
              </a:rPr>
              <a:t>LEVEL 2 CONTROL: CLOSED LOOP CONTROL</a:t>
            </a:r>
            <a:r>
              <a:rPr lang="en-GB" sz="2100" b="1" dirty="0" smtClean="0">
                <a:latin typeface="Bodoni MT" pitchFamily="18" charset="0"/>
              </a:rPr>
              <a:t>:  This control involves </a:t>
            </a:r>
            <a:r>
              <a:rPr lang="en-GB" sz="2100" b="1" dirty="0" smtClean="0">
                <a:solidFill>
                  <a:srgbClr val="FF0000"/>
                </a:solidFill>
                <a:latin typeface="Bodoni MT" pitchFamily="18" charset="0"/>
              </a:rPr>
              <a:t>FEEDBACK</a:t>
            </a:r>
            <a:r>
              <a:rPr lang="en-GB" sz="2100" b="1" dirty="0" smtClean="0">
                <a:latin typeface="Bodoni MT" pitchFamily="18" charset="0"/>
              </a:rPr>
              <a:t> and this is called </a:t>
            </a:r>
            <a:r>
              <a:rPr lang="en-GB" sz="2100" b="1" dirty="0" smtClean="0">
                <a:solidFill>
                  <a:srgbClr val="FF0000"/>
                </a:solidFill>
                <a:latin typeface="Bodoni MT" pitchFamily="18" charset="0"/>
              </a:rPr>
              <a:t>PERCEPTUAL TRACE. FEEDBACK </a:t>
            </a:r>
            <a:r>
              <a:rPr lang="en-GB" sz="2100" b="1" dirty="0" smtClean="0">
                <a:latin typeface="Bodoni MT" pitchFamily="18" charset="0"/>
              </a:rPr>
              <a:t>is </a:t>
            </a:r>
            <a:r>
              <a:rPr lang="en-GB" sz="2100" b="1" dirty="0" smtClean="0">
                <a:solidFill>
                  <a:srgbClr val="FF0000"/>
                </a:solidFill>
                <a:latin typeface="Bodoni MT" pitchFamily="18" charset="0"/>
              </a:rPr>
              <a:t>SHORT </a:t>
            </a:r>
            <a:r>
              <a:rPr lang="en-GB" sz="2100" b="1" dirty="0" smtClean="0">
                <a:latin typeface="Bodoni MT" pitchFamily="18" charset="0"/>
              </a:rPr>
              <a:t>and is gathered by </a:t>
            </a:r>
            <a:r>
              <a:rPr lang="en-GB" sz="2100" b="1" dirty="0" smtClean="0">
                <a:solidFill>
                  <a:srgbClr val="FF0000"/>
                </a:solidFill>
                <a:latin typeface="Bodoni MT" pitchFamily="18" charset="0"/>
              </a:rPr>
              <a:t>KINAESTHESIS</a:t>
            </a:r>
            <a:r>
              <a:rPr lang="en-GB" sz="2100" b="1" dirty="0" smtClean="0">
                <a:latin typeface="Bodoni MT" pitchFamily="18" charset="0"/>
              </a:rPr>
              <a:t> and </a:t>
            </a:r>
            <a:r>
              <a:rPr lang="en-GB" sz="2100" b="1" dirty="0" smtClean="0">
                <a:solidFill>
                  <a:srgbClr val="FF0000"/>
                </a:solidFill>
                <a:latin typeface="Bodoni MT" pitchFamily="18" charset="0"/>
              </a:rPr>
              <a:t>PROPRIOCEPTORS</a:t>
            </a:r>
            <a:r>
              <a:rPr lang="en-GB" sz="2100" b="1" dirty="0" smtClean="0">
                <a:latin typeface="Bodoni MT" pitchFamily="18" charset="0"/>
              </a:rPr>
              <a:t>. Quick subconscious </a:t>
            </a:r>
            <a:r>
              <a:rPr lang="en-GB" sz="2100" b="1" dirty="0" smtClean="0">
                <a:solidFill>
                  <a:srgbClr val="FF0000"/>
                </a:solidFill>
                <a:latin typeface="Bodoni MT" pitchFamily="18" charset="0"/>
              </a:rPr>
              <a:t>CORRECTIONS</a:t>
            </a:r>
            <a:r>
              <a:rPr lang="en-GB" sz="2100" b="1" dirty="0" smtClean="0">
                <a:latin typeface="Bodoni MT" pitchFamily="18" charset="0"/>
              </a:rPr>
              <a:t> can take place. EG: Slalom Skiing</a:t>
            </a:r>
          </a:p>
          <a:p>
            <a:pPr marL="457200" indent="-457200">
              <a:buNone/>
            </a:pPr>
            <a:r>
              <a:rPr lang="en-GB" sz="2100" b="1" dirty="0" smtClean="0">
                <a:latin typeface="Bodoni MT" pitchFamily="18" charset="0"/>
              </a:rPr>
              <a:t>	</a:t>
            </a:r>
            <a:r>
              <a:rPr lang="en-GB" sz="2100" b="1" dirty="0" smtClean="0">
                <a:solidFill>
                  <a:srgbClr val="FF0000"/>
                </a:solidFill>
                <a:latin typeface="Bodoni MT" pitchFamily="18" charset="0"/>
              </a:rPr>
              <a:t>LEVEL 3 CONTROL: CLOSED LOOP CONTROL</a:t>
            </a:r>
            <a:r>
              <a:rPr lang="en-GB" sz="2100" b="1" dirty="0" smtClean="0">
                <a:latin typeface="Bodoni MT" pitchFamily="18" charset="0"/>
              </a:rPr>
              <a:t>: </a:t>
            </a:r>
            <a:r>
              <a:rPr lang="en-GB" sz="2100" b="1" dirty="0" smtClean="0">
                <a:solidFill>
                  <a:srgbClr val="FF0000"/>
                </a:solidFill>
                <a:latin typeface="Bodoni MT" pitchFamily="18" charset="0"/>
              </a:rPr>
              <a:t>FEEDBACK </a:t>
            </a:r>
            <a:r>
              <a:rPr lang="en-GB" sz="2100" b="1" dirty="0" smtClean="0">
                <a:latin typeface="Bodoni MT" pitchFamily="18" charset="0"/>
              </a:rPr>
              <a:t>about the performance has </a:t>
            </a:r>
            <a:r>
              <a:rPr lang="en-GB" sz="2100" b="1" dirty="0" smtClean="0">
                <a:solidFill>
                  <a:srgbClr val="FF0000"/>
                </a:solidFill>
                <a:latin typeface="Bodoni MT" pitchFamily="18" charset="0"/>
              </a:rPr>
              <a:t>TIME </a:t>
            </a:r>
            <a:r>
              <a:rPr lang="en-GB" sz="2100" b="1" dirty="0" smtClean="0">
                <a:latin typeface="Bodoni MT" pitchFamily="18" charset="0"/>
              </a:rPr>
              <a:t>to get to the brain. You can change the movement by sending </a:t>
            </a:r>
            <a:r>
              <a:rPr lang="en-GB" sz="2100" b="1" dirty="0" smtClean="0">
                <a:solidFill>
                  <a:srgbClr val="FF0000"/>
                </a:solidFill>
                <a:latin typeface="Bodoni MT" pitchFamily="18" charset="0"/>
              </a:rPr>
              <a:t>IMPULSES</a:t>
            </a:r>
            <a:r>
              <a:rPr lang="en-GB" sz="2100" b="1" dirty="0" smtClean="0">
                <a:latin typeface="Bodoni MT" pitchFamily="18" charset="0"/>
              </a:rPr>
              <a:t> back to the muscles. It uses </a:t>
            </a:r>
            <a:r>
              <a:rPr lang="en-GB" sz="2100" b="1" dirty="0" smtClean="0">
                <a:solidFill>
                  <a:srgbClr val="FF0000"/>
                </a:solidFill>
                <a:latin typeface="Bodoni MT" pitchFamily="18" charset="0"/>
              </a:rPr>
              <a:t>CONSCIOUS </a:t>
            </a:r>
            <a:r>
              <a:rPr lang="en-GB" sz="2100" b="1" dirty="0" smtClean="0">
                <a:latin typeface="Bodoni MT" pitchFamily="18" charset="0"/>
              </a:rPr>
              <a:t>thought. </a:t>
            </a:r>
            <a:r>
              <a:rPr lang="en-GB" sz="2100" b="1" dirty="0" smtClean="0">
                <a:solidFill>
                  <a:srgbClr val="FF0000"/>
                </a:solidFill>
                <a:latin typeface="Bodoni MT" pitchFamily="18" charset="0"/>
              </a:rPr>
              <a:t>EXTERNAL FEEDBACK </a:t>
            </a:r>
            <a:r>
              <a:rPr lang="en-GB" sz="2100" b="1" dirty="0" smtClean="0">
                <a:latin typeface="Bodoni MT" pitchFamily="18" charset="0"/>
              </a:rPr>
              <a:t>can be used to </a:t>
            </a:r>
            <a:r>
              <a:rPr lang="en-GB" sz="2100" b="1" dirty="0" smtClean="0">
                <a:solidFill>
                  <a:srgbClr val="FF0000"/>
                </a:solidFill>
                <a:latin typeface="Bodoni MT" pitchFamily="18" charset="0"/>
              </a:rPr>
              <a:t>REINFORCE </a:t>
            </a:r>
            <a:r>
              <a:rPr lang="en-GB" sz="2100" b="1" dirty="0" smtClean="0">
                <a:latin typeface="Bodoni MT" pitchFamily="18" charset="0"/>
              </a:rPr>
              <a:t>especially if they are beginners. The </a:t>
            </a:r>
            <a:r>
              <a:rPr lang="en-GB" sz="2100" b="1" dirty="0" smtClean="0">
                <a:solidFill>
                  <a:srgbClr val="FF0000"/>
                </a:solidFill>
                <a:latin typeface="Bodoni MT" pitchFamily="18" charset="0"/>
              </a:rPr>
              <a:t>PERCEPTUAL TRACE </a:t>
            </a:r>
            <a:r>
              <a:rPr lang="en-GB" sz="2100" b="1" dirty="0" smtClean="0">
                <a:latin typeface="Bodoni MT" pitchFamily="18" charset="0"/>
              </a:rPr>
              <a:t>compares the performance with the </a:t>
            </a:r>
            <a:r>
              <a:rPr lang="en-GB" sz="2100" b="1" dirty="0" smtClean="0">
                <a:solidFill>
                  <a:srgbClr val="FF0000"/>
                </a:solidFill>
                <a:latin typeface="Bodoni MT" pitchFamily="18" charset="0"/>
              </a:rPr>
              <a:t>MEMORY TRACE</a:t>
            </a:r>
            <a:r>
              <a:rPr lang="en-GB" sz="2100" b="1" dirty="0" smtClean="0">
                <a:latin typeface="Bodoni MT" pitchFamily="18" charset="0"/>
              </a:rPr>
              <a:t>. If it matches its reinforced, if not the skill is adjusted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buNone/>
            </a:pPr>
            <a:r>
              <a:rPr lang="en-GB" sz="2800" b="1" dirty="0" smtClean="0">
                <a:latin typeface="Bodoni MT" pitchFamily="18" charset="0"/>
              </a:rPr>
              <a:t>	</a:t>
            </a:r>
          </a:p>
          <a:p>
            <a:pPr marL="457200" indent="-457200">
              <a:buNone/>
            </a:pPr>
            <a:endParaRPr lang="en-GB" sz="2800" b="1" dirty="0" smtClean="0">
              <a:latin typeface="Bodoni MT" pitchFamily="18" charset="0"/>
            </a:endParaRPr>
          </a:p>
          <a:p>
            <a:pPr marL="457200" indent="-457200">
              <a:buNone/>
            </a:pPr>
            <a:endParaRPr lang="en-GB" sz="2800" b="1" dirty="0" smtClean="0">
              <a:latin typeface="Bodoni MT" pitchFamily="18" charset="0"/>
            </a:endParaRPr>
          </a:p>
          <a:p>
            <a:pPr marL="457200" indent="-457200">
              <a:buNone/>
            </a:pPr>
            <a:endParaRPr lang="en-GB" sz="2800" b="1" dirty="0" smtClean="0">
              <a:latin typeface="Bodoni MT" pitchFamily="18" charset="0"/>
            </a:endParaRPr>
          </a:p>
          <a:p>
            <a:pPr marL="457200" indent="-457200">
              <a:buNone/>
            </a:pPr>
            <a:endParaRPr lang="en-GB" sz="2800" b="1" dirty="0" smtClean="0">
              <a:latin typeface="Bodoni MT" pitchFamily="18" charset="0"/>
            </a:endParaRPr>
          </a:p>
          <a:p>
            <a:pPr marL="457200" indent="-457200">
              <a:buNone/>
            </a:pPr>
            <a:endParaRPr lang="en-GB" sz="2800" b="1" dirty="0" smtClean="0">
              <a:latin typeface="Bodoni MT" pitchFamily="18" charset="0"/>
            </a:endParaRPr>
          </a:p>
          <a:p>
            <a:pPr marL="457200" indent="-457200">
              <a:buNone/>
            </a:pPr>
            <a:r>
              <a:rPr lang="en-GB" sz="2800" b="1" dirty="0" smtClean="0">
                <a:latin typeface="Bodoni MT" pitchFamily="18" charset="0"/>
              </a:rPr>
              <a:t>	Draw Adam’s 3 theories of Loop Control and explain how they apply in sport. Apply all characteristics of each level and explain how they work</a:t>
            </a:r>
          </a:p>
          <a:p>
            <a:pPr marL="457200" indent="-457200">
              <a:buNone/>
            </a:pPr>
            <a:endParaRPr lang="en-GB" sz="2800" b="1" dirty="0" smtClean="0">
              <a:latin typeface="Bodoni MT" pitchFamily="18" charset="0"/>
            </a:endParaRPr>
          </a:p>
          <a:p>
            <a:pPr marL="457200" indent="-457200">
              <a:buNone/>
            </a:pPr>
            <a:r>
              <a:rPr lang="en-GB" sz="2800" b="1" dirty="0" smtClean="0">
                <a:latin typeface="Bodoni MT" pitchFamily="18" charset="0"/>
              </a:rPr>
              <a:t>	Do you believe in Loop Control Theory? What are the drawbacks? Think about: Open Skills. Will this work for Open Skills? </a:t>
            </a:r>
            <a:r>
              <a:rPr lang="en-GB" sz="2800" b="1" smtClean="0">
                <a:latin typeface="Bodoni MT" pitchFamily="18" charset="0"/>
              </a:rPr>
              <a:t>Why?</a:t>
            </a:r>
            <a:endParaRPr lang="en-GB" sz="2800" b="1" dirty="0" smtClean="0">
              <a:latin typeface="Bodoni MT" pitchFamily="18" charset="0"/>
            </a:endParaRPr>
          </a:p>
          <a:p>
            <a:pPr marL="457200" indent="-457200"/>
            <a:endParaRPr lang="en-GB" sz="2800" b="1" dirty="0" smtClean="0">
              <a:latin typeface="Bodoni MT" pitchFamily="18" charset="0"/>
            </a:endParaRPr>
          </a:p>
        </p:txBody>
      </p:sp>
      <p:sp>
        <p:nvSpPr>
          <p:cNvPr id="4" name="Rectangle 3"/>
          <p:cNvSpPr/>
          <p:nvPr/>
        </p:nvSpPr>
        <p:spPr>
          <a:xfrm>
            <a:off x="285720" y="571480"/>
            <a:ext cx="207170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THE EMP in the LTM</a:t>
            </a:r>
            <a:endParaRPr lang="en-GB" b="1" dirty="0">
              <a:solidFill>
                <a:schemeClr val="tx1"/>
              </a:solidFill>
            </a:endParaRPr>
          </a:p>
        </p:txBody>
      </p:sp>
      <p:sp>
        <p:nvSpPr>
          <p:cNvPr id="6" name="Rectangle 5"/>
          <p:cNvSpPr/>
          <p:nvPr/>
        </p:nvSpPr>
        <p:spPr>
          <a:xfrm>
            <a:off x="285720" y="2214554"/>
            <a:ext cx="207170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The Action of the Muscles</a:t>
            </a:r>
            <a:endParaRPr lang="en-GB" b="1" dirty="0">
              <a:solidFill>
                <a:schemeClr val="tx1"/>
              </a:solidFill>
            </a:endParaRPr>
          </a:p>
        </p:txBody>
      </p:sp>
      <p:sp>
        <p:nvSpPr>
          <p:cNvPr id="7" name="Down Arrow 6"/>
          <p:cNvSpPr/>
          <p:nvPr/>
        </p:nvSpPr>
        <p:spPr>
          <a:xfrm>
            <a:off x="428596" y="1142984"/>
            <a:ext cx="28575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571472" y="1285860"/>
            <a:ext cx="1571636" cy="646331"/>
          </a:xfrm>
          <a:prstGeom prst="rect">
            <a:avLst/>
          </a:prstGeom>
          <a:noFill/>
        </p:spPr>
        <p:txBody>
          <a:bodyPr wrap="square" rtlCol="0">
            <a:spAutoFit/>
          </a:bodyPr>
          <a:lstStyle/>
          <a:p>
            <a:r>
              <a:rPr lang="en-GB" b="1" dirty="0" smtClean="0"/>
              <a:t>Memory </a:t>
            </a:r>
          </a:p>
          <a:p>
            <a:r>
              <a:rPr lang="en-GB" b="1" dirty="0" smtClean="0"/>
              <a:t>Trace</a:t>
            </a:r>
            <a:endParaRPr lang="en-GB" b="1" dirty="0"/>
          </a:p>
        </p:txBody>
      </p:sp>
      <p:sp>
        <p:nvSpPr>
          <p:cNvPr id="9" name="TextBox 8"/>
          <p:cNvSpPr txBox="1"/>
          <p:nvPr/>
        </p:nvSpPr>
        <p:spPr>
          <a:xfrm>
            <a:off x="214282" y="142852"/>
            <a:ext cx="2214578" cy="369332"/>
          </a:xfrm>
          <a:prstGeom prst="rect">
            <a:avLst/>
          </a:prstGeom>
          <a:noFill/>
        </p:spPr>
        <p:txBody>
          <a:bodyPr wrap="square" rtlCol="0">
            <a:spAutoFit/>
          </a:bodyPr>
          <a:lstStyle/>
          <a:p>
            <a:pPr algn="ctr"/>
            <a:r>
              <a:rPr lang="en-GB" b="1" dirty="0" smtClean="0"/>
              <a:t>LEVEL ONE CONTROL</a:t>
            </a:r>
            <a:endParaRPr lang="en-GB" b="1" dirty="0"/>
          </a:p>
        </p:txBody>
      </p:sp>
      <p:sp>
        <p:nvSpPr>
          <p:cNvPr id="10" name="TextBox 9"/>
          <p:cNvSpPr txBox="1"/>
          <p:nvPr/>
        </p:nvSpPr>
        <p:spPr>
          <a:xfrm>
            <a:off x="3214678" y="214290"/>
            <a:ext cx="2428892" cy="369332"/>
          </a:xfrm>
          <a:prstGeom prst="rect">
            <a:avLst/>
          </a:prstGeom>
          <a:noFill/>
        </p:spPr>
        <p:txBody>
          <a:bodyPr wrap="square" rtlCol="0">
            <a:spAutoFit/>
          </a:bodyPr>
          <a:lstStyle/>
          <a:p>
            <a:pPr algn="ctr"/>
            <a:r>
              <a:rPr lang="en-GB" b="1" dirty="0" smtClean="0"/>
              <a:t>LEVEL TWO CONTROL</a:t>
            </a:r>
            <a:endParaRPr lang="en-GB" b="1" dirty="0"/>
          </a:p>
        </p:txBody>
      </p:sp>
      <p:sp>
        <p:nvSpPr>
          <p:cNvPr id="11" name="Rectangle 10"/>
          <p:cNvSpPr/>
          <p:nvPr/>
        </p:nvSpPr>
        <p:spPr>
          <a:xfrm>
            <a:off x="3143240" y="571480"/>
            <a:ext cx="242889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THE EMP in the LTM</a:t>
            </a:r>
            <a:endParaRPr lang="en-GB" b="1" dirty="0">
              <a:solidFill>
                <a:schemeClr val="tx1"/>
              </a:solidFill>
            </a:endParaRPr>
          </a:p>
        </p:txBody>
      </p:sp>
      <p:sp>
        <p:nvSpPr>
          <p:cNvPr id="12" name="Down Arrow 11"/>
          <p:cNvSpPr/>
          <p:nvPr/>
        </p:nvSpPr>
        <p:spPr>
          <a:xfrm>
            <a:off x="3286116" y="1214422"/>
            <a:ext cx="357190"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143240" y="2214554"/>
            <a:ext cx="242889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The Action of the Muscles</a:t>
            </a:r>
            <a:endParaRPr lang="en-GB" b="1" dirty="0">
              <a:solidFill>
                <a:schemeClr val="tx1"/>
              </a:solidFill>
            </a:endParaRPr>
          </a:p>
        </p:txBody>
      </p:sp>
      <p:sp>
        <p:nvSpPr>
          <p:cNvPr id="14" name="Up Arrow 13"/>
          <p:cNvSpPr/>
          <p:nvPr/>
        </p:nvSpPr>
        <p:spPr>
          <a:xfrm>
            <a:off x="5357818" y="1142984"/>
            <a:ext cx="285752" cy="10001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Up Arrow 14"/>
          <p:cNvSpPr/>
          <p:nvPr/>
        </p:nvSpPr>
        <p:spPr>
          <a:xfrm>
            <a:off x="3857620" y="1142984"/>
            <a:ext cx="285752" cy="10001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4071934" y="1285860"/>
            <a:ext cx="1357322" cy="646331"/>
          </a:xfrm>
          <a:prstGeom prst="rect">
            <a:avLst/>
          </a:prstGeom>
          <a:noFill/>
        </p:spPr>
        <p:txBody>
          <a:bodyPr wrap="square" rtlCol="0">
            <a:spAutoFit/>
          </a:bodyPr>
          <a:lstStyle/>
          <a:p>
            <a:r>
              <a:rPr lang="en-GB" b="1" dirty="0" smtClean="0"/>
              <a:t>Feedback</a:t>
            </a:r>
          </a:p>
          <a:p>
            <a:r>
              <a:rPr lang="en-GB" b="1" dirty="0" smtClean="0"/>
              <a:t>Via Muscles</a:t>
            </a:r>
            <a:endParaRPr lang="en-GB" b="1" dirty="0"/>
          </a:p>
        </p:txBody>
      </p:sp>
      <p:sp>
        <p:nvSpPr>
          <p:cNvPr id="17" name="TextBox 16"/>
          <p:cNvSpPr txBox="1"/>
          <p:nvPr/>
        </p:nvSpPr>
        <p:spPr>
          <a:xfrm>
            <a:off x="2357422" y="1285860"/>
            <a:ext cx="1071570" cy="646331"/>
          </a:xfrm>
          <a:prstGeom prst="rect">
            <a:avLst/>
          </a:prstGeom>
          <a:noFill/>
        </p:spPr>
        <p:txBody>
          <a:bodyPr wrap="square" rtlCol="0">
            <a:spAutoFit/>
          </a:bodyPr>
          <a:lstStyle/>
          <a:p>
            <a:pPr algn="ctr"/>
            <a:r>
              <a:rPr lang="en-GB" b="1" dirty="0" smtClean="0"/>
              <a:t>Memory</a:t>
            </a:r>
          </a:p>
          <a:p>
            <a:pPr algn="ctr"/>
            <a:r>
              <a:rPr lang="en-GB" b="1" dirty="0" smtClean="0"/>
              <a:t> Trace</a:t>
            </a:r>
            <a:endParaRPr lang="en-GB" b="1" dirty="0"/>
          </a:p>
        </p:txBody>
      </p:sp>
      <p:sp>
        <p:nvSpPr>
          <p:cNvPr id="18" name="TextBox 17"/>
          <p:cNvSpPr txBox="1"/>
          <p:nvPr/>
        </p:nvSpPr>
        <p:spPr>
          <a:xfrm>
            <a:off x="6500826" y="214290"/>
            <a:ext cx="2428892" cy="369332"/>
          </a:xfrm>
          <a:prstGeom prst="rect">
            <a:avLst/>
          </a:prstGeom>
          <a:noFill/>
        </p:spPr>
        <p:txBody>
          <a:bodyPr wrap="square" rtlCol="0">
            <a:spAutoFit/>
          </a:bodyPr>
          <a:lstStyle/>
          <a:p>
            <a:pPr algn="ctr"/>
            <a:r>
              <a:rPr lang="en-GB" b="1" dirty="0" smtClean="0"/>
              <a:t>LEVEL THREE CONTROL</a:t>
            </a:r>
            <a:endParaRPr lang="en-GB" b="1" dirty="0"/>
          </a:p>
        </p:txBody>
      </p:sp>
      <p:sp>
        <p:nvSpPr>
          <p:cNvPr id="19" name="Rectangle 18"/>
          <p:cNvSpPr/>
          <p:nvPr/>
        </p:nvSpPr>
        <p:spPr>
          <a:xfrm>
            <a:off x="6429388" y="571480"/>
            <a:ext cx="242889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THE EMP in the LTM</a:t>
            </a:r>
            <a:endParaRPr lang="en-GB" b="1" dirty="0">
              <a:solidFill>
                <a:schemeClr val="tx1"/>
              </a:solidFill>
            </a:endParaRPr>
          </a:p>
        </p:txBody>
      </p:sp>
      <p:sp>
        <p:nvSpPr>
          <p:cNvPr id="20" name="Rectangle 19"/>
          <p:cNvSpPr/>
          <p:nvPr/>
        </p:nvSpPr>
        <p:spPr>
          <a:xfrm>
            <a:off x="6429388" y="2214554"/>
            <a:ext cx="242889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The Action of the Muscles</a:t>
            </a:r>
            <a:endParaRPr lang="en-GB" b="1" dirty="0">
              <a:solidFill>
                <a:schemeClr val="tx1"/>
              </a:solidFill>
            </a:endParaRPr>
          </a:p>
        </p:txBody>
      </p:sp>
      <p:sp>
        <p:nvSpPr>
          <p:cNvPr id="21" name="Down Arrow 20"/>
          <p:cNvSpPr/>
          <p:nvPr/>
        </p:nvSpPr>
        <p:spPr>
          <a:xfrm>
            <a:off x="8643966" y="1142984"/>
            <a:ext cx="357190"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Up Arrow 21"/>
          <p:cNvSpPr/>
          <p:nvPr/>
        </p:nvSpPr>
        <p:spPr>
          <a:xfrm>
            <a:off x="6143636" y="1142984"/>
            <a:ext cx="285752" cy="10001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7715272" y="1071546"/>
            <a:ext cx="1071570" cy="646331"/>
          </a:xfrm>
          <a:prstGeom prst="rect">
            <a:avLst/>
          </a:prstGeom>
          <a:noFill/>
        </p:spPr>
        <p:txBody>
          <a:bodyPr wrap="square" rtlCol="0">
            <a:spAutoFit/>
          </a:bodyPr>
          <a:lstStyle/>
          <a:p>
            <a:pPr algn="r"/>
            <a:r>
              <a:rPr lang="en-GB" b="1" dirty="0" smtClean="0"/>
              <a:t>Memory</a:t>
            </a:r>
          </a:p>
          <a:p>
            <a:pPr algn="r"/>
            <a:r>
              <a:rPr lang="en-GB" b="1" dirty="0" smtClean="0"/>
              <a:t> Trace</a:t>
            </a:r>
            <a:endParaRPr lang="en-GB" b="1" dirty="0"/>
          </a:p>
        </p:txBody>
      </p:sp>
      <p:sp>
        <p:nvSpPr>
          <p:cNvPr id="24" name="TextBox 23"/>
          <p:cNvSpPr txBox="1"/>
          <p:nvPr/>
        </p:nvSpPr>
        <p:spPr>
          <a:xfrm>
            <a:off x="6286512" y="1285860"/>
            <a:ext cx="1285884" cy="646331"/>
          </a:xfrm>
          <a:prstGeom prst="rect">
            <a:avLst/>
          </a:prstGeom>
          <a:noFill/>
        </p:spPr>
        <p:txBody>
          <a:bodyPr wrap="square" rtlCol="0">
            <a:spAutoFit/>
          </a:bodyPr>
          <a:lstStyle/>
          <a:p>
            <a:pPr algn="ctr"/>
            <a:r>
              <a:rPr lang="en-GB" b="1" dirty="0" smtClean="0"/>
              <a:t>Perceptual </a:t>
            </a:r>
          </a:p>
          <a:p>
            <a:pPr algn="ctr"/>
            <a:r>
              <a:rPr lang="en-GB" b="1" dirty="0" smtClean="0"/>
              <a:t> Trace</a:t>
            </a:r>
            <a:endParaRPr lang="en-GB"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u="sng" dirty="0" smtClean="0">
                <a:latin typeface="Bodoni MT" pitchFamily="18" charset="0"/>
              </a:rPr>
              <a:t>SCHEMA THEORY</a:t>
            </a:r>
          </a:p>
          <a:p>
            <a:pPr marL="457200" indent="-457200"/>
            <a:r>
              <a:rPr lang="en-GB" sz="2100" b="1" dirty="0" smtClean="0">
                <a:latin typeface="Bodoni MT" pitchFamily="18" charset="0"/>
              </a:rPr>
              <a:t>This theory disagrees with Loop Control and states that </a:t>
            </a:r>
            <a:r>
              <a:rPr lang="en-GB" sz="2100" b="1" dirty="0" smtClean="0">
                <a:solidFill>
                  <a:srgbClr val="FF0000"/>
                </a:solidFill>
                <a:latin typeface="Bodoni MT" pitchFamily="18" charset="0"/>
              </a:rPr>
              <a:t>MPs </a:t>
            </a:r>
            <a:r>
              <a:rPr lang="en-GB" sz="2100" b="1" dirty="0" smtClean="0">
                <a:latin typeface="Bodoni MT" pitchFamily="18" charset="0"/>
              </a:rPr>
              <a:t>are not stored in the LTM as separate items but they are held as </a:t>
            </a:r>
            <a:r>
              <a:rPr lang="en-GB" sz="2100" b="1" dirty="0" smtClean="0">
                <a:solidFill>
                  <a:srgbClr val="FF0000"/>
                </a:solidFill>
                <a:latin typeface="Bodoni MT" pitchFamily="18" charset="0"/>
              </a:rPr>
              <a:t>RELATIONSHIPS</a:t>
            </a:r>
            <a:r>
              <a:rPr lang="en-GB" sz="2100" b="1" dirty="0" smtClean="0">
                <a:latin typeface="Bodoni MT" pitchFamily="18" charset="0"/>
              </a:rPr>
              <a:t> which are </a:t>
            </a:r>
            <a:r>
              <a:rPr lang="en-GB" sz="2100" b="1" dirty="0" smtClean="0">
                <a:solidFill>
                  <a:srgbClr val="FF0000"/>
                </a:solidFill>
                <a:latin typeface="Bodoni MT" pitchFamily="18" charset="0"/>
              </a:rPr>
              <a:t>GENERALISED MOVEMENTS </a:t>
            </a:r>
            <a:r>
              <a:rPr lang="en-GB" sz="2100" b="1" dirty="0" smtClean="0">
                <a:latin typeface="Bodoni MT" pitchFamily="18" charset="0"/>
              </a:rPr>
              <a:t>which can be </a:t>
            </a:r>
            <a:r>
              <a:rPr lang="en-GB" sz="2100" b="1" dirty="0" smtClean="0">
                <a:solidFill>
                  <a:srgbClr val="FF0000"/>
                </a:solidFill>
                <a:latin typeface="Bodoni MT" pitchFamily="18" charset="0"/>
              </a:rPr>
              <a:t>ADAPTED</a:t>
            </a:r>
            <a:r>
              <a:rPr lang="en-GB" sz="2100" b="1" dirty="0" smtClean="0">
                <a:latin typeface="Bodoni MT" pitchFamily="18" charset="0"/>
              </a:rPr>
              <a:t> to respond to </a:t>
            </a:r>
            <a:r>
              <a:rPr lang="en-GB" sz="2100" b="1" dirty="0" smtClean="0">
                <a:solidFill>
                  <a:srgbClr val="FF0000"/>
                </a:solidFill>
                <a:latin typeface="Bodoni MT" pitchFamily="18" charset="0"/>
              </a:rPr>
              <a:t>NEW SITUATIONS. </a:t>
            </a:r>
            <a:r>
              <a:rPr lang="en-GB" sz="2100" b="1" dirty="0" smtClean="0">
                <a:latin typeface="Bodoni MT" pitchFamily="18" charset="0"/>
              </a:rPr>
              <a:t>Schema is a store of information and experiences</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EXPERIENCE</a:t>
            </a:r>
            <a:r>
              <a:rPr lang="en-GB" sz="2100" b="1" dirty="0" smtClean="0">
                <a:latin typeface="Bodoni MT" pitchFamily="18" charset="0"/>
              </a:rPr>
              <a:t> is gathered from 4 areas called </a:t>
            </a:r>
            <a:r>
              <a:rPr lang="en-GB" sz="2100" b="1" dirty="0" smtClean="0">
                <a:solidFill>
                  <a:srgbClr val="FF0000"/>
                </a:solidFill>
                <a:latin typeface="Bodoni MT" pitchFamily="18" charset="0"/>
              </a:rPr>
              <a:t>MEMORY ITEMS</a:t>
            </a:r>
            <a:r>
              <a:rPr lang="en-GB" sz="2100" b="1" dirty="0" smtClean="0">
                <a:latin typeface="Bodoni MT" pitchFamily="18" charset="0"/>
              </a:rPr>
              <a:t>. Items 1 and 2 make up </a:t>
            </a:r>
            <a:r>
              <a:rPr lang="en-GB" sz="2100" b="1" dirty="0" smtClean="0">
                <a:solidFill>
                  <a:srgbClr val="FF0000"/>
                </a:solidFill>
                <a:latin typeface="Bodoni MT" pitchFamily="18" charset="0"/>
              </a:rPr>
              <a:t>RECALL SCHEMA </a:t>
            </a:r>
            <a:r>
              <a:rPr lang="en-GB" sz="2100" b="1" dirty="0" smtClean="0">
                <a:latin typeface="Bodoni MT" pitchFamily="18" charset="0"/>
              </a:rPr>
              <a:t>and items 3 and 4 make up </a:t>
            </a:r>
            <a:r>
              <a:rPr lang="en-GB" sz="2100" b="1" dirty="0" smtClean="0">
                <a:solidFill>
                  <a:srgbClr val="FF0000"/>
                </a:solidFill>
                <a:latin typeface="Bodoni MT" pitchFamily="18" charset="0"/>
              </a:rPr>
              <a:t>RECOGNITION SCHEMA. </a:t>
            </a:r>
            <a:r>
              <a:rPr lang="en-GB" sz="2100" b="1" dirty="0" smtClean="0">
                <a:latin typeface="Bodoni MT" pitchFamily="18" charset="0"/>
              </a:rPr>
              <a:t>Both allow the performer to </a:t>
            </a:r>
            <a:r>
              <a:rPr lang="en-GB" sz="2100" b="1" dirty="0" smtClean="0">
                <a:solidFill>
                  <a:srgbClr val="FF0000"/>
                </a:solidFill>
                <a:latin typeface="Bodoni MT" pitchFamily="18" charset="0"/>
              </a:rPr>
              <a:t>ADAPT</a:t>
            </a:r>
          </a:p>
          <a:p>
            <a:pPr marL="457200" indent="-457200" algn="ctr">
              <a:buNone/>
            </a:pPr>
            <a:r>
              <a:rPr lang="en-GB" sz="2100" b="1" dirty="0" smtClean="0">
                <a:latin typeface="Bodoni MT" pitchFamily="18" charset="0"/>
              </a:rPr>
              <a:t>RECALL SCHEMA</a:t>
            </a:r>
          </a:p>
          <a:p>
            <a:pPr marL="457200" indent="-457200">
              <a:buNone/>
            </a:pPr>
            <a:r>
              <a:rPr lang="en-GB" sz="2100" b="1" dirty="0" smtClean="0">
                <a:latin typeface="Bodoni MT" pitchFamily="18" charset="0"/>
              </a:rPr>
              <a:t>	MEMORY ITEM 1: </a:t>
            </a:r>
            <a:r>
              <a:rPr lang="en-GB" sz="2100" b="1" dirty="0" smtClean="0">
                <a:solidFill>
                  <a:srgbClr val="FF0000"/>
                </a:solidFill>
                <a:latin typeface="Bodoni MT" pitchFamily="18" charset="0"/>
              </a:rPr>
              <a:t>KNOWLEDGE OF INITIAL CONDITIONS: </a:t>
            </a:r>
            <a:r>
              <a:rPr lang="en-GB" sz="2100" b="1" dirty="0" smtClean="0">
                <a:latin typeface="Bodoni MT" pitchFamily="18" charset="0"/>
              </a:rPr>
              <a:t>Has the athlete experienced a similar situation before ?</a:t>
            </a:r>
          </a:p>
          <a:p>
            <a:pPr marL="457200" indent="-457200">
              <a:buNone/>
            </a:pPr>
            <a:r>
              <a:rPr lang="en-GB" sz="2100" b="1" dirty="0" smtClean="0">
                <a:latin typeface="Bodoni MT" pitchFamily="18" charset="0"/>
              </a:rPr>
              <a:t>	MEMORY ITEM 2: </a:t>
            </a:r>
            <a:r>
              <a:rPr lang="en-GB" sz="2100" b="1" dirty="0" smtClean="0">
                <a:solidFill>
                  <a:srgbClr val="FF0000"/>
                </a:solidFill>
                <a:latin typeface="Bodoni MT" pitchFamily="18" charset="0"/>
              </a:rPr>
              <a:t>KNOWLEDGE OF RESPONSE SPECIFICATIONS: </a:t>
            </a:r>
            <a:r>
              <a:rPr lang="en-GB" sz="2100" b="1" dirty="0" smtClean="0">
                <a:latin typeface="Bodoni MT" pitchFamily="18" charset="0"/>
              </a:rPr>
              <a:t>Does the athlete know what can be done in these situations?</a:t>
            </a:r>
          </a:p>
          <a:p>
            <a:pPr marL="457200" indent="-457200" algn="ctr">
              <a:buNone/>
            </a:pPr>
            <a:r>
              <a:rPr lang="en-GB" sz="2100" b="1" dirty="0" smtClean="0">
                <a:latin typeface="Bodoni MT" pitchFamily="18" charset="0"/>
              </a:rPr>
              <a:t>RECOGNITION SCHEMA</a:t>
            </a:r>
          </a:p>
          <a:p>
            <a:pPr marL="457200" indent="-457200">
              <a:buNone/>
            </a:pPr>
            <a:r>
              <a:rPr lang="en-GB" sz="2100" b="1" dirty="0" smtClean="0">
                <a:latin typeface="Bodoni MT" pitchFamily="18" charset="0"/>
              </a:rPr>
              <a:t>	MEMORY ITEM 3: </a:t>
            </a:r>
            <a:r>
              <a:rPr lang="en-GB" sz="2100" b="1" dirty="0" smtClean="0">
                <a:solidFill>
                  <a:srgbClr val="FF0000"/>
                </a:solidFill>
                <a:latin typeface="Bodoni MT" pitchFamily="18" charset="0"/>
              </a:rPr>
              <a:t>KNOWLEDGE OF SENSORY CONSEQUENCES: </a:t>
            </a:r>
            <a:r>
              <a:rPr lang="en-GB" sz="2100" b="1" dirty="0" smtClean="0">
                <a:latin typeface="Bodoni MT" pitchFamily="18" charset="0"/>
              </a:rPr>
              <a:t>Relates to </a:t>
            </a:r>
            <a:r>
              <a:rPr lang="en-GB" sz="2100" b="1" dirty="0" err="1" smtClean="0">
                <a:latin typeface="Bodoni MT" pitchFamily="18" charset="0"/>
              </a:rPr>
              <a:t>Kinaesthesis</a:t>
            </a:r>
            <a:r>
              <a:rPr lang="en-GB" sz="2100" b="1" dirty="0" smtClean="0">
                <a:latin typeface="Bodoni MT" pitchFamily="18" charset="0"/>
              </a:rPr>
              <a:t>. Does the athlete know how it feels to perform the correct skill</a:t>
            </a:r>
          </a:p>
          <a:p>
            <a:pPr marL="457200" indent="-457200">
              <a:buNone/>
            </a:pPr>
            <a:r>
              <a:rPr lang="en-GB" sz="2100" b="1" dirty="0" smtClean="0">
                <a:latin typeface="Bodoni MT" pitchFamily="18" charset="0"/>
              </a:rPr>
              <a:t>	MEMORY ITEM 4: </a:t>
            </a:r>
            <a:r>
              <a:rPr lang="en-GB" sz="2100" b="1" dirty="0" smtClean="0">
                <a:solidFill>
                  <a:srgbClr val="FF0000"/>
                </a:solidFill>
                <a:latin typeface="Bodoni MT" pitchFamily="18" charset="0"/>
              </a:rPr>
              <a:t>KNOWLEDGE OF MOVEMENT OUTCOME: </a:t>
            </a:r>
            <a:r>
              <a:rPr lang="en-GB" sz="2100" b="1" dirty="0" smtClean="0">
                <a:latin typeface="Bodoni MT" pitchFamily="18" charset="0"/>
              </a:rPr>
              <a:t>Does the athlete know what the outcome of performing the skill will be?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b="1" dirty="0" smtClean="0">
                <a:latin typeface="Bodoni MT" pitchFamily="18" charset="0"/>
              </a:rPr>
              <a:t>Sporting Scenario: 2 attackers v 1 defender in Rugby</a:t>
            </a:r>
          </a:p>
          <a:p>
            <a:pPr marL="457200" indent="-457200" algn="ctr">
              <a:buNone/>
            </a:pPr>
            <a:endParaRPr lang="en-GB" sz="2200" b="1" dirty="0" smtClean="0">
              <a:latin typeface="Bodoni MT" pitchFamily="18" charset="0"/>
            </a:endParaRPr>
          </a:p>
          <a:p>
            <a:pPr marL="457200" indent="-457200" algn="ctr">
              <a:buNone/>
            </a:pPr>
            <a:r>
              <a:rPr lang="en-GB" sz="2200" b="1" dirty="0" smtClean="0">
                <a:latin typeface="Bodoni MT" pitchFamily="18" charset="0"/>
              </a:rPr>
              <a:t>	RECALL SCHEMA</a:t>
            </a:r>
          </a:p>
          <a:p>
            <a:pPr marL="457200" indent="-457200">
              <a:buNone/>
            </a:pPr>
            <a:r>
              <a:rPr lang="en-GB" sz="2200" b="1" dirty="0" smtClean="0">
                <a:latin typeface="Bodoni MT" pitchFamily="18" charset="0"/>
              </a:rPr>
              <a:t>	MEMORY ITEM 1: </a:t>
            </a:r>
            <a:r>
              <a:rPr lang="en-GB" sz="2200" b="1" dirty="0" smtClean="0">
                <a:solidFill>
                  <a:srgbClr val="FF0000"/>
                </a:solidFill>
                <a:latin typeface="Bodoni MT" pitchFamily="18" charset="0"/>
              </a:rPr>
              <a:t>KNOWLEDGE OF INITIAL CONDITIONS: </a:t>
            </a:r>
            <a:r>
              <a:rPr lang="en-GB" sz="2200" b="1" dirty="0" smtClean="0">
                <a:latin typeface="Bodoni MT" pitchFamily="18" charset="0"/>
              </a:rPr>
              <a:t>Has he experienced a 2 v 1 situation before?</a:t>
            </a:r>
          </a:p>
          <a:p>
            <a:pPr marL="457200" indent="-457200">
              <a:buNone/>
            </a:pPr>
            <a:r>
              <a:rPr lang="en-GB" sz="2200" b="1" dirty="0" smtClean="0">
                <a:latin typeface="Bodoni MT" pitchFamily="18" charset="0"/>
              </a:rPr>
              <a:t>	MEMORY ITEM 2: </a:t>
            </a:r>
            <a:r>
              <a:rPr lang="en-GB" sz="2200" b="1" dirty="0" smtClean="0">
                <a:solidFill>
                  <a:srgbClr val="FF0000"/>
                </a:solidFill>
                <a:latin typeface="Bodoni MT" pitchFamily="18" charset="0"/>
              </a:rPr>
              <a:t>KNOWLEDGE OF RESPONSE SPECIFICATIONS: </a:t>
            </a:r>
            <a:r>
              <a:rPr lang="en-GB" sz="2200" b="1" dirty="0" smtClean="0">
                <a:latin typeface="Bodoni MT" pitchFamily="18" charset="0"/>
              </a:rPr>
              <a:t>Does the performer know that he can pass, dummy, sidestep or kick?</a:t>
            </a:r>
          </a:p>
          <a:p>
            <a:pPr marL="457200" indent="-457200">
              <a:buNone/>
            </a:pPr>
            <a:endParaRPr lang="en-GB" sz="2200" b="1" dirty="0" smtClean="0">
              <a:latin typeface="Bodoni MT" pitchFamily="18" charset="0"/>
            </a:endParaRPr>
          </a:p>
          <a:p>
            <a:pPr marL="457200" indent="-457200" algn="ctr">
              <a:buNone/>
            </a:pPr>
            <a:r>
              <a:rPr lang="en-GB" sz="2200" b="1" dirty="0" smtClean="0">
                <a:latin typeface="Bodoni MT" pitchFamily="18" charset="0"/>
              </a:rPr>
              <a:t>RECOGNITION SCHEMA</a:t>
            </a:r>
          </a:p>
          <a:p>
            <a:pPr marL="457200" indent="-457200">
              <a:buNone/>
            </a:pPr>
            <a:r>
              <a:rPr lang="en-GB" sz="2200" b="1" dirty="0" smtClean="0">
                <a:latin typeface="Bodoni MT" pitchFamily="18" charset="0"/>
              </a:rPr>
              <a:t>	MEMORY ITEM 3: </a:t>
            </a:r>
            <a:r>
              <a:rPr lang="en-GB" sz="2200" b="1" dirty="0" smtClean="0">
                <a:solidFill>
                  <a:srgbClr val="FF0000"/>
                </a:solidFill>
                <a:latin typeface="Bodoni MT" pitchFamily="18" charset="0"/>
              </a:rPr>
              <a:t>KNOWLEDGE OF SENSORY CONSEQUENCES: </a:t>
            </a:r>
            <a:r>
              <a:rPr lang="en-GB" sz="2200" b="1" dirty="0" smtClean="0">
                <a:latin typeface="Bodoni MT" pitchFamily="18" charset="0"/>
              </a:rPr>
              <a:t>Does the performer know what it feels like to successfully execute a pass etc ?</a:t>
            </a:r>
          </a:p>
          <a:p>
            <a:pPr marL="457200" indent="-457200">
              <a:buNone/>
            </a:pPr>
            <a:r>
              <a:rPr lang="en-GB" sz="2200" b="1" dirty="0" smtClean="0">
                <a:latin typeface="Bodoni MT" pitchFamily="18" charset="0"/>
              </a:rPr>
              <a:t>	MEMORY ITEM 4: </a:t>
            </a:r>
            <a:r>
              <a:rPr lang="en-GB" sz="2200" b="1" dirty="0" smtClean="0">
                <a:solidFill>
                  <a:srgbClr val="FF0000"/>
                </a:solidFill>
                <a:latin typeface="Bodoni MT" pitchFamily="18" charset="0"/>
              </a:rPr>
              <a:t>KNOWLEDGE OF MOVEMENT OUTCOME: </a:t>
            </a:r>
            <a:r>
              <a:rPr lang="en-GB" sz="2200" b="1" dirty="0" smtClean="0">
                <a:latin typeface="Bodoni MT" pitchFamily="18" charset="0"/>
              </a:rPr>
              <a:t>Does the athlete know that if he did side step then the defender would be sent the wrong way? ......The performer then executes the skill based on </a:t>
            </a:r>
            <a:r>
              <a:rPr lang="en-GB" sz="2200" b="1" smtClean="0">
                <a:latin typeface="Bodoni MT" pitchFamily="18" charset="0"/>
              </a:rPr>
              <a:t>these experiences</a:t>
            </a:r>
            <a:endParaRPr lang="en-GB" sz="2200" b="1" dirty="0" smtClean="0">
              <a:latin typeface="Bodoni MT" pitchFamily="18" charset="0"/>
            </a:endParaRPr>
          </a:p>
          <a:p>
            <a:pPr marL="457200" indent="-457200" algn="ctr">
              <a:buNone/>
            </a:pPr>
            <a:r>
              <a:rPr lang="en-GB" sz="2200" b="1" dirty="0" smtClean="0">
                <a:latin typeface="Bodoni MT" pitchFamily="18" charset="0"/>
              </a:rPr>
              <a:t>	Apply Schema Theory to a sporting situation of your choice. Which do you believe in? Loop Control or Schema?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u="sng" dirty="0" smtClean="0">
                <a:latin typeface="Bodoni MT" pitchFamily="18" charset="0"/>
              </a:rPr>
              <a:t>FEEDBACK</a:t>
            </a:r>
          </a:p>
          <a:p>
            <a:pPr marL="457200" indent="-457200"/>
            <a:r>
              <a:rPr lang="en-GB" sz="2100" b="1" dirty="0" smtClean="0">
                <a:solidFill>
                  <a:srgbClr val="FF0000"/>
                </a:solidFill>
                <a:latin typeface="Bodoni MT" pitchFamily="18" charset="0"/>
              </a:rPr>
              <a:t>FEEDBACK </a:t>
            </a:r>
            <a:r>
              <a:rPr lang="en-GB" sz="2100" b="1" dirty="0" smtClean="0">
                <a:latin typeface="Bodoni MT" pitchFamily="18" charset="0"/>
              </a:rPr>
              <a:t>is information received by the athlete both during and after the skill has been performed. It must be </a:t>
            </a:r>
            <a:r>
              <a:rPr lang="en-GB" sz="2100" b="1" dirty="0" smtClean="0">
                <a:solidFill>
                  <a:srgbClr val="FF0000"/>
                </a:solidFill>
                <a:latin typeface="Bodoni MT" pitchFamily="18" charset="0"/>
              </a:rPr>
              <a:t>ACCURATE, CONSTRUCTIVE </a:t>
            </a:r>
            <a:r>
              <a:rPr lang="en-GB" sz="2100" b="1" dirty="0" smtClean="0">
                <a:latin typeface="Bodoni MT" pitchFamily="18" charset="0"/>
              </a:rPr>
              <a:t>and </a:t>
            </a:r>
            <a:r>
              <a:rPr lang="en-GB" sz="2100" b="1" dirty="0" smtClean="0">
                <a:solidFill>
                  <a:srgbClr val="FF0000"/>
                </a:solidFill>
                <a:latin typeface="Bodoni MT" pitchFamily="18" charset="0"/>
              </a:rPr>
              <a:t>COMPREHESIBLE </a:t>
            </a:r>
            <a:r>
              <a:rPr lang="en-GB" sz="2100" b="1" dirty="0" smtClean="0">
                <a:latin typeface="Bodoni MT" pitchFamily="18" charset="0"/>
              </a:rPr>
              <a:t>and it can improve </a:t>
            </a:r>
            <a:r>
              <a:rPr lang="en-GB" sz="2100" b="1" dirty="0" smtClean="0">
                <a:solidFill>
                  <a:srgbClr val="FF0000"/>
                </a:solidFill>
                <a:latin typeface="Bodoni MT" pitchFamily="18" charset="0"/>
              </a:rPr>
              <a:t>CONFIDENCE, MOTIVATION, REDUCE ERRORS</a:t>
            </a:r>
            <a:r>
              <a:rPr lang="en-GB" sz="2100" b="1" dirty="0" smtClean="0">
                <a:latin typeface="Bodoni MT" pitchFamily="18" charset="0"/>
              </a:rPr>
              <a:t>, and </a:t>
            </a:r>
            <a:r>
              <a:rPr lang="en-GB" sz="2100" b="1" dirty="0" smtClean="0">
                <a:solidFill>
                  <a:srgbClr val="FF0000"/>
                </a:solidFill>
                <a:latin typeface="Bodoni MT" pitchFamily="18" charset="0"/>
              </a:rPr>
              <a:t>REINFORCE </a:t>
            </a:r>
            <a:r>
              <a:rPr lang="en-GB" sz="2100" b="1" dirty="0" smtClean="0">
                <a:latin typeface="Bodoni MT" pitchFamily="18" charset="0"/>
              </a:rPr>
              <a:t>good actions. There are </a:t>
            </a:r>
            <a:r>
              <a:rPr lang="en-GB" sz="2100" b="1" dirty="0" smtClean="0">
                <a:solidFill>
                  <a:srgbClr val="FF0000"/>
                </a:solidFill>
                <a:latin typeface="Bodoni MT" pitchFamily="18" charset="0"/>
              </a:rPr>
              <a:t>8 Types: </a:t>
            </a:r>
          </a:p>
          <a:p>
            <a:pPr marL="457200" indent="-457200">
              <a:buFont typeface="+mj-lt"/>
              <a:buAutoNum type="arabicPeriod"/>
            </a:pPr>
            <a:r>
              <a:rPr lang="en-GB" sz="2100" b="1" dirty="0" smtClean="0">
                <a:solidFill>
                  <a:srgbClr val="FF0000"/>
                </a:solidFill>
                <a:latin typeface="Bodoni MT" pitchFamily="18" charset="0"/>
              </a:rPr>
              <a:t>POSITIVE </a:t>
            </a:r>
            <a:r>
              <a:rPr lang="en-GB" sz="2100" b="1" dirty="0" smtClean="0">
                <a:latin typeface="Bodoni MT" pitchFamily="18" charset="0"/>
              </a:rPr>
              <a:t>: given externally by a coach when </a:t>
            </a:r>
            <a:r>
              <a:rPr lang="en-GB" sz="2100" b="1" dirty="0" smtClean="0">
                <a:solidFill>
                  <a:srgbClr val="FF0000"/>
                </a:solidFill>
                <a:latin typeface="Bodoni MT" pitchFamily="18" charset="0"/>
              </a:rPr>
              <a:t>PRAISING</a:t>
            </a:r>
            <a:r>
              <a:rPr lang="en-GB" sz="2100" b="1" dirty="0" smtClean="0">
                <a:latin typeface="Bodoni MT" pitchFamily="18" charset="0"/>
              </a:rPr>
              <a:t> their success</a:t>
            </a:r>
          </a:p>
          <a:p>
            <a:pPr marL="457200" indent="-457200">
              <a:buFont typeface="+mj-lt"/>
              <a:buAutoNum type="arabicPeriod"/>
            </a:pPr>
            <a:r>
              <a:rPr lang="en-GB" sz="2100" b="1" dirty="0" smtClean="0">
                <a:solidFill>
                  <a:srgbClr val="FF0000"/>
                </a:solidFill>
                <a:latin typeface="Bodoni MT" pitchFamily="18" charset="0"/>
              </a:rPr>
              <a:t>NEGATIVE</a:t>
            </a:r>
            <a:r>
              <a:rPr lang="en-GB" sz="2100" b="1" dirty="0" smtClean="0">
                <a:latin typeface="Bodoni MT" pitchFamily="18" charset="0"/>
              </a:rPr>
              <a:t>: is given when the movement is </a:t>
            </a:r>
            <a:r>
              <a:rPr lang="en-GB" sz="2100" b="1" dirty="0" smtClean="0">
                <a:solidFill>
                  <a:srgbClr val="FF0000"/>
                </a:solidFill>
                <a:latin typeface="Bodoni MT" pitchFamily="18" charset="0"/>
              </a:rPr>
              <a:t>INCORRECT. </a:t>
            </a:r>
            <a:r>
              <a:rPr lang="en-GB" sz="2100" b="1" dirty="0" smtClean="0">
                <a:latin typeface="Bodoni MT" pitchFamily="18" charset="0"/>
              </a:rPr>
              <a:t>It can be </a:t>
            </a:r>
            <a:r>
              <a:rPr lang="en-GB" sz="2100" b="1" dirty="0" smtClean="0">
                <a:solidFill>
                  <a:srgbClr val="FF0000"/>
                </a:solidFill>
                <a:latin typeface="Bodoni MT" pitchFamily="18" charset="0"/>
              </a:rPr>
              <a:t>INTRINSIC </a:t>
            </a:r>
            <a:r>
              <a:rPr lang="en-GB" sz="2100" b="1" dirty="0" smtClean="0">
                <a:latin typeface="Bodoni MT" pitchFamily="18" charset="0"/>
              </a:rPr>
              <a:t>or </a:t>
            </a:r>
            <a:r>
              <a:rPr lang="en-GB" sz="2100" b="1" dirty="0" smtClean="0">
                <a:solidFill>
                  <a:srgbClr val="FF0000"/>
                </a:solidFill>
                <a:latin typeface="Bodoni MT" pitchFamily="18" charset="0"/>
              </a:rPr>
              <a:t>EXTRINSIC. </a:t>
            </a:r>
            <a:r>
              <a:rPr lang="en-GB" sz="2100" b="1" dirty="0" smtClean="0">
                <a:latin typeface="Bodoni MT" pitchFamily="18" charset="0"/>
              </a:rPr>
              <a:t>This is </a:t>
            </a:r>
            <a:r>
              <a:rPr lang="en-GB" sz="2100" b="1" dirty="0" smtClean="0">
                <a:solidFill>
                  <a:srgbClr val="FF0000"/>
                </a:solidFill>
                <a:latin typeface="Bodoni MT" pitchFamily="18" charset="0"/>
              </a:rPr>
              <a:t>NOT</a:t>
            </a:r>
            <a:r>
              <a:rPr lang="en-GB" sz="2100" b="1" dirty="0" smtClean="0">
                <a:latin typeface="Bodoni MT" pitchFamily="18" charset="0"/>
              </a:rPr>
              <a:t> criticism</a:t>
            </a:r>
          </a:p>
          <a:p>
            <a:pPr marL="457200" indent="-457200">
              <a:buFont typeface="+mj-lt"/>
              <a:buAutoNum type="arabicPeriod"/>
            </a:pPr>
            <a:r>
              <a:rPr lang="en-GB" sz="2100" b="1" dirty="0" smtClean="0">
                <a:solidFill>
                  <a:srgbClr val="FF0000"/>
                </a:solidFill>
                <a:latin typeface="Bodoni MT" pitchFamily="18" charset="0"/>
              </a:rPr>
              <a:t>EXTRINSIC</a:t>
            </a:r>
            <a:r>
              <a:rPr lang="en-GB" sz="2100" b="1" dirty="0" smtClean="0">
                <a:latin typeface="Bodoni MT" pitchFamily="18" charset="0"/>
              </a:rPr>
              <a:t>: is from external sources such as the coach. Can be called </a:t>
            </a:r>
            <a:r>
              <a:rPr lang="en-GB" sz="2100" b="1" dirty="0" smtClean="0">
                <a:solidFill>
                  <a:srgbClr val="FF0000"/>
                </a:solidFill>
                <a:latin typeface="Bodoni MT" pitchFamily="18" charset="0"/>
              </a:rPr>
              <a:t>AUGMENTED </a:t>
            </a:r>
            <a:r>
              <a:rPr lang="en-GB" sz="2100" b="1" dirty="0" smtClean="0">
                <a:latin typeface="Bodoni MT" pitchFamily="18" charset="0"/>
              </a:rPr>
              <a:t>feedback</a:t>
            </a:r>
          </a:p>
          <a:p>
            <a:pPr marL="457200" indent="-457200">
              <a:buFont typeface="+mj-lt"/>
              <a:buAutoNum type="arabicPeriod"/>
            </a:pPr>
            <a:r>
              <a:rPr lang="en-GB" sz="2100" b="1" dirty="0" smtClean="0">
                <a:solidFill>
                  <a:srgbClr val="FF0000"/>
                </a:solidFill>
                <a:latin typeface="Bodoni MT" pitchFamily="18" charset="0"/>
              </a:rPr>
              <a:t>INTRINSIC:</a:t>
            </a:r>
            <a:r>
              <a:rPr lang="en-GB" sz="2100" b="1" dirty="0" smtClean="0">
                <a:latin typeface="Bodoni MT" pitchFamily="18" charset="0"/>
              </a:rPr>
              <a:t> is </a:t>
            </a:r>
            <a:r>
              <a:rPr lang="en-GB" sz="2100" b="1" dirty="0" smtClean="0">
                <a:solidFill>
                  <a:srgbClr val="FF0000"/>
                </a:solidFill>
                <a:latin typeface="Bodoni MT" pitchFamily="18" charset="0"/>
              </a:rPr>
              <a:t>SENSORY</a:t>
            </a:r>
            <a:r>
              <a:rPr lang="en-GB" sz="2100" b="1" dirty="0" smtClean="0">
                <a:latin typeface="Bodoni MT" pitchFamily="18" charset="0"/>
              </a:rPr>
              <a:t> feedback about the physical feel of the movement. It relies on </a:t>
            </a:r>
            <a:r>
              <a:rPr lang="en-GB" sz="2100" b="1" dirty="0" smtClean="0">
                <a:solidFill>
                  <a:srgbClr val="FF0000"/>
                </a:solidFill>
                <a:latin typeface="Bodoni MT" pitchFamily="18" charset="0"/>
              </a:rPr>
              <a:t>PROPRIOCEPTORS</a:t>
            </a:r>
            <a:r>
              <a:rPr lang="en-GB" sz="2100" b="1" dirty="0" smtClean="0">
                <a:latin typeface="Bodoni MT" pitchFamily="18" charset="0"/>
              </a:rPr>
              <a:t> and </a:t>
            </a:r>
            <a:r>
              <a:rPr lang="en-GB" sz="2100" b="1" dirty="0" smtClean="0">
                <a:solidFill>
                  <a:srgbClr val="FF0000"/>
                </a:solidFill>
                <a:latin typeface="Bodoni MT" pitchFamily="18" charset="0"/>
              </a:rPr>
              <a:t>KINAESTHESIS</a:t>
            </a:r>
          </a:p>
          <a:p>
            <a:pPr marL="457200" indent="-457200">
              <a:buFont typeface="+mj-lt"/>
              <a:buAutoNum type="arabicPeriod"/>
            </a:pPr>
            <a:r>
              <a:rPr lang="en-GB" sz="2100" b="1" dirty="0" smtClean="0">
                <a:solidFill>
                  <a:srgbClr val="FF0000"/>
                </a:solidFill>
                <a:latin typeface="Bodoni MT" pitchFamily="18" charset="0"/>
              </a:rPr>
              <a:t>TERMINAL: </a:t>
            </a:r>
            <a:r>
              <a:rPr lang="en-GB" sz="2100" b="1" dirty="0" smtClean="0">
                <a:latin typeface="Bodoni MT" pitchFamily="18" charset="0"/>
              </a:rPr>
              <a:t>is given </a:t>
            </a:r>
            <a:r>
              <a:rPr lang="en-GB" sz="2100" b="1" dirty="0" smtClean="0">
                <a:solidFill>
                  <a:srgbClr val="FF0000"/>
                </a:solidFill>
                <a:latin typeface="Bodoni MT" pitchFamily="18" charset="0"/>
              </a:rPr>
              <a:t>AFTER</a:t>
            </a:r>
            <a:r>
              <a:rPr lang="en-GB" sz="2100" b="1" dirty="0" smtClean="0">
                <a:latin typeface="Bodoni MT" pitchFamily="18" charset="0"/>
              </a:rPr>
              <a:t> the movement is completed and is </a:t>
            </a:r>
            <a:r>
              <a:rPr lang="en-GB" sz="2100" b="1" dirty="0" smtClean="0">
                <a:solidFill>
                  <a:srgbClr val="FF0000"/>
                </a:solidFill>
                <a:latin typeface="Bodoni MT" pitchFamily="18" charset="0"/>
              </a:rPr>
              <a:t>EXTRINSIC</a:t>
            </a:r>
          </a:p>
          <a:p>
            <a:pPr marL="457200" indent="-457200">
              <a:buFont typeface="+mj-lt"/>
              <a:buAutoNum type="arabicPeriod"/>
            </a:pPr>
            <a:r>
              <a:rPr lang="en-GB" sz="2100" b="1" dirty="0" smtClean="0">
                <a:solidFill>
                  <a:srgbClr val="FF0000"/>
                </a:solidFill>
                <a:latin typeface="Bodoni MT" pitchFamily="18" charset="0"/>
              </a:rPr>
              <a:t>CONCURRENT: </a:t>
            </a:r>
            <a:r>
              <a:rPr lang="en-GB" sz="2100" b="1" dirty="0" smtClean="0">
                <a:latin typeface="Bodoni MT" pitchFamily="18" charset="0"/>
              </a:rPr>
              <a:t>is received </a:t>
            </a:r>
            <a:r>
              <a:rPr lang="en-GB" sz="2100" b="1" dirty="0" smtClean="0">
                <a:solidFill>
                  <a:srgbClr val="FF0000"/>
                </a:solidFill>
                <a:latin typeface="Bodoni MT" pitchFamily="18" charset="0"/>
              </a:rPr>
              <a:t>DURING</a:t>
            </a:r>
            <a:r>
              <a:rPr lang="en-GB" sz="2100" b="1" dirty="0" smtClean="0">
                <a:latin typeface="Bodoni MT" pitchFamily="18" charset="0"/>
              </a:rPr>
              <a:t> the skill performance. It can be </a:t>
            </a:r>
            <a:r>
              <a:rPr lang="en-GB" sz="2100" b="1" dirty="0" smtClean="0">
                <a:solidFill>
                  <a:srgbClr val="FF0000"/>
                </a:solidFill>
                <a:latin typeface="Bodoni MT" pitchFamily="18" charset="0"/>
              </a:rPr>
              <a:t>INTRINSIC </a:t>
            </a:r>
            <a:r>
              <a:rPr lang="en-GB" sz="2100" b="1" dirty="0" smtClean="0">
                <a:latin typeface="Bodoni MT" pitchFamily="18" charset="0"/>
              </a:rPr>
              <a:t>or </a:t>
            </a:r>
            <a:r>
              <a:rPr lang="en-GB" sz="2100" b="1" dirty="0" smtClean="0">
                <a:solidFill>
                  <a:srgbClr val="FF0000"/>
                </a:solidFill>
                <a:latin typeface="Bodoni MT" pitchFamily="18" charset="0"/>
              </a:rPr>
              <a:t>EXTRINSIC</a:t>
            </a:r>
          </a:p>
          <a:p>
            <a:pPr marL="457200" indent="-457200">
              <a:buFont typeface="+mj-lt"/>
              <a:buAutoNum type="arabicPeriod"/>
            </a:pPr>
            <a:r>
              <a:rPr lang="en-GB" sz="2100" b="1" dirty="0" smtClean="0">
                <a:solidFill>
                  <a:srgbClr val="FF0000"/>
                </a:solidFill>
                <a:latin typeface="Bodoni MT" pitchFamily="18" charset="0"/>
              </a:rPr>
              <a:t>KNOWLEDGE OF PERFORMANCE (KP): </a:t>
            </a:r>
            <a:r>
              <a:rPr lang="en-GB" sz="2100" b="1" dirty="0" smtClean="0">
                <a:latin typeface="Bodoni MT" pitchFamily="18" charset="0"/>
              </a:rPr>
              <a:t>is feedback that is given about the </a:t>
            </a:r>
            <a:r>
              <a:rPr lang="en-GB" sz="2100" b="1" dirty="0" smtClean="0">
                <a:solidFill>
                  <a:srgbClr val="FF0000"/>
                </a:solidFill>
                <a:latin typeface="Bodoni MT" pitchFamily="18" charset="0"/>
              </a:rPr>
              <a:t>QUALITY </a:t>
            </a:r>
            <a:r>
              <a:rPr lang="en-GB" sz="2100" b="1" dirty="0" smtClean="0">
                <a:latin typeface="Bodoni MT" pitchFamily="18" charset="0"/>
              </a:rPr>
              <a:t>of the movement. It can be </a:t>
            </a:r>
            <a:r>
              <a:rPr lang="en-GB" sz="2100" b="1" dirty="0" smtClean="0">
                <a:solidFill>
                  <a:srgbClr val="FF0000"/>
                </a:solidFill>
                <a:latin typeface="Bodoni MT" pitchFamily="18" charset="0"/>
              </a:rPr>
              <a:t>INTERNAL </a:t>
            </a:r>
            <a:r>
              <a:rPr lang="en-GB" sz="2100" b="1" dirty="0" smtClean="0">
                <a:latin typeface="Bodoni MT" pitchFamily="18" charset="0"/>
              </a:rPr>
              <a:t>and </a:t>
            </a:r>
            <a:r>
              <a:rPr lang="en-GB" sz="2100" b="1" dirty="0" smtClean="0">
                <a:solidFill>
                  <a:srgbClr val="FF0000"/>
                </a:solidFill>
                <a:latin typeface="Bodoni MT" pitchFamily="18" charset="0"/>
              </a:rPr>
              <a:t>KINAESTHETIC</a:t>
            </a:r>
          </a:p>
          <a:p>
            <a:pPr marL="457200" indent="-457200">
              <a:buFont typeface="+mj-lt"/>
              <a:buAutoNum type="arabicPeriod"/>
            </a:pPr>
            <a:r>
              <a:rPr lang="en-GB" sz="2100" b="1" dirty="0" smtClean="0">
                <a:solidFill>
                  <a:srgbClr val="FF0000"/>
                </a:solidFill>
                <a:latin typeface="Bodoni MT" pitchFamily="18" charset="0"/>
              </a:rPr>
              <a:t>KNOWLEDGE OF RESULTS (KR): </a:t>
            </a:r>
            <a:r>
              <a:rPr lang="en-GB" sz="2100" b="1" dirty="0" smtClean="0">
                <a:latin typeface="Bodoni MT" pitchFamily="18" charset="0"/>
              </a:rPr>
              <a:t>is about the result or </a:t>
            </a:r>
            <a:r>
              <a:rPr lang="en-GB" sz="2100" b="1" dirty="0" smtClean="0">
                <a:solidFill>
                  <a:srgbClr val="FF0000"/>
                </a:solidFill>
                <a:latin typeface="Bodoni MT" pitchFamily="18" charset="0"/>
              </a:rPr>
              <a:t>OUTCOME </a:t>
            </a:r>
            <a:r>
              <a:rPr lang="en-GB" sz="2100" b="1" dirty="0" smtClean="0">
                <a:latin typeface="Bodoni MT" pitchFamily="18" charset="0"/>
              </a:rPr>
              <a:t>of the movement and is </a:t>
            </a:r>
            <a:r>
              <a:rPr lang="en-GB" sz="2100" b="1" dirty="0" smtClean="0">
                <a:solidFill>
                  <a:srgbClr val="FF0000"/>
                </a:solidFill>
                <a:latin typeface="Bodoni MT" pitchFamily="18" charset="0"/>
              </a:rPr>
              <a:t>EXTRINSIC. </a:t>
            </a:r>
            <a:r>
              <a:rPr lang="en-GB" sz="2100" b="1" dirty="0" smtClean="0">
                <a:latin typeface="Bodoni MT" pitchFamily="18" charset="0"/>
              </a:rPr>
              <a:t>EG: Times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400" b="1" dirty="0" smtClean="0">
                <a:latin typeface="Bodoni MT" pitchFamily="18" charset="0"/>
              </a:rPr>
              <a:t>MOTIVATION AND AROUSAL</a:t>
            </a:r>
          </a:p>
          <a:p>
            <a:pPr marL="457200" indent="-457200"/>
            <a:r>
              <a:rPr lang="en-GB" sz="2100" b="1" dirty="0" smtClean="0">
                <a:latin typeface="Bodoni MT" pitchFamily="18" charset="0"/>
              </a:rPr>
              <a:t>MOTIVATION is the DRIVE  to learn and perform well. It is the </a:t>
            </a:r>
            <a:r>
              <a:rPr lang="en-GB" sz="2100" b="1" dirty="0" smtClean="0">
                <a:solidFill>
                  <a:srgbClr val="FF0000"/>
                </a:solidFill>
                <a:latin typeface="Bodoni MT" pitchFamily="18" charset="0"/>
              </a:rPr>
              <a:t>DIRECTION  </a:t>
            </a:r>
            <a:r>
              <a:rPr lang="en-GB" sz="2100" b="1" dirty="0" smtClean="0">
                <a:latin typeface="Bodoni MT" pitchFamily="18" charset="0"/>
              </a:rPr>
              <a:t>of behaviour (the amount of emotional energy) and </a:t>
            </a:r>
            <a:r>
              <a:rPr lang="en-GB" sz="2100" b="1" dirty="0" smtClean="0">
                <a:solidFill>
                  <a:srgbClr val="FF0000"/>
                </a:solidFill>
                <a:latin typeface="Bodoni MT" pitchFamily="18" charset="0"/>
              </a:rPr>
              <a:t>INTENSITY </a:t>
            </a:r>
            <a:r>
              <a:rPr lang="en-GB" sz="2100" b="1" dirty="0" smtClean="0">
                <a:latin typeface="Bodoni MT" pitchFamily="18" charset="0"/>
              </a:rPr>
              <a:t>of behaviour (the course of action related to the emotion). It is linked to </a:t>
            </a:r>
            <a:r>
              <a:rPr lang="en-GB" sz="2100" b="1" dirty="0" smtClean="0">
                <a:solidFill>
                  <a:srgbClr val="FF0000"/>
                </a:solidFill>
                <a:latin typeface="Bodoni MT" pitchFamily="18" charset="0"/>
              </a:rPr>
              <a:t>AMBITION </a:t>
            </a:r>
            <a:r>
              <a:rPr lang="en-GB" sz="2100" b="1" dirty="0" smtClean="0">
                <a:latin typeface="Bodoni MT" pitchFamily="18" charset="0"/>
              </a:rPr>
              <a:t>and also whether someone </a:t>
            </a:r>
            <a:r>
              <a:rPr lang="en-GB" sz="2100" b="1" dirty="0" smtClean="0">
                <a:solidFill>
                  <a:srgbClr val="FF0000"/>
                </a:solidFill>
                <a:latin typeface="Bodoni MT" pitchFamily="18" charset="0"/>
              </a:rPr>
              <a:t>PARTICIPATES. </a:t>
            </a:r>
          </a:p>
          <a:p>
            <a:pPr marL="457200" indent="-457200"/>
            <a:r>
              <a:rPr lang="en-GB" sz="2100" b="1" dirty="0" smtClean="0">
                <a:latin typeface="Bodoni MT" pitchFamily="18" charset="0"/>
              </a:rPr>
              <a:t>Intensity of Behaviour is also called </a:t>
            </a:r>
            <a:r>
              <a:rPr lang="en-GB" sz="2100" b="1" dirty="0" smtClean="0">
                <a:solidFill>
                  <a:srgbClr val="FF0000"/>
                </a:solidFill>
                <a:latin typeface="Bodoni MT" pitchFamily="18" charset="0"/>
              </a:rPr>
              <a:t>AROUSAL</a:t>
            </a:r>
            <a:r>
              <a:rPr lang="en-GB" sz="2100" b="1" dirty="0" smtClean="0">
                <a:latin typeface="Bodoni MT" pitchFamily="18" charset="0"/>
              </a:rPr>
              <a:t>. There are 2 aspects:</a:t>
            </a:r>
          </a:p>
          <a:p>
            <a:pPr marL="457200" indent="-457200">
              <a:buAutoNum type="arabicParenR"/>
            </a:pPr>
            <a:r>
              <a:rPr lang="en-GB" sz="2100" b="1" dirty="0" smtClean="0">
                <a:solidFill>
                  <a:srgbClr val="FF0000"/>
                </a:solidFill>
                <a:latin typeface="Bodoni MT" pitchFamily="18" charset="0"/>
              </a:rPr>
              <a:t>SOMATIC </a:t>
            </a:r>
            <a:r>
              <a:rPr lang="en-GB" sz="2100" b="1" dirty="0" smtClean="0">
                <a:latin typeface="Bodoni MT" pitchFamily="18" charset="0"/>
              </a:rPr>
              <a:t>or </a:t>
            </a:r>
            <a:r>
              <a:rPr lang="en-GB" sz="2100" b="1" dirty="0" smtClean="0">
                <a:solidFill>
                  <a:srgbClr val="FF0000"/>
                </a:solidFill>
                <a:latin typeface="Bodoni MT" pitchFamily="18" charset="0"/>
              </a:rPr>
              <a:t>PHYSIOLOGICAL </a:t>
            </a:r>
            <a:r>
              <a:rPr lang="en-GB" sz="2100" b="1" dirty="0" smtClean="0">
                <a:latin typeface="Bodoni MT" pitchFamily="18" charset="0"/>
              </a:rPr>
              <a:t>AROUSAL: the state of the body- heart rate</a:t>
            </a:r>
          </a:p>
          <a:p>
            <a:pPr marL="457200" indent="-457200">
              <a:buAutoNum type="arabicParenR"/>
            </a:pPr>
            <a:r>
              <a:rPr lang="en-GB" sz="2100" b="1" dirty="0" smtClean="0">
                <a:solidFill>
                  <a:srgbClr val="FF0000"/>
                </a:solidFill>
                <a:latin typeface="Bodoni MT" pitchFamily="18" charset="0"/>
              </a:rPr>
              <a:t>COGNITIVE </a:t>
            </a:r>
            <a:r>
              <a:rPr lang="en-GB" sz="2100" b="1" dirty="0" smtClean="0">
                <a:latin typeface="Bodoni MT" pitchFamily="18" charset="0"/>
              </a:rPr>
              <a:t>or</a:t>
            </a:r>
            <a:r>
              <a:rPr lang="en-GB" sz="2100" b="1" dirty="0" smtClean="0">
                <a:solidFill>
                  <a:srgbClr val="FF0000"/>
                </a:solidFill>
                <a:latin typeface="Bodoni MT" pitchFamily="18" charset="0"/>
              </a:rPr>
              <a:t> PSYCHOLOGICAL </a:t>
            </a:r>
            <a:r>
              <a:rPr lang="en-GB" sz="2100" b="1" dirty="0" smtClean="0">
                <a:latin typeface="Bodoni MT" pitchFamily="18" charset="0"/>
              </a:rPr>
              <a:t>AROUSAL relates to the mind – worry</a:t>
            </a:r>
          </a:p>
          <a:p>
            <a:pPr marL="457200" indent="-457200"/>
            <a:r>
              <a:rPr lang="en-GB" sz="2100" b="1" dirty="0" smtClean="0">
                <a:latin typeface="Bodoni MT" pitchFamily="18" charset="0"/>
              </a:rPr>
              <a:t>MOTIVATION can be </a:t>
            </a:r>
            <a:r>
              <a:rPr lang="en-GB" sz="2100" b="1" dirty="0" smtClean="0">
                <a:solidFill>
                  <a:srgbClr val="FF0000"/>
                </a:solidFill>
                <a:latin typeface="Bodoni MT" pitchFamily="18" charset="0"/>
              </a:rPr>
              <a:t>INTRINSIC </a:t>
            </a:r>
            <a:r>
              <a:rPr lang="en-GB" sz="2100" b="1" dirty="0" smtClean="0">
                <a:latin typeface="Bodoni MT" pitchFamily="18" charset="0"/>
              </a:rPr>
              <a:t>(when a performer participates for their own reasons – </a:t>
            </a:r>
            <a:r>
              <a:rPr lang="en-GB" sz="2100" b="1" dirty="0" smtClean="0">
                <a:solidFill>
                  <a:srgbClr val="FF0000"/>
                </a:solidFill>
                <a:latin typeface="Bodoni MT" pitchFamily="18" charset="0"/>
              </a:rPr>
              <a:t>GOALS) </a:t>
            </a:r>
            <a:r>
              <a:rPr lang="en-GB" sz="2100" b="1" dirty="0" smtClean="0">
                <a:latin typeface="Bodoni MT" pitchFamily="18" charset="0"/>
              </a:rPr>
              <a:t>and </a:t>
            </a:r>
            <a:r>
              <a:rPr lang="en-GB" sz="2100" b="1" dirty="0" smtClean="0">
                <a:solidFill>
                  <a:srgbClr val="FF0000"/>
                </a:solidFill>
                <a:latin typeface="Bodoni MT" pitchFamily="18" charset="0"/>
              </a:rPr>
              <a:t>EXTRINSIC</a:t>
            </a:r>
            <a:r>
              <a:rPr lang="en-GB" sz="2100" b="1" dirty="0" smtClean="0">
                <a:latin typeface="Bodoni MT" pitchFamily="18" charset="0"/>
              </a:rPr>
              <a:t> (when they perform for </a:t>
            </a:r>
            <a:r>
              <a:rPr lang="en-GB" sz="2100" b="1" dirty="0" smtClean="0">
                <a:solidFill>
                  <a:srgbClr val="FF0000"/>
                </a:solidFill>
                <a:latin typeface="Bodoni MT" pitchFamily="18" charset="0"/>
              </a:rPr>
              <a:t>REWARDS</a:t>
            </a:r>
            <a:r>
              <a:rPr lang="en-GB" sz="2100" b="1" dirty="0" smtClean="0">
                <a:latin typeface="Bodoni MT" pitchFamily="18" charset="0"/>
              </a:rPr>
              <a:t>) </a:t>
            </a:r>
          </a:p>
          <a:p>
            <a:pPr marL="457200" indent="-457200"/>
            <a:endParaRPr lang="en-GB" sz="2100" b="1" dirty="0" smtClean="0">
              <a:latin typeface="Bodoni MT" pitchFamily="18" charset="0"/>
            </a:endParaRPr>
          </a:p>
          <a:p>
            <a:pPr marL="457200" indent="-457200">
              <a:buNone/>
            </a:pPr>
            <a:r>
              <a:rPr lang="en-GB" sz="2100" b="1" dirty="0" smtClean="0">
                <a:latin typeface="Bodoni MT" pitchFamily="18" charset="0"/>
              </a:rPr>
              <a:t>	</a:t>
            </a:r>
          </a:p>
          <a:p>
            <a:pPr marL="457200" indent="-457200">
              <a:buNone/>
            </a:pPr>
            <a:r>
              <a:rPr lang="en-GB" sz="2100" b="1" dirty="0" smtClean="0">
                <a:latin typeface="Bodoni MT" pitchFamily="18" charset="0"/>
              </a:rPr>
              <a:t>	</a:t>
            </a:r>
          </a:p>
          <a:p>
            <a:pPr marL="457200" indent="-457200"/>
            <a:endParaRPr lang="en-GB" sz="2100" b="1" dirty="0" smtClean="0">
              <a:latin typeface="Bodoni MT" pitchFamily="18" charset="0"/>
            </a:endParaRPr>
          </a:p>
          <a:p>
            <a:pPr marL="457200" indent="-457200">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buAutoNum type="alphaUcParenR"/>
            </a:pPr>
            <a:r>
              <a:rPr lang="en-GB" sz="2100" b="1" dirty="0" smtClean="0">
                <a:latin typeface="Bodoni MT" pitchFamily="18" charset="0"/>
              </a:rPr>
              <a:t>The </a:t>
            </a:r>
            <a:r>
              <a:rPr lang="en-GB" sz="2100" b="1" dirty="0" smtClean="0">
                <a:solidFill>
                  <a:srgbClr val="FF0000"/>
                </a:solidFill>
                <a:latin typeface="Bodoni MT" pitchFamily="18" charset="0"/>
              </a:rPr>
              <a:t>DRIVE THEORY </a:t>
            </a:r>
            <a:r>
              <a:rPr lang="en-GB" sz="2100" b="1" dirty="0" smtClean="0">
                <a:latin typeface="Bodoni MT" pitchFamily="18" charset="0"/>
              </a:rPr>
              <a:t>of Arousal. There relationship is </a:t>
            </a:r>
            <a:r>
              <a:rPr lang="en-GB" sz="2100" b="1" dirty="0" smtClean="0">
                <a:solidFill>
                  <a:srgbClr val="FF0000"/>
                </a:solidFill>
                <a:latin typeface="Bodoni MT" pitchFamily="18" charset="0"/>
              </a:rPr>
              <a:t>LINEAR</a:t>
            </a:r>
            <a:r>
              <a:rPr lang="en-GB" sz="2100" b="1" dirty="0" smtClean="0">
                <a:latin typeface="Bodoni MT" pitchFamily="18" charset="0"/>
              </a:rPr>
              <a:t> between </a:t>
            </a:r>
            <a:r>
              <a:rPr lang="en-GB" sz="2100" b="1" dirty="0" smtClean="0">
                <a:solidFill>
                  <a:srgbClr val="FF0000"/>
                </a:solidFill>
                <a:latin typeface="Bodoni MT" pitchFamily="18" charset="0"/>
              </a:rPr>
              <a:t>AROUSAL</a:t>
            </a:r>
            <a:r>
              <a:rPr lang="en-GB" sz="2100" b="1" dirty="0" smtClean="0">
                <a:latin typeface="Bodoni MT" pitchFamily="18" charset="0"/>
              </a:rPr>
              <a:t> and </a:t>
            </a:r>
            <a:r>
              <a:rPr lang="en-GB" sz="2100" b="1" dirty="0" smtClean="0">
                <a:solidFill>
                  <a:srgbClr val="FF0000"/>
                </a:solidFill>
                <a:latin typeface="Bodoni MT" pitchFamily="18" charset="0"/>
              </a:rPr>
              <a:t>PERFORMANCE. </a:t>
            </a:r>
            <a:r>
              <a:rPr lang="en-GB" sz="2100" b="1" dirty="0" smtClean="0">
                <a:latin typeface="Bodoni MT" pitchFamily="18" charset="0"/>
              </a:rPr>
              <a:t>The quality of the performance depends on how well the skill has been</a:t>
            </a:r>
            <a:r>
              <a:rPr lang="en-GB" sz="2100" b="1" dirty="0" smtClean="0">
                <a:solidFill>
                  <a:srgbClr val="FF0000"/>
                </a:solidFill>
                <a:latin typeface="Bodoni MT" pitchFamily="18" charset="0"/>
              </a:rPr>
              <a:t> LEARNED </a:t>
            </a:r>
            <a:r>
              <a:rPr lang="en-GB" sz="2100" b="1" dirty="0" smtClean="0">
                <a:latin typeface="Bodoni MT" pitchFamily="18" charset="0"/>
              </a:rPr>
              <a:t>as the more learned they are the more the </a:t>
            </a:r>
            <a:r>
              <a:rPr lang="en-GB" sz="2100" b="1" dirty="0" smtClean="0">
                <a:solidFill>
                  <a:srgbClr val="FF0000"/>
                </a:solidFill>
                <a:latin typeface="Bodoni MT" pitchFamily="18" charset="0"/>
              </a:rPr>
              <a:t>DOMINANT RESPONSES </a:t>
            </a:r>
            <a:r>
              <a:rPr lang="en-GB" sz="2100" b="1" dirty="0" smtClean="0">
                <a:latin typeface="Bodoni MT" pitchFamily="18" charset="0"/>
              </a:rPr>
              <a:t>is most likely to be given</a:t>
            </a:r>
          </a:p>
          <a:p>
            <a:pPr marL="457200" indent="-457200">
              <a:buAutoNum type="alphaUcParenR"/>
            </a:pPr>
            <a:r>
              <a:rPr lang="en-GB" sz="2100" b="1" dirty="0" smtClean="0">
                <a:latin typeface="Bodoni MT" pitchFamily="18" charset="0"/>
              </a:rPr>
              <a:t>The </a:t>
            </a:r>
            <a:r>
              <a:rPr lang="en-GB" sz="2100" b="1" dirty="0" smtClean="0">
                <a:solidFill>
                  <a:srgbClr val="FF0000"/>
                </a:solidFill>
                <a:latin typeface="Bodoni MT" pitchFamily="18" charset="0"/>
              </a:rPr>
              <a:t>INVERTED U THEORY </a:t>
            </a:r>
            <a:r>
              <a:rPr lang="en-GB" sz="2100" b="1" dirty="0" smtClean="0">
                <a:latin typeface="Bodoni MT" pitchFamily="18" charset="0"/>
              </a:rPr>
              <a:t>of Arousal. Performance increases as arousal does but reaches a point called the </a:t>
            </a:r>
            <a:r>
              <a:rPr lang="en-GB" sz="2100" b="1" dirty="0" smtClean="0">
                <a:solidFill>
                  <a:srgbClr val="FF0000"/>
                </a:solidFill>
                <a:latin typeface="Bodoni MT" pitchFamily="18" charset="0"/>
              </a:rPr>
              <a:t>OPTIMUM POINT </a:t>
            </a:r>
            <a:r>
              <a:rPr lang="en-GB" sz="2100" b="1" dirty="0" smtClean="0">
                <a:latin typeface="Bodoni MT" pitchFamily="18" charset="0"/>
              </a:rPr>
              <a:t>or </a:t>
            </a:r>
            <a:r>
              <a:rPr lang="en-GB" sz="2100" b="1" dirty="0" smtClean="0">
                <a:solidFill>
                  <a:srgbClr val="FF0000"/>
                </a:solidFill>
                <a:latin typeface="Bodoni MT" pitchFamily="18" charset="0"/>
              </a:rPr>
              <a:t>THRESHOLD OF AROUSAL</a:t>
            </a:r>
            <a:r>
              <a:rPr lang="en-GB" sz="2100" b="1" dirty="0" smtClean="0">
                <a:latin typeface="Bodoni MT" pitchFamily="18" charset="0"/>
              </a:rPr>
              <a:t>. It is mid way to maximum arousal and can vary. It depends on </a:t>
            </a:r>
            <a:r>
              <a:rPr lang="en-GB" sz="2100" b="1" dirty="0" smtClean="0">
                <a:solidFill>
                  <a:srgbClr val="FF0000"/>
                </a:solidFill>
                <a:latin typeface="Bodoni MT" pitchFamily="18" charset="0"/>
              </a:rPr>
              <a:t>PERSONALITY, TYPE OF TASK, STAGE OF LEARNING, EXPERIENCE </a:t>
            </a:r>
            <a:r>
              <a:rPr lang="en-GB" sz="2100" b="1" dirty="0" smtClean="0">
                <a:latin typeface="Bodoni MT" pitchFamily="18" charset="0"/>
              </a:rPr>
              <a:t>The best performance levels occur at </a:t>
            </a:r>
            <a:r>
              <a:rPr lang="en-GB" sz="2100" b="1" dirty="0" smtClean="0">
                <a:solidFill>
                  <a:srgbClr val="FF0000"/>
                </a:solidFill>
                <a:latin typeface="Bodoni MT" pitchFamily="18" charset="0"/>
              </a:rPr>
              <a:t>MODERATE </a:t>
            </a:r>
            <a:r>
              <a:rPr lang="en-GB" sz="2100" b="1" dirty="0" smtClean="0">
                <a:latin typeface="Bodoni MT" pitchFamily="18" charset="0"/>
              </a:rPr>
              <a:t>levels of arousal. If the performer goes past this point then they become </a:t>
            </a:r>
            <a:r>
              <a:rPr lang="en-GB" sz="2100" b="1" dirty="0" smtClean="0">
                <a:solidFill>
                  <a:srgbClr val="FF0000"/>
                </a:solidFill>
                <a:latin typeface="Bodoni MT" pitchFamily="18" charset="0"/>
              </a:rPr>
              <a:t>OVER AROUSED </a:t>
            </a:r>
            <a:r>
              <a:rPr lang="en-GB" sz="2100" b="1" dirty="0" smtClean="0">
                <a:latin typeface="Bodoni MT" pitchFamily="18" charset="0"/>
              </a:rPr>
              <a:t>and their performance </a:t>
            </a:r>
            <a:r>
              <a:rPr lang="en-GB" sz="2100" b="1" dirty="0" smtClean="0">
                <a:solidFill>
                  <a:srgbClr val="FF0000"/>
                </a:solidFill>
                <a:latin typeface="Bodoni MT" pitchFamily="18" charset="0"/>
              </a:rPr>
              <a:t>DETERIORATES. </a:t>
            </a:r>
          </a:p>
          <a:p>
            <a:pPr marL="457200" indent="-457200">
              <a:buAutoNum type="alphaUcParenR"/>
            </a:pPr>
            <a:r>
              <a:rPr lang="en-GB" sz="2100" b="1" dirty="0" smtClean="0">
                <a:latin typeface="Bodoni MT" pitchFamily="18" charset="0"/>
              </a:rPr>
              <a:t>The </a:t>
            </a:r>
            <a:r>
              <a:rPr lang="en-GB" sz="2100" b="1" dirty="0" smtClean="0">
                <a:solidFill>
                  <a:srgbClr val="FF0000"/>
                </a:solidFill>
                <a:latin typeface="Bodoni MT" pitchFamily="18" charset="0"/>
              </a:rPr>
              <a:t>CATASTROPHE THEORY </a:t>
            </a:r>
            <a:r>
              <a:rPr lang="en-GB" sz="2100" b="1" dirty="0" smtClean="0">
                <a:latin typeface="Bodoni MT" pitchFamily="18" charset="0"/>
              </a:rPr>
              <a:t>of Arousal. This is when performance is influenced by the relationship between </a:t>
            </a:r>
            <a:r>
              <a:rPr lang="en-GB" sz="2100" b="1" dirty="0" smtClean="0">
                <a:solidFill>
                  <a:srgbClr val="FF0000"/>
                </a:solidFill>
                <a:latin typeface="Bodoni MT" pitchFamily="18" charset="0"/>
              </a:rPr>
              <a:t>SOMATIC</a:t>
            </a:r>
            <a:r>
              <a:rPr lang="en-GB" sz="2100" b="1" dirty="0" smtClean="0">
                <a:latin typeface="Bodoni MT" pitchFamily="18" charset="0"/>
              </a:rPr>
              <a:t> and </a:t>
            </a:r>
            <a:r>
              <a:rPr lang="en-GB" sz="2100" b="1" dirty="0" smtClean="0">
                <a:solidFill>
                  <a:srgbClr val="FF0000"/>
                </a:solidFill>
                <a:latin typeface="Bodoni MT" pitchFamily="18" charset="0"/>
              </a:rPr>
              <a:t>COGNITIVE </a:t>
            </a:r>
            <a:r>
              <a:rPr lang="en-GB" sz="2100" b="1" dirty="0" smtClean="0">
                <a:latin typeface="Bodoni MT" pitchFamily="18" charset="0"/>
              </a:rPr>
              <a:t>arousal. As Somatic arousal increases so does the performance </a:t>
            </a:r>
            <a:r>
              <a:rPr lang="en-GB" sz="2100" b="1" dirty="0" smtClean="0">
                <a:solidFill>
                  <a:srgbClr val="FF0000"/>
                </a:solidFill>
                <a:latin typeface="Bodoni MT" pitchFamily="18" charset="0"/>
              </a:rPr>
              <a:t>BUT </a:t>
            </a:r>
            <a:r>
              <a:rPr lang="en-GB" sz="2100" b="1" dirty="0" smtClean="0">
                <a:latin typeface="Bodoni MT" pitchFamily="18" charset="0"/>
              </a:rPr>
              <a:t>performance reaches </a:t>
            </a:r>
            <a:r>
              <a:rPr lang="en-GB" sz="2100" b="1" dirty="0" smtClean="0">
                <a:solidFill>
                  <a:srgbClr val="FF0000"/>
                </a:solidFill>
                <a:latin typeface="Bodoni MT" pitchFamily="18" charset="0"/>
              </a:rPr>
              <a:t>OPTIMUM </a:t>
            </a:r>
            <a:r>
              <a:rPr lang="en-GB" sz="2100" b="1" dirty="0" smtClean="0">
                <a:latin typeface="Bodoni MT" pitchFamily="18" charset="0"/>
              </a:rPr>
              <a:t>level </a:t>
            </a:r>
            <a:r>
              <a:rPr lang="en-GB" sz="2100" b="1" dirty="0" smtClean="0">
                <a:solidFill>
                  <a:srgbClr val="FF0000"/>
                </a:solidFill>
                <a:latin typeface="Bodoni MT" pitchFamily="18" charset="0"/>
              </a:rPr>
              <a:t>ONLY </a:t>
            </a:r>
            <a:r>
              <a:rPr lang="en-GB" sz="2100" b="1" dirty="0" smtClean="0">
                <a:latin typeface="Bodoni MT" pitchFamily="18" charset="0"/>
              </a:rPr>
              <a:t>if the cognitive arousal is kept</a:t>
            </a:r>
            <a:r>
              <a:rPr lang="en-GB" sz="2100" b="1" dirty="0" smtClean="0">
                <a:solidFill>
                  <a:srgbClr val="FF0000"/>
                </a:solidFill>
                <a:latin typeface="Bodoni MT" pitchFamily="18" charset="0"/>
              </a:rPr>
              <a:t> LOW </a:t>
            </a:r>
            <a:r>
              <a:rPr lang="en-GB" sz="2100" b="1" dirty="0" smtClean="0">
                <a:latin typeface="Bodoni MT" pitchFamily="18" charset="0"/>
              </a:rPr>
              <a:t>at the same time. If it is high the athlete goes </a:t>
            </a:r>
            <a:r>
              <a:rPr lang="en-GB" sz="2100" b="1" dirty="0" smtClean="0">
                <a:solidFill>
                  <a:srgbClr val="FF0000"/>
                </a:solidFill>
                <a:latin typeface="Bodoni MT" pitchFamily="18" charset="0"/>
              </a:rPr>
              <a:t>OVER THE EDGE </a:t>
            </a:r>
            <a:r>
              <a:rPr lang="en-GB" sz="2100" b="1" dirty="0" smtClean="0">
                <a:latin typeface="Bodoni MT" pitchFamily="18" charset="0"/>
              </a:rPr>
              <a:t>and performance drops </a:t>
            </a:r>
            <a:r>
              <a:rPr lang="en-GB" sz="2100" b="1" dirty="0" smtClean="0">
                <a:solidFill>
                  <a:srgbClr val="FF0000"/>
                </a:solidFill>
                <a:latin typeface="Bodoni MT" pitchFamily="18" charset="0"/>
              </a:rPr>
              <a:t>CATASTROPHICALLY. </a:t>
            </a:r>
          </a:p>
          <a:p>
            <a:pPr marL="457200" indent="-457200">
              <a:buAutoNum type="alphaUcParenR"/>
            </a:pPr>
            <a:r>
              <a:rPr lang="en-GB" sz="2100" b="1" dirty="0" smtClean="0">
                <a:latin typeface="Bodoni MT" pitchFamily="18" charset="0"/>
              </a:rPr>
              <a:t>The </a:t>
            </a:r>
            <a:r>
              <a:rPr lang="en-GB" sz="2100" b="1" dirty="0" smtClean="0">
                <a:solidFill>
                  <a:srgbClr val="FF0000"/>
                </a:solidFill>
                <a:latin typeface="Bodoni MT" pitchFamily="18" charset="0"/>
              </a:rPr>
              <a:t>DRIVE REDUCTION </a:t>
            </a:r>
            <a:r>
              <a:rPr lang="en-GB" sz="2100" b="1" dirty="0" smtClean="0">
                <a:latin typeface="Bodoni MT" pitchFamily="18" charset="0"/>
              </a:rPr>
              <a:t>theory describes the </a:t>
            </a:r>
            <a:r>
              <a:rPr lang="en-GB" sz="2100" b="1" dirty="0" smtClean="0">
                <a:solidFill>
                  <a:srgbClr val="FF0000"/>
                </a:solidFill>
                <a:latin typeface="Bodoni MT" pitchFamily="18" charset="0"/>
              </a:rPr>
              <a:t>LOSS </a:t>
            </a:r>
            <a:r>
              <a:rPr lang="en-GB" sz="2100" b="1" dirty="0" smtClean="0">
                <a:latin typeface="Bodoni MT" pitchFamily="18" charset="0"/>
              </a:rPr>
              <a:t>of </a:t>
            </a:r>
            <a:r>
              <a:rPr lang="en-GB" sz="2100" b="1" dirty="0" smtClean="0">
                <a:solidFill>
                  <a:srgbClr val="FF0000"/>
                </a:solidFill>
                <a:latin typeface="Bodoni MT" pitchFamily="18" charset="0"/>
              </a:rPr>
              <a:t>MOTIVATION </a:t>
            </a:r>
            <a:r>
              <a:rPr lang="en-GB" sz="2100" b="1" dirty="0" smtClean="0">
                <a:latin typeface="Bodoni MT" pitchFamily="18" charset="0"/>
              </a:rPr>
              <a:t>when learning a skill. At first there is </a:t>
            </a:r>
            <a:r>
              <a:rPr lang="en-GB" sz="2100" b="1" dirty="0" smtClean="0">
                <a:solidFill>
                  <a:srgbClr val="FF0000"/>
                </a:solidFill>
                <a:latin typeface="Bodoni MT" pitchFamily="18" charset="0"/>
              </a:rPr>
              <a:t>DRIVE </a:t>
            </a:r>
            <a:r>
              <a:rPr lang="en-GB" sz="2100" b="1" dirty="0" smtClean="0">
                <a:latin typeface="Bodoni MT" pitchFamily="18" charset="0"/>
              </a:rPr>
              <a:t>and the </a:t>
            </a:r>
            <a:r>
              <a:rPr lang="en-GB" sz="2100" b="1" dirty="0" smtClean="0">
                <a:solidFill>
                  <a:srgbClr val="FF0000"/>
                </a:solidFill>
                <a:latin typeface="Bodoni MT" pitchFamily="18" charset="0"/>
              </a:rPr>
              <a:t>S-R BOND </a:t>
            </a:r>
            <a:r>
              <a:rPr lang="en-GB" sz="2100" b="1" dirty="0" smtClean="0">
                <a:latin typeface="Bodoni MT" pitchFamily="18" charset="0"/>
              </a:rPr>
              <a:t>is strong but this leads to low motivation. New </a:t>
            </a:r>
            <a:r>
              <a:rPr lang="en-GB" sz="2100" b="1" dirty="0" smtClean="0">
                <a:solidFill>
                  <a:srgbClr val="FF0000"/>
                </a:solidFill>
                <a:latin typeface="Bodoni MT" pitchFamily="18" charset="0"/>
              </a:rPr>
              <a:t>GOALS</a:t>
            </a:r>
            <a:r>
              <a:rPr lang="en-GB" sz="2100" b="1" dirty="0" smtClean="0">
                <a:latin typeface="Bodoni MT" pitchFamily="18" charset="0"/>
              </a:rPr>
              <a:t> must be introduced to rectify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	There are 3 Stages or Phases of Learning. </a:t>
            </a:r>
          </a:p>
          <a:p>
            <a:pPr marL="457200" indent="-457200">
              <a:buAutoNum type="arabicParenR"/>
            </a:pPr>
            <a:r>
              <a:rPr lang="en-GB" sz="2100" b="1" dirty="0" smtClean="0">
                <a:solidFill>
                  <a:srgbClr val="FF0000"/>
                </a:solidFill>
                <a:latin typeface="Bodoni MT" pitchFamily="18" charset="0"/>
              </a:rPr>
              <a:t>COGNITIVE STAGE: </a:t>
            </a:r>
            <a:r>
              <a:rPr lang="en-GB" sz="2100" b="1" dirty="0" smtClean="0">
                <a:latin typeface="Bodoni MT" pitchFamily="18" charset="0"/>
              </a:rPr>
              <a:t>The learner attempts to create a </a:t>
            </a:r>
            <a:r>
              <a:rPr lang="en-GB" sz="2100" b="1" dirty="0" smtClean="0">
                <a:solidFill>
                  <a:srgbClr val="FF0000"/>
                </a:solidFill>
                <a:latin typeface="Bodoni MT" pitchFamily="18" charset="0"/>
              </a:rPr>
              <a:t>MENTAL PICTURE </a:t>
            </a:r>
            <a:r>
              <a:rPr lang="en-GB" sz="2100" b="1" dirty="0" smtClean="0">
                <a:latin typeface="Bodoni MT" pitchFamily="18" charset="0"/>
              </a:rPr>
              <a:t>of how the skill should be performed. </a:t>
            </a:r>
            <a:r>
              <a:rPr lang="en-GB" sz="2100" b="1" dirty="0" smtClean="0">
                <a:solidFill>
                  <a:srgbClr val="FF0000"/>
                </a:solidFill>
                <a:latin typeface="Bodoni MT" pitchFamily="18" charset="0"/>
              </a:rPr>
              <a:t>VERBAL EXPLANATIONS </a:t>
            </a:r>
            <a:r>
              <a:rPr lang="en-GB" sz="2100" b="1" dirty="0" smtClean="0">
                <a:latin typeface="Bodoni MT" pitchFamily="18" charset="0"/>
              </a:rPr>
              <a:t>and </a:t>
            </a:r>
            <a:r>
              <a:rPr lang="en-GB" sz="2100" b="1" dirty="0" smtClean="0">
                <a:solidFill>
                  <a:srgbClr val="FF0000"/>
                </a:solidFill>
                <a:latin typeface="Bodoni MT" pitchFamily="18" charset="0"/>
              </a:rPr>
              <a:t>DEMONSTRATIONS </a:t>
            </a:r>
            <a:r>
              <a:rPr lang="en-GB" sz="2100" b="1" dirty="0" smtClean="0">
                <a:latin typeface="Bodoni MT" pitchFamily="18" charset="0"/>
              </a:rPr>
              <a:t>are important. It will take longer if the skill is </a:t>
            </a:r>
            <a:r>
              <a:rPr lang="en-GB" sz="2100" b="1" dirty="0" smtClean="0">
                <a:solidFill>
                  <a:srgbClr val="FF0000"/>
                </a:solidFill>
                <a:latin typeface="Bodoni MT" pitchFamily="18" charset="0"/>
              </a:rPr>
              <a:t>COMPLEX. </a:t>
            </a:r>
            <a:r>
              <a:rPr lang="en-GB" sz="2100" b="1" dirty="0" smtClean="0">
                <a:latin typeface="Bodoni MT" pitchFamily="18" charset="0"/>
              </a:rPr>
              <a:t>Learners are given specific </a:t>
            </a:r>
            <a:r>
              <a:rPr lang="en-GB" sz="2100" b="1" dirty="0" smtClean="0">
                <a:solidFill>
                  <a:srgbClr val="FF0000"/>
                </a:solidFill>
                <a:latin typeface="Bodoni MT" pitchFamily="18" charset="0"/>
              </a:rPr>
              <a:t>CUES </a:t>
            </a:r>
            <a:r>
              <a:rPr lang="en-GB" sz="2100" b="1" dirty="0" smtClean="0">
                <a:latin typeface="Bodoni MT" pitchFamily="18" charset="0"/>
              </a:rPr>
              <a:t>to focus on, of the most important parts of the skill. This is called </a:t>
            </a:r>
            <a:r>
              <a:rPr lang="en-GB" sz="2100" b="1" dirty="0" smtClean="0">
                <a:solidFill>
                  <a:srgbClr val="FF0000"/>
                </a:solidFill>
                <a:latin typeface="Bodoni MT" pitchFamily="18" charset="0"/>
              </a:rPr>
              <a:t>SELECTIVE ATTENTION.  </a:t>
            </a:r>
            <a:r>
              <a:rPr lang="en-GB" sz="2100" b="1" dirty="0" smtClean="0">
                <a:latin typeface="Bodoni MT" pitchFamily="18" charset="0"/>
              </a:rPr>
              <a:t>Learners use </a:t>
            </a:r>
            <a:r>
              <a:rPr lang="en-GB" sz="2100" b="1" dirty="0" smtClean="0">
                <a:solidFill>
                  <a:srgbClr val="FF0000"/>
                </a:solidFill>
                <a:latin typeface="Bodoni MT" pitchFamily="18" charset="0"/>
              </a:rPr>
              <a:t>TRIAL AND ERROR</a:t>
            </a:r>
            <a:r>
              <a:rPr lang="en-GB" sz="2100" b="1" dirty="0" smtClean="0">
                <a:latin typeface="Bodoni MT" pitchFamily="18" charset="0"/>
              </a:rPr>
              <a:t>. </a:t>
            </a:r>
            <a:r>
              <a:rPr lang="en-GB" sz="2100" b="1" dirty="0" smtClean="0">
                <a:solidFill>
                  <a:srgbClr val="FF0000"/>
                </a:solidFill>
                <a:latin typeface="Bodoni MT" pitchFamily="18" charset="0"/>
              </a:rPr>
              <a:t>POSITIVE FEEDBACK </a:t>
            </a:r>
            <a:r>
              <a:rPr lang="en-GB" sz="2100" b="1" dirty="0" smtClean="0">
                <a:latin typeface="Bodoni MT" pitchFamily="18" charset="0"/>
              </a:rPr>
              <a:t>is important for </a:t>
            </a:r>
            <a:r>
              <a:rPr lang="en-GB" sz="2100" b="1" dirty="0" smtClean="0">
                <a:solidFill>
                  <a:srgbClr val="FF0000"/>
                </a:solidFill>
                <a:latin typeface="Bodoni MT" pitchFamily="18" charset="0"/>
              </a:rPr>
              <a:t>REINFORCEMENT. </a:t>
            </a:r>
            <a:r>
              <a:rPr lang="en-GB" sz="2100" b="1" dirty="0" smtClean="0">
                <a:latin typeface="Bodoni MT" pitchFamily="18" charset="0"/>
              </a:rPr>
              <a:t>Performances will be </a:t>
            </a:r>
            <a:r>
              <a:rPr lang="en-GB" sz="2100" b="1" dirty="0" smtClean="0">
                <a:solidFill>
                  <a:srgbClr val="FF0000"/>
                </a:solidFill>
                <a:latin typeface="Bodoni MT" pitchFamily="18" charset="0"/>
              </a:rPr>
              <a:t>INCONSISTENT, </a:t>
            </a:r>
            <a:r>
              <a:rPr lang="en-GB" sz="2100" b="1" dirty="0" smtClean="0">
                <a:latin typeface="Bodoni MT" pitchFamily="18" charset="0"/>
              </a:rPr>
              <a:t>full of </a:t>
            </a:r>
            <a:r>
              <a:rPr lang="en-GB" sz="2100" b="1" dirty="0" smtClean="0">
                <a:solidFill>
                  <a:srgbClr val="FF0000"/>
                </a:solidFill>
                <a:latin typeface="Bodoni MT" pitchFamily="18" charset="0"/>
              </a:rPr>
              <a:t>ERRORS</a:t>
            </a:r>
            <a:r>
              <a:rPr lang="en-GB" sz="2100" b="1" dirty="0" smtClean="0">
                <a:latin typeface="Bodoni MT" pitchFamily="18" charset="0"/>
              </a:rPr>
              <a:t>.</a:t>
            </a:r>
          </a:p>
          <a:p>
            <a:pPr marL="457200" indent="-457200">
              <a:buAutoNum type="arabicParenR"/>
            </a:pPr>
            <a:r>
              <a:rPr lang="en-GB" sz="2100" b="1" dirty="0" smtClean="0">
                <a:solidFill>
                  <a:srgbClr val="FF0000"/>
                </a:solidFill>
                <a:latin typeface="Bodoni MT" pitchFamily="18" charset="0"/>
              </a:rPr>
              <a:t>ASSOCIATIVE STAGE: </a:t>
            </a:r>
            <a:r>
              <a:rPr lang="en-GB" sz="2100" b="1" dirty="0" smtClean="0">
                <a:latin typeface="Bodoni MT" pitchFamily="18" charset="0"/>
              </a:rPr>
              <a:t>This is the </a:t>
            </a:r>
            <a:r>
              <a:rPr lang="en-GB" sz="2100" b="1" dirty="0" smtClean="0">
                <a:solidFill>
                  <a:srgbClr val="FF0000"/>
                </a:solidFill>
                <a:latin typeface="Bodoni MT" pitchFamily="18" charset="0"/>
              </a:rPr>
              <a:t>PRACTICE</a:t>
            </a:r>
            <a:r>
              <a:rPr lang="en-GB" sz="2100" b="1" dirty="0" smtClean="0">
                <a:latin typeface="Bodoni MT" pitchFamily="18" charset="0"/>
              </a:rPr>
              <a:t> phase of learning. Some learners stay in this stage for a long time and never progress beyond it. Mistakes begin to be eliminated and errors are less gross. Learners are more </a:t>
            </a:r>
            <a:r>
              <a:rPr lang="en-GB" sz="2100" b="1" dirty="0" smtClean="0">
                <a:solidFill>
                  <a:srgbClr val="FF0000"/>
                </a:solidFill>
                <a:latin typeface="Bodoni MT" pitchFamily="18" charset="0"/>
              </a:rPr>
              <a:t>CONSISTENT</a:t>
            </a:r>
            <a:r>
              <a:rPr lang="en-GB" sz="2100" b="1" dirty="0" smtClean="0">
                <a:latin typeface="Bodoni MT" pitchFamily="18" charset="0"/>
              </a:rPr>
              <a:t>, and the </a:t>
            </a:r>
            <a:r>
              <a:rPr lang="en-GB" sz="2100" b="1" dirty="0" smtClean="0">
                <a:solidFill>
                  <a:srgbClr val="FF0000"/>
                </a:solidFill>
                <a:latin typeface="Bodoni MT" pitchFamily="18" charset="0"/>
              </a:rPr>
              <a:t>FUNDAMENTALS </a:t>
            </a:r>
            <a:r>
              <a:rPr lang="en-GB" sz="2100" b="1" dirty="0" smtClean="0">
                <a:latin typeface="Bodoni MT" pitchFamily="18" charset="0"/>
              </a:rPr>
              <a:t>are mastered. </a:t>
            </a:r>
            <a:r>
              <a:rPr lang="en-GB" sz="2100" b="1" dirty="0" smtClean="0">
                <a:solidFill>
                  <a:srgbClr val="FF0000"/>
                </a:solidFill>
                <a:latin typeface="Bodoni MT" pitchFamily="18" charset="0"/>
              </a:rPr>
              <a:t>SUB ROUTINES </a:t>
            </a:r>
            <a:r>
              <a:rPr lang="en-GB" sz="2100" b="1" dirty="0" smtClean="0">
                <a:latin typeface="Bodoni MT" pitchFamily="18" charset="0"/>
              </a:rPr>
              <a:t>are coordinated and the skill is </a:t>
            </a:r>
            <a:r>
              <a:rPr lang="en-GB" sz="2100" b="1" dirty="0" smtClean="0">
                <a:solidFill>
                  <a:srgbClr val="FF0000"/>
                </a:solidFill>
                <a:latin typeface="Bodoni MT" pitchFamily="18" charset="0"/>
              </a:rPr>
              <a:t>SMOOTHER</a:t>
            </a:r>
            <a:r>
              <a:rPr lang="en-GB" sz="2100" b="1" dirty="0" smtClean="0">
                <a:latin typeface="Bodoni MT" pitchFamily="18" charset="0"/>
              </a:rPr>
              <a:t>. The learner attends to </a:t>
            </a:r>
            <a:r>
              <a:rPr lang="en-GB" sz="2100" b="1" dirty="0" smtClean="0">
                <a:solidFill>
                  <a:srgbClr val="FF0000"/>
                </a:solidFill>
                <a:latin typeface="Bodoni MT" pitchFamily="18" charset="0"/>
              </a:rPr>
              <a:t>SPECIFIC CUES </a:t>
            </a:r>
            <a:r>
              <a:rPr lang="en-GB" sz="2100" b="1" dirty="0" smtClean="0">
                <a:latin typeface="Bodoni MT" pitchFamily="18" charset="0"/>
              </a:rPr>
              <a:t>and they concentrate on </a:t>
            </a:r>
            <a:r>
              <a:rPr lang="en-GB" sz="2100" b="1" dirty="0" smtClean="0">
                <a:solidFill>
                  <a:srgbClr val="FF0000"/>
                </a:solidFill>
                <a:latin typeface="Bodoni MT" pitchFamily="18" charset="0"/>
              </a:rPr>
              <a:t>REFINING </a:t>
            </a:r>
            <a:r>
              <a:rPr lang="en-GB" sz="2100" b="1" dirty="0" smtClean="0">
                <a:latin typeface="Bodoni MT" pitchFamily="18" charset="0"/>
              </a:rPr>
              <a:t>skills in many conditions. The learner develops their use of </a:t>
            </a:r>
            <a:r>
              <a:rPr lang="en-GB" sz="2100" b="1" dirty="0" smtClean="0">
                <a:solidFill>
                  <a:srgbClr val="FF0000"/>
                </a:solidFill>
                <a:latin typeface="Bodoni MT" pitchFamily="18" charset="0"/>
              </a:rPr>
              <a:t>KINAESTHESIS </a:t>
            </a:r>
            <a:r>
              <a:rPr lang="en-GB" sz="2100" b="1" dirty="0" smtClean="0">
                <a:latin typeface="Bodoni MT" pitchFamily="18" charset="0"/>
              </a:rPr>
              <a:t>to eliminate errors. </a:t>
            </a:r>
          </a:p>
          <a:p>
            <a:pPr marL="457200" indent="-457200">
              <a:buAutoNum type="arabicParenR"/>
            </a:pPr>
            <a:r>
              <a:rPr lang="en-GB" sz="2100" b="1" dirty="0" smtClean="0">
                <a:solidFill>
                  <a:srgbClr val="FF0000"/>
                </a:solidFill>
                <a:latin typeface="Bodoni MT" pitchFamily="18" charset="0"/>
              </a:rPr>
              <a:t>AUTONOMOUS STAGE: </a:t>
            </a:r>
            <a:r>
              <a:rPr lang="en-GB" sz="2100" b="1" dirty="0" smtClean="0">
                <a:latin typeface="Bodoni MT" pitchFamily="18" charset="0"/>
              </a:rPr>
              <a:t>The skill can be executed with </a:t>
            </a:r>
            <a:r>
              <a:rPr lang="en-GB" sz="2100" b="1" dirty="0" smtClean="0">
                <a:solidFill>
                  <a:srgbClr val="FF0000"/>
                </a:solidFill>
                <a:latin typeface="Bodoni MT" pitchFamily="18" charset="0"/>
              </a:rPr>
              <a:t>MINIMUM CONSCIOUS THOUGHT. </a:t>
            </a:r>
            <a:r>
              <a:rPr lang="en-GB" sz="2100" b="1" dirty="0" smtClean="0">
                <a:latin typeface="Bodoni MT" pitchFamily="18" charset="0"/>
              </a:rPr>
              <a:t>They can concentrate on other factors such as tactics. The </a:t>
            </a:r>
            <a:r>
              <a:rPr lang="en-GB" sz="2100" b="1" dirty="0" smtClean="0">
                <a:solidFill>
                  <a:srgbClr val="FF0000"/>
                </a:solidFill>
                <a:latin typeface="Bodoni MT" pitchFamily="18" charset="0"/>
              </a:rPr>
              <a:t>MOTOR PROGRAMME </a:t>
            </a:r>
            <a:r>
              <a:rPr lang="en-GB" sz="2100" b="1" dirty="0" smtClean="0">
                <a:latin typeface="Bodoni MT" pitchFamily="18" charset="0"/>
              </a:rPr>
              <a:t>is established and stored in the </a:t>
            </a:r>
            <a:r>
              <a:rPr lang="en-GB" sz="2100" b="1" dirty="0" smtClean="0">
                <a:solidFill>
                  <a:srgbClr val="FF0000"/>
                </a:solidFill>
                <a:latin typeface="Bodoni MT" pitchFamily="18" charset="0"/>
              </a:rPr>
              <a:t>LONG TERM MEMORY</a:t>
            </a:r>
            <a:r>
              <a:rPr lang="en-GB" sz="2100" b="1" dirty="0" smtClean="0">
                <a:latin typeface="Bodoni MT" pitchFamily="18" charset="0"/>
              </a:rPr>
              <a:t>. Performance is </a:t>
            </a:r>
            <a:r>
              <a:rPr lang="en-GB" sz="2100" b="1" dirty="0" smtClean="0">
                <a:solidFill>
                  <a:srgbClr val="FF0000"/>
                </a:solidFill>
                <a:latin typeface="Bodoni MT" pitchFamily="18" charset="0"/>
              </a:rPr>
              <a:t>CONSISTENT </a:t>
            </a:r>
            <a:r>
              <a:rPr lang="en-GB" sz="2100" b="1" dirty="0" smtClean="0">
                <a:latin typeface="Bodoni MT" pitchFamily="18" charset="0"/>
              </a:rPr>
              <a:t>and </a:t>
            </a:r>
            <a:r>
              <a:rPr lang="en-GB" sz="2100" b="1" dirty="0" smtClean="0">
                <a:solidFill>
                  <a:srgbClr val="FF0000"/>
                </a:solidFill>
                <a:latin typeface="Bodoni MT" pitchFamily="18" charset="0"/>
              </a:rPr>
              <a:t>HABITUAL. </a:t>
            </a:r>
            <a:r>
              <a:rPr lang="en-GB" sz="2100" b="1" dirty="0" smtClean="0">
                <a:latin typeface="Bodoni MT" pitchFamily="18" charset="0"/>
              </a:rPr>
              <a:t>Performers can detect their </a:t>
            </a:r>
            <a:r>
              <a:rPr lang="en-GB" sz="2100" b="1" dirty="0" smtClean="0">
                <a:solidFill>
                  <a:srgbClr val="FF0000"/>
                </a:solidFill>
                <a:latin typeface="Bodoni MT" pitchFamily="18" charset="0"/>
              </a:rPr>
              <a:t>OWN ERRORS</a:t>
            </a:r>
            <a:r>
              <a:rPr lang="en-GB" sz="2100" b="1" dirty="0" smtClean="0">
                <a:latin typeface="Bodoni MT" pitchFamily="18" charset="0"/>
              </a:rPr>
              <a:t>. </a:t>
            </a:r>
            <a:r>
              <a:rPr lang="en-GB" sz="2100" b="1" dirty="0" smtClean="0">
                <a:solidFill>
                  <a:srgbClr val="FF0000"/>
                </a:solidFill>
                <a:latin typeface="Bodoni MT" pitchFamily="18" charset="0"/>
              </a:rPr>
              <a:t>EXTERNAL FEEDBACK </a:t>
            </a:r>
            <a:r>
              <a:rPr lang="en-GB" sz="2100" b="1" dirty="0" smtClean="0">
                <a:latin typeface="Bodoni MT" pitchFamily="18" charset="0"/>
              </a:rPr>
              <a:t>is less important.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r>
              <a:rPr lang="en-GB" sz="2100" b="1" dirty="0" smtClean="0">
                <a:latin typeface="Bodoni MT" pitchFamily="18" charset="0"/>
              </a:rPr>
              <a:t>Draw the A, B and C theories in the form of a graph. Use the X Axis to represent the Units of LEVEL OF AROUSAL. Use the Y Axis to represent units QUALITY OF PERFORMANCE. Both axis from LOW to HIGH</a:t>
            </a:r>
          </a:p>
          <a:p>
            <a:pPr marL="457200" indent="-457200"/>
            <a:r>
              <a:rPr lang="en-GB" sz="2100" b="1" dirty="0" smtClean="0">
                <a:latin typeface="Bodoni MT" pitchFamily="18" charset="0"/>
              </a:rPr>
              <a:t>Show the OPTIMUM POINT. You may need 2 lines for Catastrophe Theory</a:t>
            </a:r>
          </a:p>
          <a:p>
            <a:pPr marL="457200" indent="-457200"/>
            <a:r>
              <a:rPr lang="en-GB" sz="2100" b="1" dirty="0" smtClean="0">
                <a:latin typeface="Bodoni MT" pitchFamily="18" charset="0"/>
              </a:rPr>
              <a:t>Use arrows to draw a flow diagram for the Drive Reduction Theory re ordering these 5 terms: </a:t>
            </a:r>
            <a:r>
              <a:rPr lang="en-GB" sz="2100" b="1" dirty="0" smtClean="0">
                <a:solidFill>
                  <a:srgbClr val="FF0000"/>
                </a:solidFill>
                <a:latin typeface="Bodoni MT" pitchFamily="18" charset="0"/>
              </a:rPr>
              <a:t>The skill is mastered – Desire to learn a new skill – The drive reduces – Drive to satisfy the need to learn is applied – new goals. </a:t>
            </a:r>
            <a:r>
              <a:rPr lang="en-GB" sz="2100" b="1" dirty="0" smtClean="0">
                <a:latin typeface="Bodoni MT" pitchFamily="18" charset="0"/>
              </a:rPr>
              <a:t>Explain how </a:t>
            </a:r>
            <a:r>
              <a:rPr lang="en-GB" sz="2100" b="1" dirty="0" smtClean="0">
                <a:solidFill>
                  <a:srgbClr val="FF0000"/>
                </a:solidFill>
                <a:latin typeface="Bodoni MT" pitchFamily="18" charset="0"/>
              </a:rPr>
              <a:t>INHIBITION </a:t>
            </a:r>
            <a:r>
              <a:rPr lang="en-GB" sz="2100" b="1" dirty="0" smtClean="0">
                <a:latin typeface="Bodoni MT" pitchFamily="18" charset="0"/>
              </a:rPr>
              <a:t>(boredom) reduces drive</a:t>
            </a:r>
          </a:p>
          <a:p>
            <a:pPr marL="457200" indent="-457200"/>
            <a:r>
              <a:rPr lang="en-GB" sz="2100" b="1" dirty="0" smtClean="0">
                <a:latin typeface="Bodoni MT" pitchFamily="18" charset="0"/>
              </a:rPr>
              <a:t>For the DRIVE theory explain with practical example why high arousal would benefit elite performers rather than novices. Explain how the optimum level would change in this theory for the novice. EG: What level of arousal would they best need? Explain why. </a:t>
            </a:r>
          </a:p>
          <a:p>
            <a:pPr marL="457200" indent="-457200"/>
            <a:r>
              <a:rPr lang="en-GB" sz="2100" b="1" dirty="0" smtClean="0">
                <a:latin typeface="Bodoni MT" pitchFamily="18" charset="0"/>
              </a:rPr>
              <a:t>For the INVERTED U theory UNDER and OVER AROUSAL can seriously affect learning of skills. Describe how the concentration on environmental </a:t>
            </a:r>
            <a:r>
              <a:rPr lang="en-GB" sz="2100" b="1" dirty="0" smtClean="0">
                <a:solidFill>
                  <a:srgbClr val="FF0000"/>
                </a:solidFill>
                <a:latin typeface="Bodoni MT" pitchFamily="18" charset="0"/>
              </a:rPr>
              <a:t>CUES </a:t>
            </a:r>
            <a:r>
              <a:rPr lang="en-GB" sz="2100" b="1" dirty="0" smtClean="0">
                <a:latin typeface="Bodoni MT" pitchFamily="18" charset="0"/>
              </a:rPr>
              <a:t>and </a:t>
            </a:r>
            <a:r>
              <a:rPr lang="en-GB" sz="2100" b="1" dirty="0" smtClean="0">
                <a:solidFill>
                  <a:srgbClr val="FF0000"/>
                </a:solidFill>
                <a:latin typeface="Bodoni MT" pitchFamily="18" charset="0"/>
              </a:rPr>
              <a:t>SELECTIVE ATTENTION </a:t>
            </a:r>
            <a:r>
              <a:rPr lang="en-GB" sz="2100" b="1" dirty="0" smtClean="0">
                <a:latin typeface="Bodoni MT" pitchFamily="18" charset="0"/>
              </a:rPr>
              <a:t>would affect learning when they are under aroused:. Now...When over aroused how  might </a:t>
            </a:r>
            <a:r>
              <a:rPr lang="en-GB" sz="2100" b="1" dirty="0" smtClean="0">
                <a:solidFill>
                  <a:srgbClr val="FF0000"/>
                </a:solidFill>
                <a:latin typeface="Bodoni MT" pitchFamily="18" charset="0"/>
              </a:rPr>
              <a:t>HIGH ANXIETY, ATTENTIONAL FIELD </a:t>
            </a:r>
            <a:r>
              <a:rPr lang="en-GB" sz="2100" b="1" dirty="0" smtClean="0">
                <a:latin typeface="Bodoni MT" pitchFamily="18" charset="0"/>
              </a:rPr>
              <a:t>(the area of which the performer is aware) </a:t>
            </a:r>
            <a:r>
              <a:rPr lang="en-GB" sz="2100" b="1" dirty="0" smtClean="0">
                <a:solidFill>
                  <a:srgbClr val="FF0000"/>
                </a:solidFill>
                <a:latin typeface="Bodoni MT" pitchFamily="18" charset="0"/>
              </a:rPr>
              <a:t>HYPERVIGILANCE </a:t>
            </a:r>
            <a:r>
              <a:rPr lang="en-GB" sz="2100" b="1" dirty="0" smtClean="0">
                <a:latin typeface="Bodoni MT" pitchFamily="18" charset="0"/>
              </a:rPr>
              <a:t>(panic) </a:t>
            </a:r>
            <a:r>
              <a:rPr lang="en-GB" sz="2100" b="1" dirty="0" smtClean="0">
                <a:solidFill>
                  <a:srgbClr val="FF0000"/>
                </a:solidFill>
                <a:latin typeface="Bodoni MT" pitchFamily="18" charset="0"/>
              </a:rPr>
              <a:t>CONCENTRATION </a:t>
            </a:r>
            <a:r>
              <a:rPr lang="en-GB" sz="2100" b="1" dirty="0" smtClean="0">
                <a:latin typeface="Bodoni MT" pitchFamily="18" charset="0"/>
              </a:rPr>
              <a:t>affect performance </a:t>
            </a:r>
          </a:p>
          <a:p>
            <a:pPr marL="457200" indent="-457200"/>
            <a:r>
              <a:rPr lang="en-GB" sz="2100" b="1" dirty="0" smtClean="0">
                <a:latin typeface="Bodoni MT" pitchFamily="18" charset="0"/>
              </a:rPr>
              <a:t>Suggest ways that psychologists can reduce anxiety levels in graph 3. Explain when you have experienced Catastrophe. Why did it happen?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smtClean="0">
                <a:latin typeface="Bodoni MT" pitchFamily="18" charset="0"/>
              </a:rPr>
              <a:t>MOTIVATIONAL STRATEGIES</a:t>
            </a:r>
          </a:p>
          <a:p>
            <a:pPr marL="457200" indent="-457200"/>
            <a:r>
              <a:rPr lang="en-GB" sz="2100" b="1" dirty="0" smtClean="0">
                <a:latin typeface="Bodoni MT" pitchFamily="18" charset="0"/>
              </a:rPr>
              <a:t>We need to consider different </a:t>
            </a:r>
            <a:r>
              <a:rPr lang="en-GB" sz="2100" b="1" dirty="0" smtClean="0">
                <a:solidFill>
                  <a:srgbClr val="FF0000"/>
                </a:solidFill>
                <a:latin typeface="Bodoni MT" pitchFamily="18" charset="0"/>
              </a:rPr>
              <a:t>STRATEGIES </a:t>
            </a:r>
            <a:r>
              <a:rPr lang="en-GB" sz="2100" b="1" dirty="0" smtClean="0">
                <a:latin typeface="Bodoni MT" pitchFamily="18" charset="0"/>
              </a:rPr>
              <a:t>to encourage children to participate. Especially those who are </a:t>
            </a:r>
            <a:r>
              <a:rPr lang="en-GB" sz="2100" b="1" dirty="0" smtClean="0">
                <a:solidFill>
                  <a:srgbClr val="FF0000"/>
                </a:solidFill>
                <a:latin typeface="Bodoni MT" pitchFamily="18" charset="0"/>
              </a:rPr>
              <a:t>DISAFFECTED. </a:t>
            </a:r>
            <a:r>
              <a:rPr lang="en-GB" sz="2100" b="1" dirty="0" smtClean="0">
                <a:latin typeface="Bodoni MT" pitchFamily="18" charset="0"/>
              </a:rPr>
              <a:t>Motivation can be </a:t>
            </a:r>
            <a:r>
              <a:rPr lang="en-GB" sz="2100" b="1" dirty="0" smtClean="0">
                <a:solidFill>
                  <a:srgbClr val="FF0000"/>
                </a:solidFill>
                <a:latin typeface="Bodoni MT" pitchFamily="18" charset="0"/>
              </a:rPr>
              <a:t>EXTERNAL </a:t>
            </a:r>
            <a:r>
              <a:rPr lang="en-GB" sz="2100" b="1" dirty="0" smtClean="0">
                <a:latin typeface="Bodoni MT" pitchFamily="18" charset="0"/>
              </a:rPr>
              <a:t>and can be </a:t>
            </a:r>
            <a:r>
              <a:rPr lang="en-GB" sz="2100" b="1" dirty="0" smtClean="0">
                <a:solidFill>
                  <a:srgbClr val="FF0000"/>
                </a:solidFill>
                <a:latin typeface="Bodoni MT" pitchFamily="18" charset="0"/>
              </a:rPr>
              <a:t>TANGIBLE </a:t>
            </a:r>
            <a:r>
              <a:rPr lang="en-GB" sz="2100" b="1" dirty="0" smtClean="0">
                <a:latin typeface="Bodoni MT" pitchFamily="18" charset="0"/>
              </a:rPr>
              <a:t>(you can touch it such as Trophies) or </a:t>
            </a:r>
            <a:r>
              <a:rPr lang="en-GB" sz="2100" b="1" dirty="0" smtClean="0">
                <a:solidFill>
                  <a:srgbClr val="FF0000"/>
                </a:solidFill>
                <a:latin typeface="Bodoni MT" pitchFamily="18" charset="0"/>
              </a:rPr>
              <a:t>INTANGIBLE</a:t>
            </a:r>
            <a:r>
              <a:rPr lang="en-GB" sz="2100" b="1" dirty="0" smtClean="0">
                <a:latin typeface="Bodoni MT" pitchFamily="18" charset="0"/>
              </a:rPr>
              <a:t> (cannot be touched such as Praise) </a:t>
            </a:r>
          </a:p>
          <a:p>
            <a:pPr marL="457200" indent="-457200"/>
            <a:r>
              <a:rPr lang="en-GB" sz="2100" b="1" dirty="0" smtClean="0">
                <a:latin typeface="Bodoni MT" pitchFamily="18" charset="0"/>
              </a:rPr>
              <a:t>However </a:t>
            </a:r>
            <a:r>
              <a:rPr lang="en-GB" sz="2100" b="1" dirty="0" smtClean="0">
                <a:solidFill>
                  <a:srgbClr val="FF0000"/>
                </a:solidFill>
                <a:latin typeface="Bodoni MT" pitchFamily="18" charset="0"/>
              </a:rPr>
              <a:t>EXTERNAL</a:t>
            </a:r>
            <a:r>
              <a:rPr lang="en-GB" sz="2100" b="1" dirty="0" smtClean="0">
                <a:latin typeface="Bodoni MT" pitchFamily="18" charset="0"/>
              </a:rPr>
              <a:t> Motivation is a </a:t>
            </a:r>
            <a:r>
              <a:rPr lang="en-GB" sz="2100" b="1" dirty="0" smtClean="0">
                <a:solidFill>
                  <a:srgbClr val="FF0000"/>
                </a:solidFill>
                <a:latin typeface="Bodoni MT" pitchFamily="18" charset="0"/>
              </a:rPr>
              <a:t>SHORT TERM </a:t>
            </a:r>
            <a:r>
              <a:rPr lang="en-GB" sz="2100" b="1" dirty="0" smtClean="0">
                <a:latin typeface="Bodoni MT" pitchFamily="18" charset="0"/>
              </a:rPr>
              <a:t>strategy compared to </a:t>
            </a:r>
            <a:r>
              <a:rPr lang="en-GB" sz="2100" b="1" dirty="0" smtClean="0">
                <a:solidFill>
                  <a:srgbClr val="FF0000"/>
                </a:solidFill>
                <a:latin typeface="Bodoni MT" pitchFamily="18" charset="0"/>
              </a:rPr>
              <a:t>INTERNAL</a:t>
            </a:r>
            <a:r>
              <a:rPr lang="en-GB" sz="2100" b="1" dirty="0" smtClean="0">
                <a:latin typeface="Bodoni MT" pitchFamily="18" charset="0"/>
              </a:rPr>
              <a:t> motivation. It is the key to </a:t>
            </a:r>
            <a:r>
              <a:rPr lang="en-GB" sz="2100" b="1" dirty="0" smtClean="0">
                <a:solidFill>
                  <a:srgbClr val="FF0000"/>
                </a:solidFill>
                <a:latin typeface="Bodoni MT" pitchFamily="18" charset="0"/>
              </a:rPr>
              <a:t>LIFELONG SPORT </a:t>
            </a:r>
            <a:r>
              <a:rPr lang="en-GB" sz="2100" b="1" dirty="0" smtClean="0">
                <a:latin typeface="Bodoni MT" pitchFamily="18" charset="0"/>
              </a:rPr>
              <a:t>and is established through </a:t>
            </a:r>
            <a:r>
              <a:rPr lang="en-GB" sz="2100" b="1" dirty="0" smtClean="0">
                <a:solidFill>
                  <a:srgbClr val="FF0000"/>
                </a:solidFill>
                <a:latin typeface="Bodoni MT" pitchFamily="18" charset="0"/>
              </a:rPr>
              <a:t>POSITIVE REINFORCEMENT </a:t>
            </a:r>
            <a:r>
              <a:rPr lang="en-GB" sz="2100" b="1" dirty="0" smtClean="0">
                <a:latin typeface="Bodoni MT" pitchFamily="18" charset="0"/>
              </a:rPr>
              <a:t>and setting </a:t>
            </a:r>
            <a:r>
              <a:rPr lang="en-GB" sz="2100" b="1" dirty="0" smtClean="0">
                <a:solidFill>
                  <a:srgbClr val="FF0000"/>
                </a:solidFill>
                <a:latin typeface="Bodoni MT" pitchFamily="18" charset="0"/>
              </a:rPr>
              <a:t>GOALS</a:t>
            </a:r>
          </a:p>
          <a:p>
            <a:pPr marL="457200" indent="-457200"/>
            <a:r>
              <a:rPr lang="en-GB" sz="2100" b="1" dirty="0" smtClean="0">
                <a:solidFill>
                  <a:srgbClr val="FF0000"/>
                </a:solidFill>
                <a:latin typeface="Bodoni MT" pitchFamily="18" charset="0"/>
              </a:rPr>
              <a:t>MOTIVATIONAL</a:t>
            </a:r>
            <a:r>
              <a:rPr lang="en-GB" sz="2100" b="1" dirty="0" smtClean="0">
                <a:latin typeface="Bodoni MT" pitchFamily="18" charset="0"/>
              </a:rPr>
              <a:t> strategies are essential to learning and performance. Critically evaluate the following strategies by explaining how each will affect lifelong participation and a healthy balanced lifestyle</a:t>
            </a:r>
          </a:p>
          <a:p>
            <a:pPr marL="457200" indent="-457200">
              <a:buAutoNum type="arabicParenR"/>
            </a:pPr>
            <a:r>
              <a:rPr lang="en-GB" sz="2100" b="1" dirty="0" smtClean="0">
                <a:latin typeface="Bodoni MT" pitchFamily="18" charset="0"/>
              </a:rPr>
              <a:t>Providing </a:t>
            </a:r>
            <a:r>
              <a:rPr lang="en-GB" sz="2100" b="1" dirty="0" smtClean="0">
                <a:solidFill>
                  <a:srgbClr val="FF0000"/>
                </a:solidFill>
                <a:latin typeface="Bodoni MT" pitchFamily="18" charset="0"/>
              </a:rPr>
              <a:t>FUN ACTIVITIES</a:t>
            </a:r>
          </a:p>
          <a:p>
            <a:pPr marL="457200" indent="-457200">
              <a:buAutoNum type="arabicParenR"/>
            </a:pPr>
            <a:r>
              <a:rPr lang="en-GB" sz="2100" b="1" dirty="0" smtClean="0">
                <a:latin typeface="Bodoni MT" pitchFamily="18" charset="0"/>
              </a:rPr>
              <a:t>Ensuring </a:t>
            </a:r>
            <a:r>
              <a:rPr lang="en-GB" sz="2100" b="1" dirty="0" smtClean="0">
                <a:solidFill>
                  <a:srgbClr val="FF0000"/>
                </a:solidFill>
                <a:latin typeface="Bodoni MT" pitchFamily="18" charset="0"/>
              </a:rPr>
              <a:t>SOCIAL EXPERIENCES</a:t>
            </a:r>
          </a:p>
          <a:p>
            <a:pPr marL="457200" indent="-457200">
              <a:buAutoNum type="arabicParenR"/>
            </a:pPr>
            <a:r>
              <a:rPr lang="en-GB" sz="2100" b="1" dirty="0" smtClean="0">
                <a:latin typeface="Bodoni MT" pitchFamily="18" charset="0"/>
              </a:rPr>
              <a:t>Use of </a:t>
            </a:r>
            <a:r>
              <a:rPr lang="en-GB" sz="2100" b="1" dirty="0" smtClean="0">
                <a:solidFill>
                  <a:srgbClr val="FF0000"/>
                </a:solidFill>
                <a:latin typeface="Bodoni MT" pitchFamily="18" charset="0"/>
              </a:rPr>
              <a:t>ATTAINABLE TARGETS</a:t>
            </a:r>
          </a:p>
          <a:p>
            <a:pPr marL="457200" indent="-457200">
              <a:buAutoNum type="arabicParenR"/>
            </a:pPr>
            <a:r>
              <a:rPr lang="en-GB" sz="2100" b="1" dirty="0" smtClean="0">
                <a:latin typeface="Bodoni MT" pitchFamily="18" charset="0"/>
              </a:rPr>
              <a:t>Increasing </a:t>
            </a:r>
            <a:r>
              <a:rPr lang="en-GB" sz="2100" b="1" dirty="0" smtClean="0">
                <a:solidFill>
                  <a:srgbClr val="FF0000"/>
                </a:solidFill>
                <a:latin typeface="Bodoni MT" pitchFamily="18" charset="0"/>
              </a:rPr>
              <a:t>SKILL AND FITNESS LEVELS</a:t>
            </a:r>
          </a:p>
          <a:p>
            <a:pPr marL="457200" indent="-457200">
              <a:buAutoNum type="arabicParenR"/>
            </a:pPr>
            <a:r>
              <a:rPr lang="en-GB" sz="2100" b="1" dirty="0" smtClean="0">
                <a:latin typeface="Bodoni MT" pitchFamily="18" charset="0"/>
              </a:rPr>
              <a:t>Using </a:t>
            </a:r>
            <a:r>
              <a:rPr lang="en-GB" sz="2100" b="1" dirty="0" smtClean="0">
                <a:solidFill>
                  <a:srgbClr val="FF0000"/>
                </a:solidFill>
                <a:latin typeface="Bodoni MT" pitchFamily="18" charset="0"/>
              </a:rPr>
              <a:t>ROLE MODELS </a:t>
            </a:r>
          </a:p>
          <a:p>
            <a:pPr marL="457200" indent="-457200">
              <a:buAutoNum type="arabicParenR"/>
            </a:pPr>
            <a:r>
              <a:rPr lang="en-GB" sz="2100" b="1" dirty="0" smtClean="0">
                <a:latin typeface="Bodoni MT" pitchFamily="18" charset="0"/>
              </a:rPr>
              <a:t>Use of </a:t>
            </a:r>
            <a:r>
              <a:rPr lang="en-GB" sz="2100" b="1" dirty="0" smtClean="0">
                <a:solidFill>
                  <a:srgbClr val="FF0000"/>
                </a:solidFill>
                <a:latin typeface="Bodoni MT" pitchFamily="18" charset="0"/>
              </a:rPr>
              <a:t>POSITIVE REINFORCEMENT</a:t>
            </a:r>
          </a:p>
          <a:p>
            <a:pPr marL="457200" indent="-457200">
              <a:buAutoNum type="arabicParenR"/>
            </a:pPr>
            <a:r>
              <a:rPr lang="en-GB" sz="2100" b="1" dirty="0" smtClean="0">
                <a:latin typeface="Bodoni MT" pitchFamily="18" charset="0"/>
              </a:rPr>
              <a:t>Ensuring </a:t>
            </a:r>
            <a:r>
              <a:rPr lang="en-GB" sz="2100" b="1" dirty="0" smtClean="0">
                <a:solidFill>
                  <a:srgbClr val="FF0000"/>
                </a:solidFill>
                <a:latin typeface="Bodoni MT" pitchFamily="18" charset="0"/>
              </a:rPr>
              <a:t>PERSONAL BENEFIT</a:t>
            </a:r>
          </a:p>
          <a:p>
            <a:pPr marL="457200" indent="-457200">
              <a:buAutoNum type="arabicParenR"/>
            </a:pPr>
            <a:r>
              <a:rPr lang="en-GB" sz="2100" b="1" dirty="0" smtClean="0">
                <a:solidFill>
                  <a:srgbClr val="FF0000"/>
                </a:solidFill>
                <a:latin typeface="Bodoni MT" pitchFamily="18" charset="0"/>
              </a:rPr>
              <a:t>TRANSFER OF PREVIOUSLY LEARNED SKILLS</a:t>
            </a: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The 3 THEORIES OF LEARNING MOVEMENT SKILLS</a:t>
            </a:r>
          </a:p>
          <a:p>
            <a:pPr marL="457200" indent="-457200">
              <a:buAutoNum type="arabicParenR"/>
            </a:pPr>
            <a:r>
              <a:rPr lang="en-GB" sz="2100" b="1" dirty="0" smtClean="0">
                <a:solidFill>
                  <a:srgbClr val="FF0000"/>
                </a:solidFill>
                <a:latin typeface="Bodoni MT" pitchFamily="18" charset="0"/>
              </a:rPr>
              <a:t>OPERANT CONDITIONING: </a:t>
            </a:r>
            <a:r>
              <a:rPr lang="en-GB" sz="2100" b="1" dirty="0" smtClean="0">
                <a:latin typeface="Bodoni MT" pitchFamily="18" charset="0"/>
              </a:rPr>
              <a:t>Behaviour can be </a:t>
            </a:r>
            <a:r>
              <a:rPr lang="en-GB" sz="2100" b="1" dirty="0" smtClean="0">
                <a:solidFill>
                  <a:srgbClr val="FF0000"/>
                </a:solidFill>
                <a:latin typeface="Bodoni MT" pitchFamily="18" charset="0"/>
              </a:rPr>
              <a:t>MODIFIED </a:t>
            </a:r>
            <a:r>
              <a:rPr lang="en-GB" sz="2100" b="1" dirty="0" smtClean="0">
                <a:latin typeface="Bodoni MT" pitchFamily="18" charset="0"/>
              </a:rPr>
              <a:t>or </a:t>
            </a:r>
            <a:r>
              <a:rPr lang="en-GB" sz="2100" b="1" dirty="0" smtClean="0">
                <a:solidFill>
                  <a:srgbClr val="FF0000"/>
                </a:solidFill>
                <a:latin typeface="Bodoni MT" pitchFamily="18" charset="0"/>
              </a:rPr>
              <a:t>CONDITIONED</a:t>
            </a:r>
            <a:r>
              <a:rPr lang="en-GB" sz="2100" b="1" dirty="0" smtClean="0">
                <a:latin typeface="Bodoni MT" pitchFamily="18" charset="0"/>
              </a:rPr>
              <a:t> if directed towards a </a:t>
            </a:r>
            <a:r>
              <a:rPr lang="en-GB" sz="2100" b="1" dirty="0" smtClean="0">
                <a:solidFill>
                  <a:srgbClr val="FF0000"/>
                </a:solidFill>
                <a:latin typeface="Bodoni MT" pitchFamily="18" charset="0"/>
              </a:rPr>
              <a:t>STIMULUS </a:t>
            </a:r>
            <a:r>
              <a:rPr lang="en-GB" sz="2100" b="1" dirty="0" smtClean="0">
                <a:latin typeface="Bodoni MT" pitchFamily="18" charset="0"/>
              </a:rPr>
              <a:t>in a </a:t>
            </a:r>
            <a:r>
              <a:rPr lang="en-GB" sz="2100" b="1" dirty="0" smtClean="0">
                <a:solidFill>
                  <a:srgbClr val="FF0000"/>
                </a:solidFill>
                <a:latin typeface="Bodoni MT" pitchFamily="18" charset="0"/>
              </a:rPr>
              <a:t>STRUCTURED ENVIRONMENT.  </a:t>
            </a:r>
            <a:r>
              <a:rPr lang="en-GB" sz="2100" b="1" dirty="0" smtClean="0">
                <a:latin typeface="Bodoni MT" pitchFamily="18" charset="0"/>
              </a:rPr>
              <a:t>It strengthens the </a:t>
            </a:r>
            <a:r>
              <a:rPr lang="en-GB" sz="2100" b="1" dirty="0" smtClean="0">
                <a:solidFill>
                  <a:srgbClr val="FF0000"/>
                </a:solidFill>
                <a:latin typeface="Bodoni MT" pitchFamily="18" charset="0"/>
              </a:rPr>
              <a:t>S-R</a:t>
            </a:r>
            <a:r>
              <a:rPr lang="en-GB" sz="2100" b="1" dirty="0" smtClean="0">
                <a:latin typeface="Bodoni MT" pitchFamily="18" charset="0"/>
              </a:rPr>
              <a:t> </a:t>
            </a:r>
            <a:r>
              <a:rPr lang="en-GB" sz="2100" b="1" dirty="0" smtClean="0">
                <a:solidFill>
                  <a:srgbClr val="FF0000"/>
                </a:solidFill>
                <a:latin typeface="Bodoni MT" pitchFamily="18" charset="0"/>
              </a:rPr>
              <a:t>BOND. </a:t>
            </a:r>
            <a:r>
              <a:rPr lang="en-GB" sz="2100" b="1" dirty="0" smtClean="0">
                <a:latin typeface="Bodoni MT" pitchFamily="18" charset="0"/>
              </a:rPr>
              <a:t>This link is called an </a:t>
            </a:r>
            <a:r>
              <a:rPr lang="en-GB" sz="2100" b="1" dirty="0" smtClean="0">
                <a:solidFill>
                  <a:srgbClr val="FF0000"/>
                </a:solidFill>
                <a:latin typeface="Bodoni MT" pitchFamily="18" charset="0"/>
              </a:rPr>
              <a:t>ASSOCIATION </a:t>
            </a:r>
            <a:r>
              <a:rPr lang="en-GB" sz="2100" b="1" dirty="0" smtClean="0">
                <a:latin typeface="Bodoni MT" pitchFamily="18" charset="0"/>
              </a:rPr>
              <a:t>or </a:t>
            </a:r>
            <a:r>
              <a:rPr lang="en-GB" sz="2100" b="1" dirty="0" smtClean="0">
                <a:solidFill>
                  <a:srgbClr val="FF0000"/>
                </a:solidFill>
                <a:latin typeface="Bodoni MT" pitchFamily="18" charset="0"/>
              </a:rPr>
              <a:t>CONNECTION</a:t>
            </a:r>
            <a:r>
              <a:rPr lang="en-GB" sz="2100" b="1" dirty="0" smtClean="0">
                <a:latin typeface="Bodoni MT" pitchFamily="18" charset="0"/>
              </a:rPr>
              <a:t>. The learner uses </a:t>
            </a:r>
            <a:r>
              <a:rPr lang="en-GB" sz="2100" b="1" dirty="0" smtClean="0">
                <a:solidFill>
                  <a:srgbClr val="FF0000"/>
                </a:solidFill>
                <a:latin typeface="Bodoni MT" pitchFamily="18" charset="0"/>
              </a:rPr>
              <a:t>TRIAL </a:t>
            </a:r>
            <a:r>
              <a:rPr lang="en-GB" sz="2100" b="1" dirty="0" smtClean="0">
                <a:latin typeface="Bodoni MT" pitchFamily="18" charset="0"/>
              </a:rPr>
              <a:t>and </a:t>
            </a:r>
            <a:r>
              <a:rPr lang="en-GB" sz="2100" b="1" dirty="0" smtClean="0">
                <a:solidFill>
                  <a:srgbClr val="FF0000"/>
                </a:solidFill>
                <a:latin typeface="Bodoni MT" pitchFamily="18" charset="0"/>
              </a:rPr>
              <a:t>ERROR. </a:t>
            </a:r>
            <a:r>
              <a:rPr lang="en-GB" sz="2100" b="1" dirty="0" smtClean="0">
                <a:latin typeface="Bodoni MT" pitchFamily="18" charset="0"/>
              </a:rPr>
              <a:t>When the correct response is given the learner is </a:t>
            </a:r>
            <a:r>
              <a:rPr lang="en-GB" sz="2100" b="1" dirty="0" smtClean="0">
                <a:solidFill>
                  <a:srgbClr val="FF0000"/>
                </a:solidFill>
                <a:latin typeface="Bodoni MT" pitchFamily="18" charset="0"/>
              </a:rPr>
              <a:t>REWARDED </a:t>
            </a:r>
            <a:r>
              <a:rPr lang="en-GB" sz="2100" b="1" dirty="0" smtClean="0">
                <a:latin typeface="Bodoni MT" pitchFamily="18" charset="0"/>
              </a:rPr>
              <a:t>through </a:t>
            </a:r>
            <a:r>
              <a:rPr lang="en-GB" sz="2100" b="1" dirty="0" smtClean="0">
                <a:solidFill>
                  <a:srgbClr val="FF0000"/>
                </a:solidFill>
                <a:latin typeface="Bodoni MT" pitchFamily="18" charset="0"/>
              </a:rPr>
              <a:t>POSITIVE REINFORCEMENT</a:t>
            </a:r>
            <a:endParaRPr lang="en-GB" sz="2100" b="1" dirty="0" smtClean="0">
              <a:latin typeface="Bodoni MT" pitchFamily="18" charset="0"/>
            </a:endParaRPr>
          </a:p>
          <a:p>
            <a:pPr marL="457200" indent="-457200">
              <a:buAutoNum type="arabicParenR"/>
            </a:pPr>
            <a:r>
              <a:rPr lang="en-GB" sz="2100" b="1" dirty="0" smtClean="0">
                <a:solidFill>
                  <a:srgbClr val="FF0000"/>
                </a:solidFill>
                <a:latin typeface="Bodoni MT" pitchFamily="18" charset="0"/>
              </a:rPr>
              <a:t>COGNITIVE THEORY: </a:t>
            </a:r>
            <a:r>
              <a:rPr lang="en-GB" sz="2100" b="1" dirty="0" smtClean="0">
                <a:latin typeface="Bodoni MT" pitchFamily="18" charset="0"/>
              </a:rPr>
              <a:t>Learning is best achieved by presenting the </a:t>
            </a:r>
            <a:r>
              <a:rPr lang="en-GB" sz="2100" b="1" dirty="0" smtClean="0">
                <a:solidFill>
                  <a:srgbClr val="FF0000"/>
                </a:solidFill>
                <a:latin typeface="Bodoni MT" pitchFamily="18" charset="0"/>
              </a:rPr>
              <a:t>WHOLE </a:t>
            </a:r>
            <a:r>
              <a:rPr lang="en-GB" sz="2100" b="1" dirty="0" smtClean="0">
                <a:latin typeface="Bodoni MT" pitchFamily="18" charset="0"/>
              </a:rPr>
              <a:t>skill to the learner. It depends on </a:t>
            </a:r>
            <a:r>
              <a:rPr lang="en-GB" sz="2100" b="1" dirty="0" smtClean="0">
                <a:solidFill>
                  <a:srgbClr val="FF0000"/>
                </a:solidFill>
                <a:latin typeface="Bodoni MT" pitchFamily="18" charset="0"/>
              </a:rPr>
              <a:t>PERCEPTION</a:t>
            </a:r>
            <a:r>
              <a:rPr lang="en-GB" sz="2100" b="1" dirty="0" smtClean="0">
                <a:latin typeface="Bodoni MT" pitchFamily="18" charset="0"/>
              </a:rPr>
              <a:t>. The learner will use </a:t>
            </a:r>
            <a:r>
              <a:rPr lang="en-GB" sz="2100" b="1" dirty="0" smtClean="0">
                <a:solidFill>
                  <a:srgbClr val="FF0000"/>
                </a:solidFill>
                <a:latin typeface="Bodoni MT" pitchFamily="18" charset="0"/>
              </a:rPr>
              <a:t>CURRENT KNOWLEDGE </a:t>
            </a:r>
            <a:r>
              <a:rPr lang="en-GB" sz="2100" b="1" dirty="0" smtClean="0">
                <a:latin typeface="Bodoni MT" pitchFamily="18" charset="0"/>
              </a:rPr>
              <a:t>and </a:t>
            </a:r>
            <a:r>
              <a:rPr lang="en-GB" sz="2100" b="1" dirty="0" smtClean="0">
                <a:solidFill>
                  <a:srgbClr val="FF0000"/>
                </a:solidFill>
                <a:latin typeface="Bodoni MT" pitchFamily="18" charset="0"/>
              </a:rPr>
              <a:t>PREVIOUS EXPERIENCE. </a:t>
            </a:r>
            <a:r>
              <a:rPr lang="en-GB" sz="2100" b="1" dirty="0" smtClean="0">
                <a:latin typeface="Bodoni MT" pitchFamily="18" charset="0"/>
              </a:rPr>
              <a:t>They use </a:t>
            </a:r>
            <a:r>
              <a:rPr lang="en-GB" sz="2100" b="1" dirty="0" smtClean="0">
                <a:solidFill>
                  <a:srgbClr val="FF0000"/>
                </a:solidFill>
                <a:latin typeface="Bodoni MT" pitchFamily="18" charset="0"/>
              </a:rPr>
              <a:t>MENTAL PROCESSES </a:t>
            </a:r>
            <a:r>
              <a:rPr lang="en-GB" sz="2100" b="1" dirty="0" smtClean="0">
                <a:latin typeface="Bodoni MT" pitchFamily="18" charset="0"/>
              </a:rPr>
              <a:t>called </a:t>
            </a:r>
            <a:r>
              <a:rPr lang="en-GB" sz="2100" b="1" dirty="0" smtClean="0">
                <a:solidFill>
                  <a:srgbClr val="FF0000"/>
                </a:solidFill>
                <a:latin typeface="Bodoni MT" pitchFamily="18" charset="0"/>
              </a:rPr>
              <a:t>INTERVENING VARIABLES. </a:t>
            </a:r>
            <a:r>
              <a:rPr lang="en-GB" sz="2100" b="1" dirty="0" smtClean="0">
                <a:latin typeface="Bodoni MT" pitchFamily="18" charset="0"/>
              </a:rPr>
              <a:t>Solving the whole problem is known as </a:t>
            </a:r>
            <a:r>
              <a:rPr lang="en-GB" sz="2100" b="1" dirty="0" smtClean="0">
                <a:solidFill>
                  <a:srgbClr val="FF0000"/>
                </a:solidFill>
                <a:latin typeface="Bodoni MT" pitchFamily="18" charset="0"/>
              </a:rPr>
              <a:t>INSIGHT</a:t>
            </a:r>
            <a:r>
              <a:rPr lang="en-GB" sz="2100" b="1" dirty="0" smtClean="0">
                <a:latin typeface="Bodoni MT" pitchFamily="18" charset="0"/>
              </a:rPr>
              <a:t> or </a:t>
            </a:r>
            <a:r>
              <a:rPr lang="en-GB" sz="2100" b="1" dirty="0" smtClean="0">
                <a:solidFill>
                  <a:srgbClr val="FF0000"/>
                </a:solidFill>
                <a:latin typeface="Bodoni MT" pitchFamily="18" charset="0"/>
              </a:rPr>
              <a:t>INTUITIVE LEARNING</a:t>
            </a:r>
            <a:r>
              <a:rPr lang="en-GB" sz="2100" b="1" dirty="0" smtClean="0">
                <a:latin typeface="Bodoni MT" pitchFamily="18" charset="0"/>
              </a:rPr>
              <a:t>. It is a </a:t>
            </a:r>
            <a:r>
              <a:rPr lang="en-GB" sz="2100" b="1" dirty="0" smtClean="0">
                <a:solidFill>
                  <a:srgbClr val="FF0000"/>
                </a:solidFill>
                <a:latin typeface="Bodoni MT" pitchFamily="18" charset="0"/>
              </a:rPr>
              <a:t>GESTALTIST</a:t>
            </a:r>
            <a:r>
              <a:rPr lang="en-GB" sz="2100" b="1" dirty="0" smtClean="0">
                <a:latin typeface="Bodoni MT" pitchFamily="18" charset="0"/>
              </a:rPr>
              <a:t> theory (German word for whole pattern)The whole is greater than the sum of its parts. They believe that </a:t>
            </a:r>
            <a:r>
              <a:rPr lang="en-GB" sz="2100" b="1" dirty="0" smtClean="0">
                <a:solidFill>
                  <a:srgbClr val="FF0000"/>
                </a:solidFill>
                <a:latin typeface="Bodoni MT" pitchFamily="18" charset="0"/>
              </a:rPr>
              <a:t>PART</a:t>
            </a:r>
            <a:r>
              <a:rPr lang="en-GB" sz="2100" b="1" dirty="0" smtClean="0">
                <a:latin typeface="Bodoni MT" pitchFamily="18" charset="0"/>
              </a:rPr>
              <a:t> learning is ineffective because the learner does not have all the information</a:t>
            </a:r>
          </a:p>
          <a:p>
            <a:pPr marL="457200" indent="-457200">
              <a:buAutoNum type="arabicParenR"/>
            </a:pPr>
            <a:r>
              <a:rPr lang="en-GB" sz="2100" b="1" dirty="0" smtClean="0">
                <a:solidFill>
                  <a:srgbClr val="FF0000"/>
                </a:solidFill>
                <a:latin typeface="Bodoni MT" pitchFamily="18" charset="0"/>
              </a:rPr>
              <a:t>OBSERVATIONAL LEARNING</a:t>
            </a:r>
            <a:r>
              <a:rPr lang="en-GB" sz="2100" b="1" dirty="0" smtClean="0">
                <a:latin typeface="Bodoni MT" pitchFamily="18" charset="0"/>
              </a:rPr>
              <a:t>: </a:t>
            </a:r>
            <a:r>
              <a:rPr lang="en-GB" sz="2100" b="1" dirty="0" smtClean="0">
                <a:solidFill>
                  <a:srgbClr val="FF0000"/>
                </a:solidFill>
                <a:latin typeface="Bodoni MT" pitchFamily="18" charset="0"/>
              </a:rPr>
              <a:t>SOCIAL </a:t>
            </a:r>
            <a:r>
              <a:rPr lang="en-GB" sz="2100" b="1" dirty="0" smtClean="0">
                <a:latin typeface="Bodoni MT" pitchFamily="18" charset="0"/>
              </a:rPr>
              <a:t>learning involves </a:t>
            </a:r>
            <a:r>
              <a:rPr lang="en-GB" sz="2100" b="1" dirty="0" smtClean="0">
                <a:solidFill>
                  <a:srgbClr val="FF0000"/>
                </a:solidFill>
                <a:latin typeface="Bodoni MT" pitchFamily="18" charset="0"/>
              </a:rPr>
              <a:t>IMITATING </a:t>
            </a:r>
            <a:r>
              <a:rPr lang="en-GB" sz="2100" b="1" dirty="0" smtClean="0">
                <a:latin typeface="Bodoni MT" pitchFamily="18" charset="0"/>
              </a:rPr>
              <a:t>others. Most learning takes place this way. It is most likely to be copied if the </a:t>
            </a:r>
            <a:r>
              <a:rPr lang="en-GB" sz="2100" b="1" dirty="0" smtClean="0">
                <a:solidFill>
                  <a:srgbClr val="FF0000"/>
                </a:solidFill>
                <a:latin typeface="Bodoni MT" pitchFamily="18" charset="0"/>
              </a:rPr>
              <a:t>DEMONSTRATOR</a:t>
            </a:r>
            <a:r>
              <a:rPr lang="en-GB" sz="2100" b="1" dirty="0" smtClean="0">
                <a:latin typeface="Bodoni MT" pitchFamily="18" charset="0"/>
              </a:rPr>
              <a:t> is a </a:t>
            </a:r>
            <a:r>
              <a:rPr lang="en-GB" sz="2100" b="1" dirty="0" smtClean="0">
                <a:solidFill>
                  <a:srgbClr val="FF0000"/>
                </a:solidFill>
                <a:latin typeface="Bodoni MT" pitchFamily="18" charset="0"/>
              </a:rPr>
              <a:t>SIGNIFICANT OTHER </a:t>
            </a:r>
            <a:r>
              <a:rPr lang="en-GB" sz="2100" b="1" dirty="0" smtClean="0">
                <a:latin typeface="Bodoni MT" pitchFamily="18" charset="0"/>
              </a:rPr>
              <a:t>to the observer. </a:t>
            </a:r>
            <a:r>
              <a:rPr lang="en-GB" sz="2100" b="1" dirty="0" smtClean="0">
                <a:solidFill>
                  <a:srgbClr val="FF0000"/>
                </a:solidFill>
                <a:latin typeface="Bodoni MT" pitchFamily="18" charset="0"/>
              </a:rPr>
              <a:t>ROLE MODELS </a:t>
            </a:r>
            <a:r>
              <a:rPr lang="en-GB" sz="2100" b="1" dirty="0" smtClean="0">
                <a:latin typeface="Bodoni MT" pitchFamily="18" charset="0"/>
              </a:rPr>
              <a:t>have huge influence and is most likely to occur in the same </a:t>
            </a:r>
            <a:r>
              <a:rPr lang="en-GB" sz="2100" b="1" dirty="0" smtClean="0">
                <a:solidFill>
                  <a:srgbClr val="FF0000"/>
                </a:solidFill>
                <a:latin typeface="Bodoni MT" pitchFamily="18" charset="0"/>
              </a:rPr>
              <a:t>GENDER</a:t>
            </a:r>
            <a:r>
              <a:rPr lang="en-GB" sz="2100" b="1" dirty="0" smtClean="0">
                <a:latin typeface="Bodoni MT" pitchFamily="18" charset="0"/>
              </a:rPr>
              <a:t>. It requires </a:t>
            </a:r>
            <a:r>
              <a:rPr lang="en-GB" sz="2100" b="1" dirty="0" smtClean="0">
                <a:solidFill>
                  <a:srgbClr val="FF0000"/>
                </a:solidFill>
                <a:latin typeface="Bodoni MT" pitchFamily="18" charset="0"/>
              </a:rPr>
              <a:t>VISUAL GUIDANCE </a:t>
            </a:r>
            <a:r>
              <a:rPr lang="en-GB" sz="2100" b="1" dirty="0" smtClean="0">
                <a:latin typeface="Bodoni MT" pitchFamily="18" charset="0"/>
              </a:rPr>
              <a:t>creating a </a:t>
            </a:r>
            <a:r>
              <a:rPr lang="en-GB" sz="2100" b="1" dirty="0" smtClean="0">
                <a:solidFill>
                  <a:srgbClr val="FF0000"/>
                </a:solidFill>
                <a:latin typeface="Bodoni MT" pitchFamily="18" charset="0"/>
              </a:rPr>
              <a:t>MENTAL PICTURE.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Critically Evaluate the 3 Theories of Learning using the following information</a:t>
            </a:r>
          </a:p>
          <a:p>
            <a:pPr marL="457200" indent="-457200"/>
            <a:r>
              <a:rPr lang="en-GB" sz="2100" b="1" dirty="0" smtClean="0">
                <a:latin typeface="Bodoni MT" pitchFamily="18" charset="0"/>
              </a:rPr>
              <a:t>OPERANT CONDITIONING: Skinner’s Rat experiment allowed a rat in a cage to experiment with levers. Eventually it pressed the correct lever and it gave a food pellet. </a:t>
            </a:r>
          </a:p>
          <a:p>
            <a:pPr marL="457200" indent="-457200">
              <a:buNone/>
            </a:pPr>
            <a:r>
              <a:rPr lang="en-GB" sz="2100" b="1" dirty="0" smtClean="0">
                <a:latin typeface="Bodoni MT" pitchFamily="18" charset="0"/>
              </a:rPr>
              <a:t>	Task – Design a practice session which uses Operant Conditioning. Use  the terms Connection, Association, Trail and Error, S-R Bond, Reinforcement, Conditioning, Modified and Reward in your answer</a:t>
            </a:r>
          </a:p>
          <a:p>
            <a:pPr marL="457200" indent="-457200"/>
            <a:r>
              <a:rPr lang="en-GB" sz="2100" b="1" dirty="0" smtClean="0">
                <a:latin typeface="Bodoni MT" pitchFamily="18" charset="0"/>
              </a:rPr>
              <a:t>COGNITIVE THEORY: Design a session using this theory to develop skills in passing a receiving a basketball. How could </a:t>
            </a:r>
            <a:r>
              <a:rPr lang="en-GB" sz="2100" b="1" dirty="0" err="1" smtClean="0">
                <a:latin typeface="Bodoni MT" pitchFamily="18" charset="0"/>
              </a:rPr>
              <a:t>Gestaltist</a:t>
            </a:r>
            <a:r>
              <a:rPr lang="en-GB" sz="2100" b="1" dirty="0" smtClean="0">
                <a:latin typeface="Bodoni MT" pitchFamily="18" charset="0"/>
              </a:rPr>
              <a:t> theorists use this theory in unsafe or complex skills? EG: Rugby</a:t>
            </a:r>
          </a:p>
          <a:p>
            <a:pPr marL="457200" indent="-457200"/>
            <a:r>
              <a:rPr lang="en-GB" sz="2100" b="1" dirty="0" smtClean="0">
                <a:latin typeface="Bodoni MT" pitchFamily="18" charset="0"/>
              </a:rPr>
              <a:t>Describe the differences between Connectionist and </a:t>
            </a:r>
            <a:r>
              <a:rPr lang="en-GB" sz="2100" b="1" dirty="0" err="1" smtClean="0">
                <a:latin typeface="Bodoni MT" pitchFamily="18" charset="0"/>
              </a:rPr>
              <a:t>Gelstaltist</a:t>
            </a:r>
            <a:r>
              <a:rPr lang="en-GB" sz="2100" b="1" dirty="0" smtClean="0">
                <a:latin typeface="Bodoni MT" pitchFamily="18" charset="0"/>
              </a:rPr>
              <a:t> Theorists. Which do you agree with?</a:t>
            </a:r>
          </a:p>
          <a:p>
            <a:pPr marL="457200" indent="-457200"/>
            <a:r>
              <a:rPr lang="en-GB" sz="2100" b="1" dirty="0" smtClean="0">
                <a:solidFill>
                  <a:srgbClr val="FF0000"/>
                </a:solidFill>
                <a:latin typeface="Bodoni MT" pitchFamily="18" charset="0"/>
              </a:rPr>
              <a:t>BANDURA</a:t>
            </a:r>
            <a:r>
              <a:rPr lang="en-GB" sz="2100" b="1" dirty="0" smtClean="0">
                <a:latin typeface="Bodoni MT" pitchFamily="18" charset="0"/>
              </a:rPr>
              <a:t> (a psychologist) suggested that Observational Learning can only take place if 4 elements are present. Design a practice session which applies the </a:t>
            </a:r>
            <a:r>
              <a:rPr lang="en-GB" sz="2100" b="1" smtClean="0">
                <a:latin typeface="Bodoni MT" pitchFamily="18" charset="0"/>
              </a:rPr>
              <a:t>4 elements. </a:t>
            </a:r>
            <a:endParaRPr lang="en-GB" sz="2100" b="1" dirty="0" smtClean="0">
              <a:latin typeface="Bodoni MT" pitchFamily="18" charset="0"/>
            </a:endParaRPr>
          </a:p>
          <a:p>
            <a:pPr marL="457200" indent="-457200">
              <a:buAutoNum type="arabicParenR"/>
            </a:pPr>
            <a:r>
              <a:rPr lang="en-GB" sz="2100" b="1" dirty="0" smtClean="0">
                <a:solidFill>
                  <a:srgbClr val="FF0000"/>
                </a:solidFill>
                <a:latin typeface="Bodoni MT" pitchFamily="18" charset="0"/>
              </a:rPr>
              <a:t>ATTENTION</a:t>
            </a:r>
            <a:r>
              <a:rPr lang="en-GB" sz="2100" b="1" dirty="0" smtClean="0">
                <a:latin typeface="Bodoni MT" pitchFamily="18" charset="0"/>
              </a:rPr>
              <a:t>: The learner must focus on the demonstration</a:t>
            </a:r>
          </a:p>
          <a:p>
            <a:pPr marL="457200" indent="-457200">
              <a:buAutoNum type="arabicParenR"/>
            </a:pPr>
            <a:r>
              <a:rPr lang="en-GB" sz="2100" b="1" dirty="0" smtClean="0">
                <a:solidFill>
                  <a:srgbClr val="FF0000"/>
                </a:solidFill>
                <a:latin typeface="Bodoni MT" pitchFamily="18" charset="0"/>
              </a:rPr>
              <a:t>RETENTION: </a:t>
            </a:r>
            <a:r>
              <a:rPr lang="en-GB" sz="2100" b="1" dirty="0" smtClean="0">
                <a:latin typeface="Bodoni MT" pitchFamily="18" charset="0"/>
              </a:rPr>
              <a:t>The learner must store the image if they are to replicate it</a:t>
            </a:r>
          </a:p>
          <a:p>
            <a:pPr marL="457200" indent="-457200">
              <a:buAutoNum type="arabicParenR"/>
            </a:pPr>
            <a:r>
              <a:rPr lang="en-GB" sz="2100" b="1" dirty="0" smtClean="0">
                <a:solidFill>
                  <a:srgbClr val="FF0000"/>
                </a:solidFill>
                <a:latin typeface="Bodoni MT" pitchFamily="18" charset="0"/>
              </a:rPr>
              <a:t>MOTOR PRODUCTION: </a:t>
            </a:r>
            <a:r>
              <a:rPr lang="en-GB" sz="2100" b="1" dirty="0" smtClean="0">
                <a:latin typeface="Bodoni MT" pitchFamily="18" charset="0"/>
              </a:rPr>
              <a:t>The learner must have the physical ability to copy it</a:t>
            </a:r>
          </a:p>
          <a:p>
            <a:pPr marL="457200" indent="-457200">
              <a:buAutoNum type="arabicParenR"/>
            </a:pPr>
            <a:r>
              <a:rPr lang="en-GB" sz="2100" b="1" dirty="0" smtClean="0">
                <a:solidFill>
                  <a:srgbClr val="FF0000"/>
                </a:solidFill>
                <a:latin typeface="Bodoni MT" pitchFamily="18" charset="0"/>
              </a:rPr>
              <a:t>MOTIVATION: </a:t>
            </a:r>
            <a:r>
              <a:rPr lang="en-GB" sz="2100" b="1" dirty="0" smtClean="0">
                <a:latin typeface="Bodoni MT" pitchFamily="18" charset="0"/>
              </a:rPr>
              <a:t>The learner must be driven to copy </a:t>
            </a:r>
          </a:p>
          <a:p>
            <a:pPr marL="457200" indent="-457200"/>
            <a:endParaRPr lang="en-GB" sz="2100" b="1" dirty="0" smtClean="0">
              <a:latin typeface="Bodoni MT" pitchFamily="18" charset="0"/>
            </a:endParaRPr>
          </a:p>
          <a:p>
            <a:pPr marL="457200" indent="-457200">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REINFORCEMENT</a:t>
            </a:r>
          </a:p>
          <a:p>
            <a:pPr marL="457200" indent="-457200"/>
            <a:r>
              <a:rPr lang="en-GB" sz="2100" b="1" dirty="0" smtClean="0">
                <a:latin typeface="Bodoni MT" pitchFamily="18" charset="0"/>
              </a:rPr>
              <a:t>Reinforcement is the process that causes the </a:t>
            </a:r>
            <a:r>
              <a:rPr lang="en-GB" sz="2100" b="1" dirty="0" smtClean="0">
                <a:solidFill>
                  <a:srgbClr val="FF0000"/>
                </a:solidFill>
                <a:latin typeface="Bodoni MT" pitchFamily="18" charset="0"/>
              </a:rPr>
              <a:t>STIMULUS RESPONSE (S-R) BOND</a:t>
            </a:r>
            <a:r>
              <a:rPr lang="en-GB" sz="2100" b="1" dirty="0" smtClean="0">
                <a:latin typeface="Bodoni MT" pitchFamily="18" charset="0"/>
              </a:rPr>
              <a:t> to </a:t>
            </a:r>
            <a:r>
              <a:rPr lang="en-GB" sz="2100" b="1" dirty="0" smtClean="0">
                <a:solidFill>
                  <a:srgbClr val="FF0000"/>
                </a:solidFill>
                <a:latin typeface="Bodoni MT" pitchFamily="18" charset="0"/>
              </a:rPr>
              <a:t>STRENGTHEN</a:t>
            </a:r>
            <a:r>
              <a:rPr lang="en-GB" sz="2100" b="1" dirty="0" smtClean="0">
                <a:latin typeface="Bodoni MT" pitchFamily="18" charset="0"/>
              </a:rPr>
              <a:t>. This ensures the response </a:t>
            </a:r>
            <a:r>
              <a:rPr lang="en-GB" sz="2100" b="1" dirty="0" smtClean="0">
                <a:solidFill>
                  <a:srgbClr val="FF0000"/>
                </a:solidFill>
                <a:latin typeface="Bodoni MT" pitchFamily="18" charset="0"/>
              </a:rPr>
              <a:t>REOCCURS</a:t>
            </a:r>
            <a:r>
              <a:rPr lang="en-GB" sz="2100" b="1" dirty="0" smtClean="0">
                <a:latin typeface="Bodoni MT" pitchFamily="18" charset="0"/>
              </a:rPr>
              <a:t>. There are </a:t>
            </a:r>
            <a:r>
              <a:rPr lang="en-GB" sz="2100" b="1" dirty="0" smtClean="0">
                <a:solidFill>
                  <a:srgbClr val="FF0000"/>
                </a:solidFill>
                <a:latin typeface="Bodoni MT" pitchFamily="18" charset="0"/>
              </a:rPr>
              <a:t>2</a:t>
            </a:r>
          </a:p>
          <a:p>
            <a:pPr marL="457200" indent="-457200">
              <a:buNone/>
            </a:pPr>
            <a:r>
              <a:rPr lang="en-GB" sz="2100" b="1" dirty="0" smtClean="0">
                <a:solidFill>
                  <a:srgbClr val="FF0000"/>
                </a:solidFill>
                <a:latin typeface="Bodoni MT" pitchFamily="18" charset="0"/>
              </a:rPr>
              <a:t>1) 	POSITIVE REINFORCEMENT: </a:t>
            </a:r>
            <a:r>
              <a:rPr lang="en-GB" sz="2100" b="1" dirty="0" smtClean="0">
                <a:latin typeface="Bodoni MT" pitchFamily="18" charset="0"/>
              </a:rPr>
              <a:t>is when the coach or teacher gives </a:t>
            </a:r>
            <a:r>
              <a:rPr lang="en-GB" sz="2100" b="1" dirty="0" smtClean="0">
                <a:solidFill>
                  <a:srgbClr val="FF0000"/>
                </a:solidFill>
                <a:latin typeface="Bodoni MT" pitchFamily="18" charset="0"/>
              </a:rPr>
              <a:t>APPROVAL </a:t>
            </a:r>
            <a:r>
              <a:rPr lang="en-GB" sz="2100" b="1" dirty="0" smtClean="0">
                <a:latin typeface="Bodoni MT" pitchFamily="18" charset="0"/>
              </a:rPr>
              <a:t>when the </a:t>
            </a:r>
            <a:r>
              <a:rPr lang="en-GB" sz="2100" b="1" dirty="0" smtClean="0">
                <a:solidFill>
                  <a:srgbClr val="FF0000"/>
                </a:solidFill>
                <a:latin typeface="Bodoni MT" pitchFamily="18" charset="0"/>
              </a:rPr>
              <a:t>DESIRED </a:t>
            </a:r>
            <a:r>
              <a:rPr lang="en-GB" sz="2100" b="1" dirty="0" smtClean="0">
                <a:latin typeface="Bodoni MT" pitchFamily="18" charset="0"/>
              </a:rPr>
              <a:t>behaviour is demonstrated. Approval may be </a:t>
            </a:r>
            <a:r>
              <a:rPr lang="en-GB" sz="2100" b="1" dirty="0" smtClean="0">
                <a:solidFill>
                  <a:srgbClr val="FF0000"/>
                </a:solidFill>
                <a:latin typeface="Bodoni MT" pitchFamily="18" charset="0"/>
              </a:rPr>
              <a:t>TANGIBLE </a:t>
            </a:r>
            <a:r>
              <a:rPr lang="en-GB" sz="2100" b="1" dirty="0" smtClean="0">
                <a:latin typeface="Bodoni MT" pitchFamily="18" charset="0"/>
              </a:rPr>
              <a:t>(certificate, trophy) or </a:t>
            </a:r>
            <a:r>
              <a:rPr lang="en-GB" sz="2100" b="1" dirty="0" smtClean="0">
                <a:solidFill>
                  <a:srgbClr val="FF0000"/>
                </a:solidFill>
                <a:latin typeface="Bodoni MT" pitchFamily="18" charset="0"/>
              </a:rPr>
              <a:t>INTANGIBLE </a:t>
            </a:r>
            <a:r>
              <a:rPr lang="en-GB" sz="2100" b="1" dirty="0" smtClean="0">
                <a:latin typeface="Bodoni MT" pitchFamily="18" charset="0"/>
              </a:rPr>
              <a:t>(praise) </a:t>
            </a:r>
          </a:p>
          <a:p>
            <a:pPr marL="457200" indent="-457200">
              <a:buAutoNum type="arabicParenR" startAt="2"/>
            </a:pPr>
            <a:r>
              <a:rPr lang="en-GB" sz="2100" b="1" dirty="0" smtClean="0">
                <a:solidFill>
                  <a:srgbClr val="FF0000"/>
                </a:solidFill>
                <a:latin typeface="Bodoni MT" pitchFamily="18" charset="0"/>
              </a:rPr>
              <a:t>NEGATIVE REINFORCEMENT</a:t>
            </a:r>
            <a:r>
              <a:rPr lang="en-GB" sz="2100" b="1" dirty="0" smtClean="0">
                <a:latin typeface="Bodoni MT" pitchFamily="18" charset="0"/>
              </a:rPr>
              <a:t>: is when the </a:t>
            </a:r>
            <a:r>
              <a:rPr lang="en-GB" sz="2100" b="1" dirty="0" smtClean="0">
                <a:solidFill>
                  <a:srgbClr val="FF0000"/>
                </a:solidFill>
                <a:latin typeface="Bodoni MT" pitchFamily="18" charset="0"/>
              </a:rPr>
              <a:t>NEGATIVE</a:t>
            </a:r>
            <a:r>
              <a:rPr lang="en-GB" sz="2100" b="1" dirty="0" smtClean="0">
                <a:latin typeface="Bodoni MT" pitchFamily="18" charset="0"/>
              </a:rPr>
              <a:t> or </a:t>
            </a:r>
            <a:r>
              <a:rPr lang="en-GB" sz="2100" b="1" dirty="0" smtClean="0">
                <a:solidFill>
                  <a:srgbClr val="FF0000"/>
                </a:solidFill>
                <a:latin typeface="Bodoni MT" pitchFamily="18" charset="0"/>
              </a:rPr>
              <a:t>AVVERSIVE</a:t>
            </a:r>
            <a:r>
              <a:rPr lang="en-GB" sz="2100" b="1" dirty="0" smtClean="0">
                <a:latin typeface="Bodoni MT" pitchFamily="18" charset="0"/>
              </a:rPr>
              <a:t> </a:t>
            </a:r>
            <a:r>
              <a:rPr lang="en-GB" sz="2100" b="1" dirty="0" smtClean="0">
                <a:solidFill>
                  <a:srgbClr val="FF0000"/>
                </a:solidFill>
                <a:latin typeface="Bodoni MT" pitchFamily="18" charset="0"/>
              </a:rPr>
              <a:t>STIMULUS </a:t>
            </a:r>
            <a:r>
              <a:rPr lang="en-GB" sz="2100" b="1" dirty="0" smtClean="0">
                <a:latin typeface="Bodoni MT" pitchFamily="18" charset="0"/>
              </a:rPr>
              <a:t>(this is Disapproval) is taken away when the desired response is performed. It strengthens the S-R bond because  it </a:t>
            </a:r>
            <a:r>
              <a:rPr lang="en-GB" sz="2100" b="1" dirty="0" smtClean="0">
                <a:solidFill>
                  <a:srgbClr val="FF0000"/>
                </a:solidFill>
                <a:latin typeface="Bodoni MT" pitchFamily="18" charset="0"/>
              </a:rPr>
              <a:t>WEAKENS </a:t>
            </a:r>
            <a:r>
              <a:rPr lang="en-GB" sz="2100" b="1" dirty="0" smtClean="0">
                <a:latin typeface="Bodoni MT" pitchFamily="18" charset="0"/>
              </a:rPr>
              <a:t>the </a:t>
            </a:r>
            <a:r>
              <a:rPr lang="en-GB" sz="2100" b="1" dirty="0" smtClean="0">
                <a:solidFill>
                  <a:srgbClr val="FF0000"/>
                </a:solidFill>
                <a:latin typeface="Bodoni MT" pitchFamily="18" charset="0"/>
              </a:rPr>
              <a:t>INCORRECT LEARNING BOND. </a:t>
            </a:r>
            <a:r>
              <a:rPr lang="en-GB" sz="2100" b="1" dirty="0" smtClean="0">
                <a:latin typeface="Bodoni MT" pitchFamily="18" charset="0"/>
              </a:rPr>
              <a:t>EG: When learning to dive a swimmer experiences pain on contact. When the pain is withdrawn if performed correctly the negative reinforcement is removed. It is </a:t>
            </a:r>
            <a:r>
              <a:rPr lang="en-GB" sz="2100" b="1" dirty="0" smtClean="0">
                <a:solidFill>
                  <a:srgbClr val="FF0000"/>
                </a:solidFill>
                <a:latin typeface="Bodoni MT" pitchFamily="18" charset="0"/>
              </a:rPr>
              <a:t>NOT</a:t>
            </a:r>
            <a:r>
              <a:rPr lang="en-GB" sz="2100" b="1" dirty="0" smtClean="0">
                <a:latin typeface="Bodoni MT" pitchFamily="18" charset="0"/>
              </a:rPr>
              <a:t> punishment</a:t>
            </a:r>
          </a:p>
          <a:p>
            <a:pPr marL="457200" indent="-457200">
              <a:buAutoNum type="arabicParenR" startAt="2"/>
            </a:pPr>
            <a:r>
              <a:rPr lang="en-GB" sz="2100" b="1" dirty="0" smtClean="0">
                <a:solidFill>
                  <a:srgbClr val="FF0000"/>
                </a:solidFill>
                <a:latin typeface="Bodoni MT" pitchFamily="18" charset="0"/>
              </a:rPr>
              <a:t>PUNISHMENT: </a:t>
            </a:r>
            <a:r>
              <a:rPr lang="en-GB" sz="2100" b="1" dirty="0" smtClean="0">
                <a:latin typeface="Bodoni MT" pitchFamily="18" charset="0"/>
              </a:rPr>
              <a:t>is when a </a:t>
            </a:r>
            <a:r>
              <a:rPr lang="en-GB" sz="2100" b="1" dirty="0" smtClean="0">
                <a:solidFill>
                  <a:srgbClr val="FF0000"/>
                </a:solidFill>
                <a:latin typeface="Bodoni MT" pitchFamily="18" charset="0"/>
              </a:rPr>
              <a:t>NOXIOUS</a:t>
            </a:r>
            <a:r>
              <a:rPr lang="en-GB" sz="2100" b="1" dirty="0" smtClean="0">
                <a:latin typeface="Bodoni MT" pitchFamily="18" charset="0"/>
              </a:rPr>
              <a:t> (unpleasant) </a:t>
            </a:r>
            <a:r>
              <a:rPr lang="en-GB" sz="2100" b="1" dirty="0" smtClean="0">
                <a:solidFill>
                  <a:srgbClr val="FF0000"/>
                </a:solidFill>
                <a:latin typeface="Bodoni MT" pitchFamily="18" charset="0"/>
              </a:rPr>
              <a:t>STIMULUS </a:t>
            </a:r>
            <a:r>
              <a:rPr lang="en-GB" sz="2100" b="1" dirty="0" smtClean="0">
                <a:latin typeface="Bodoni MT" pitchFamily="18" charset="0"/>
              </a:rPr>
              <a:t>is given and this prevents that behaviour reoccurring. EG: Being sent off for a high tackle. The red card is the noxious stimulus</a:t>
            </a:r>
          </a:p>
          <a:p>
            <a:pPr marL="457200" indent="-457200">
              <a:buAutoNum type="arabicParenR" startAt="2"/>
            </a:pPr>
            <a:r>
              <a:rPr lang="en-GB" sz="2100" b="1" dirty="0" smtClean="0">
                <a:solidFill>
                  <a:srgbClr val="FF0000"/>
                </a:solidFill>
                <a:latin typeface="Bodoni MT" pitchFamily="18" charset="0"/>
              </a:rPr>
              <a:t>THORNDIKE</a:t>
            </a:r>
            <a:r>
              <a:rPr lang="en-GB" sz="2100" b="1" dirty="0" smtClean="0">
                <a:latin typeface="Bodoni MT" pitchFamily="18" charset="0"/>
              </a:rPr>
              <a:t> (a psychologist) believed that 3 rules are applied to strengthen the S-R Bond. A) The </a:t>
            </a:r>
            <a:r>
              <a:rPr lang="en-GB" sz="2100" b="1" dirty="0" smtClean="0">
                <a:solidFill>
                  <a:srgbClr val="FF0000"/>
                </a:solidFill>
                <a:latin typeface="Bodoni MT" pitchFamily="18" charset="0"/>
              </a:rPr>
              <a:t>LAW OF EFFECT</a:t>
            </a:r>
            <a:r>
              <a:rPr lang="en-GB" sz="2100" b="1" dirty="0" smtClean="0">
                <a:latin typeface="Bodoni MT" pitchFamily="18" charset="0"/>
              </a:rPr>
              <a:t>: behaviour is reinforced with Positive Reinforcement it will strengthen the S-R Bond B) The </a:t>
            </a:r>
            <a:r>
              <a:rPr lang="en-GB" sz="2100" b="1" dirty="0" smtClean="0">
                <a:solidFill>
                  <a:srgbClr val="FF0000"/>
                </a:solidFill>
                <a:latin typeface="Bodoni MT" pitchFamily="18" charset="0"/>
              </a:rPr>
              <a:t>LAW OF EXERCISE</a:t>
            </a:r>
            <a:r>
              <a:rPr lang="en-GB" sz="2100" b="1" dirty="0" smtClean="0">
                <a:latin typeface="Bodoni MT" pitchFamily="18" charset="0"/>
              </a:rPr>
              <a:t>: The S-R Bond is strengthened with </a:t>
            </a:r>
            <a:r>
              <a:rPr lang="en-GB" sz="2100" b="1" dirty="0" smtClean="0">
                <a:solidFill>
                  <a:srgbClr val="FF0000"/>
                </a:solidFill>
                <a:latin typeface="Bodoni MT" pitchFamily="18" charset="0"/>
              </a:rPr>
              <a:t>PRACTICE</a:t>
            </a:r>
            <a:r>
              <a:rPr lang="en-GB" sz="2100" b="1" dirty="0" smtClean="0">
                <a:latin typeface="Bodoni MT" pitchFamily="18" charset="0"/>
              </a:rPr>
              <a:t> C) The </a:t>
            </a:r>
            <a:r>
              <a:rPr lang="en-GB" sz="2100" b="1" dirty="0" smtClean="0">
                <a:solidFill>
                  <a:srgbClr val="FF0000"/>
                </a:solidFill>
                <a:latin typeface="Bodoni MT" pitchFamily="18" charset="0"/>
              </a:rPr>
              <a:t>LAW OF READINESS</a:t>
            </a:r>
            <a:r>
              <a:rPr lang="en-GB" sz="2100" b="1" dirty="0" smtClean="0">
                <a:latin typeface="Bodoni MT" pitchFamily="18" charset="0"/>
              </a:rPr>
              <a:t>: the performer must ready both mentally and physically</a:t>
            </a: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200" b="1" dirty="0" smtClean="0">
                <a:latin typeface="Bodoni MT" pitchFamily="18" charset="0"/>
              </a:rPr>
              <a:t>TRANSFER OF LEARNING – </a:t>
            </a:r>
            <a:r>
              <a:rPr lang="en-GB" sz="2200" b="1" dirty="0" smtClean="0">
                <a:solidFill>
                  <a:srgbClr val="FF0000"/>
                </a:solidFill>
                <a:latin typeface="Bodoni MT" pitchFamily="18" charset="0"/>
              </a:rPr>
              <a:t>5</a:t>
            </a:r>
            <a:r>
              <a:rPr lang="en-GB" sz="2200" b="1" dirty="0" smtClean="0">
                <a:latin typeface="Bodoni MT" pitchFamily="18" charset="0"/>
              </a:rPr>
              <a:t> Types</a:t>
            </a:r>
          </a:p>
          <a:p>
            <a:pPr marL="457200" indent="-457200"/>
            <a:r>
              <a:rPr lang="en-GB" sz="2200" b="1" dirty="0" smtClean="0">
                <a:solidFill>
                  <a:srgbClr val="FF0000"/>
                </a:solidFill>
                <a:latin typeface="Bodoni MT" pitchFamily="18" charset="0"/>
              </a:rPr>
              <a:t>TRANSFER</a:t>
            </a:r>
            <a:r>
              <a:rPr lang="en-GB" sz="2200" b="1" dirty="0" smtClean="0">
                <a:latin typeface="Bodoni MT" pitchFamily="18" charset="0"/>
              </a:rPr>
              <a:t> is the influence that one skill has on the learning and performance of another skill. </a:t>
            </a:r>
            <a:r>
              <a:rPr lang="en-GB" sz="2200" b="1" dirty="0" smtClean="0">
                <a:solidFill>
                  <a:srgbClr val="FF0000"/>
                </a:solidFill>
                <a:latin typeface="Bodoni MT" pitchFamily="18" charset="0"/>
              </a:rPr>
              <a:t>Schmidt</a:t>
            </a:r>
            <a:r>
              <a:rPr lang="en-GB" sz="2200" b="1" dirty="0" smtClean="0">
                <a:latin typeface="Bodoni MT" pitchFamily="18" charset="0"/>
              </a:rPr>
              <a:t> said </a:t>
            </a:r>
            <a:r>
              <a:rPr lang="en-GB" sz="2200" b="1" dirty="0" smtClean="0">
                <a:solidFill>
                  <a:srgbClr val="FF0000"/>
                </a:solidFill>
                <a:latin typeface="Bodoni MT" pitchFamily="18" charset="0"/>
              </a:rPr>
              <a:t>“No learning takes place without transfer”. </a:t>
            </a:r>
            <a:r>
              <a:rPr lang="en-GB" sz="2200" b="1" dirty="0" smtClean="0">
                <a:latin typeface="Bodoni MT" pitchFamily="18" charset="0"/>
              </a:rPr>
              <a:t>It has huge </a:t>
            </a:r>
            <a:r>
              <a:rPr lang="en-GB" sz="2200" b="1" dirty="0" smtClean="0">
                <a:solidFill>
                  <a:srgbClr val="FF0000"/>
                </a:solidFill>
                <a:latin typeface="Bodoni MT" pitchFamily="18" charset="0"/>
              </a:rPr>
              <a:t>LINKS</a:t>
            </a:r>
            <a:r>
              <a:rPr lang="en-GB" sz="2200" b="1" dirty="0" smtClean="0">
                <a:latin typeface="Bodoni MT" pitchFamily="18" charset="0"/>
              </a:rPr>
              <a:t> with </a:t>
            </a:r>
            <a:r>
              <a:rPr lang="en-GB" sz="2200" b="1" dirty="0" smtClean="0">
                <a:solidFill>
                  <a:srgbClr val="FF0000"/>
                </a:solidFill>
                <a:latin typeface="Bodoni MT" pitchFamily="18" charset="0"/>
              </a:rPr>
              <a:t>VARIABLE PRACTICE </a:t>
            </a:r>
            <a:r>
              <a:rPr lang="en-GB" sz="2200" b="1" dirty="0" smtClean="0">
                <a:latin typeface="Bodoni MT" pitchFamily="18" charset="0"/>
              </a:rPr>
              <a:t>and  </a:t>
            </a:r>
            <a:r>
              <a:rPr lang="en-GB" sz="2200" b="1" dirty="0" smtClean="0">
                <a:solidFill>
                  <a:srgbClr val="FF0000"/>
                </a:solidFill>
                <a:latin typeface="Bodoni MT" pitchFamily="18" charset="0"/>
              </a:rPr>
              <a:t>SCHEMA</a:t>
            </a:r>
            <a:r>
              <a:rPr lang="en-GB" sz="2200" b="1" dirty="0" smtClean="0">
                <a:latin typeface="Bodoni MT" pitchFamily="18" charset="0"/>
              </a:rPr>
              <a:t> theory. In childhood we learn </a:t>
            </a:r>
            <a:r>
              <a:rPr lang="en-GB" sz="2200" b="1" dirty="0" smtClean="0">
                <a:solidFill>
                  <a:srgbClr val="FF0000"/>
                </a:solidFill>
                <a:latin typeface="Bodoni MT" pitchFamily="18" charset="0"/>
              </a:rPr>
              <a:t>FUNDAMENTAL MOVEMENT SKILLS</a:t>
            </a:r>
            <a:r>
              <a:rPr lang="en-GB" sz="2200" b="1" dirty="0" smtClean="0">
                <a:latin typeface="Bodoni MT" pitchFamily="18" charset="0"/>
              </a:rPr>
              <a:t> (such as hopping) which then become the </a:t>
            </a:r>
            <a:r>
              <a:rPr lang="en-GB" sz="2200" b="1" dirty="0" smtClean="0">
                <a:solidFill>
                  <a:srgbClr val="FF0000"/>
                </a:solidFill>
                <a:latin typeface="Bodoni MT" pitchFamily="18" charset="0"/>
              </a:rPr>
              <a:t>BASIS</a:t>
            </a:r>
            <a:r>
              <a:rPr lang="en-GB" sz="2200" b="1" dirty="0" smtClean="0">
                <a:latin typeface="Bodoni MT" pitchFamily="18" charset="0"/>
              </a:rPr>
              <a:t> of advanced skills (side stepping). Children develop a </a:t>
            </a:r>
            <a:r>
              <a:rPr lang="en-GB" sz="2200" b="1" dirty="0" smtClean="0">
                <a:solidFill>
                  <a:srgbClr val="FF0000"/>
                </a:solidFill>
                <a:latin typeface="Bodoni MT" pitchFamily="18" charset="0"/>
              </a:rPr>
              <a:t>POOL OF EXPERIENCE </a:t>
            </a:r>
            <a:r>
              <a:rPr lang="en-GB" sz="2200" b="1" dirty="0" smtClean="0">
                <a:latin typeface="Bodoni MT" pitchFamily="18" charset="0"/>
              </a:rPr>
              <a:t>or </a:t>
            </a:r>
            <a:r>
              <a:rPr lang="en-GB" sz="2200" b="1" dirty="0" smtClean="0">
                <a:solidFill>
                  <a:srgbClr val="FF0000"/>
                </a:solidFill>
                <a:latin typeface="Bodoni MT" pitchFamily="18" charset="0"/>
              </a:rPr>
              <a:t>MOVEMENT SCHEMAS</a:t>
            </a:r>
            <a:r>
              <a:rPr lang="en-GB" sz="2200" b="1" dirty="0" smtClean="0">
                <a:latin typeface="Bodoni MT" pitchFamily="18" charset="0"/>
              </a:rPr>
              <a:t>. These transfer into difficult Motor Programmes</a:t>
            </a:r>
          </a:p>
          <a:p>
            <a:pPr marL="457200" indent="-457200">
              <a:buNone/>
            </a:pPr>
            <a:r>
              <a:rPr lang="en-GB" sz="2200" b="1" dirty="0" smtClean="0">
                <a:latin typeface="Bodoni MT" pitchFamily="18" charset="0"/>
              </a:rPr>
              <a:t>	1) </a:t>
            </a:r>
            <a:r>
              <a:rPr lang="en-GB" sz="2200" b="1" dirty="0" smtClean="0">
                <a:solidFill>
                  <a:srgbClr val="FF0000"/>
                </a:solidFill>
                <a:latin typeface="Bodoni MT" pitchFamily="18" charset="0"/>
              </a:rPr>
              <a:t>POSITIVE</a:t>
            </a:r>
            <a:r>
              <a:rPr lang="en-GB" sz="2200" b="1" dirty="0" smtClean="0">
                <a:latin typeface="Bodoni MT" pitchFamily="18" charset="0"/>
              </a:rPr>
              <a:t>: when one skill helps the learning of another. EG: Learning to throw positively transfers to the arm action of the tennis serve</a:t>
            </a:r>
          </a:p>
          <a:p>
            <a:pPr marL="457200" indent="-457200">
              <a:buNone/>
            </a:pPr>
            <a:r>
              <a:rPr lang="en-GB" sz="2200" b="1" dirty="0" smtClean="0">
                <a:latin typeface="Bodoni MT" pitchFamily="18" charset="0"/>
              </a:rPr>
              <a:t>	2) </a:t>
            </a:r>
            <a:r>
              <a:rPr lang="en-GB" sz="2200" b="1" dirty="0" smtClean="0">
                <a:solidFill>
                  <a:srgbClr val="FF0000"/>
                </a:solidFill>
                <a:latin typeface="Bodoni MT" pitchFamily="18" charset="0"/>
              </a:rPr>
              <a:t>NEGATIVE</a:t>
            </a:r>
            <a:r>
              <a:rPr lang="en-GB" sz="2200" b="1" dirty="0" smtClean="0">
                <a:latin typeface="Bodoni MT" pitchFamily="18" charset="0"/>
              </a:rPr>
              <a:t>: when one skill </a:t>
            </a:r>
            <a:r>
              <a:rPr lang="en-GB" sz="2200" b="1" dirty="0" smtClean="0">
                <a:solidFill>
                  <a:srgbClr val="FF0000"/>
                </a:solidFill>
                <a:latin typeface="Bodoni MT" pitchFamily="18" charset="0"/>
              </a:rPr>
              <a:t>HINDERS</a:t>
            </a:r>
            <a:r>
              <a:rPr lang="en-GB" sz="2200" b="1" dirty="0" smtClean="0">
                <a:latin typeface="Bodoni MT" pitchFamily="18" charset="0"/>
              </a:rPr>
              <a:t> or prevents the learning of another. EG: Badminton requires loose wrists. Tennis requires firm wrists</a:t>
            </a:r>
          </a:p>
          <a:p>
            <a:pPr marL="457200" indent="-457200">
              <a:buNone/>
            </a:pPr>
            <a:r>
              <a:rPr lang="en-GB" sz="2200" b="1" dirty="0" smtClean="0">
                <a:latin typeface="Bodoni MT" pitchFamily="18" charset="0"/>
              </a:rPr>
              <a:t>	3) </a:t>
            </a:r>
            <a:r>
              <a:rPr lang="en-GB" sz="2200" b="1" dirty="0" smtClean="0">
                <a:solidFill>
                  <a:srgbClr val="FF0000"/>
                </a:solidFill>
                <a:latin typeface="Bodoni MT" pitchFamily="18" charset="0"/>
              </a:rPr>
              <a:t>PROACTIVE</a:t>
            </a:r>
            <a:r>
              <a:rPr lang="en-GB" sz="2200" b="1" dirty="0" smtClean="0">
                <a:latin typeface="Bodoni MT" pitchFamily="18" charset="0"/>
              </a:rPr>
              <a:t>: A previously learned skill influences a skill you are currently learning EG: Throwing will help you learn the volleyball serve</a:t>
            </a:r>
          </a:p>
          <a:p>
            <a:pPr marL="457200" indent="-457200">
              <a:buNone/>
            </a:pPr>
            <a:r>
              <a:rPr lang="en-GB" sz="2200" b="1" dirty="0" smtClean="0">
                <a:latin typeface="Bodoni MT" pitchFamily="18" charset="0"/>
              </a:rPr>
              <a:t>	4) </a:t>
            </a:r>
            <a:r>
              <a:rPr lang="en-GB" sz="2200" b="1" dirty="0" smtClean="0">
                <a:solidFill>
                  <a:srgbClr val="FF0000"/>
                </a:solidFill>
                <a:latin typeface="Bodoni MT" pitchFamily="18" charset="0"/>
              </a:rPr>
              <a:t>RETROACTIVE</a:t>
            </a:r>
            <a:r>
              <a:rPr lang="en-GB" sz="2200" b="1" dirty="0" smtClean="0">
                <a:latin typeface="Bodoni MT" pitchFamily="18" charset="0"/>
              </a:rPr>
              <a:t>: when a newly learned skill helps you perform a skill you already know EG: Learning the tennis serve may help you to better over arm throw in cricket</a:t>
            </a:r>
          </a:p>
          <a:p>
            <a:pPr marL="457200" indent="-457200">
              <a:buNone/>
            </a:pPr>
            <a:r>
              <a:rPr lang="en-GB" sz="2200" b="1" dirty="0" smtClean="0">
                <a:latin typeface="Bodoni MT" pitchFamily="18" charset="0"/>
              </a:rPr>
              <a:t>	5) </a:t>
            </a:r>
            <a:r>
              <a:rPr lang="en-GB" sz="2200" b="1" dirty="0" smtClean="0">
                <a:solidFill>
                  <a:srgbClr val="FF0000"/>
                </a:solidFill>
                <a:latin typeface="Bodoni MT" pitchFamily="18" charset="0"/>
              </a:rPr>
              <a:t>BI LATERAL</a:t>
            </a:r>
            <a:r>
              <a:rPr lang="en-GB" sz="2200" b="1" dirty="0" smtClean="0">
                <a:latin typeface="Bodoni MT" pitchFamily="18" charset="0"/>
              </a:rPr>
              <a:t>: when a performance of one side of the body influences the other side EG: A right footed player learns to play left footed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buNone/>
            </a:pPr>
            <a:r>
              <a:rPr lang="en-GB" sz="2200" b="1" dirty="0" smtClean="0">
                <a:latin typeface="Bodoni MT" pitchFamily="18" charset="0"/>
              </a:rPr>
              <a:t>	1) Good coaches and teachers ensure that during the session </a:t>
            </a:r>
            <a:r>
              <a:rPr lang="en-GB" sz="2200" b="1" dirty="0" smtClean="0">
                <a:solidFill>
                  <a:srgbClr val="FF0000"/>
                </a:solidFill>
                <a:latin typeface="Bodoni MT" pitchFamily="18" charset="0"/>
              </a:rPr>
              <a:t>POSITIVE TRANSFER</a:t>
            </a:r>
            <a:r>
              <a:rPr lang="en-GB" sz="2200" b="1" dirty="0" smtClean="0">
                <a:latin typeface="Bodoni MT" pitchFamily="18" charset="0"/>
              </a:rPr>
              <a:t> takes place and that its effects are </a:t>
            </a:r>
            <a:r>
              <a:rPr lang="en-GB" sz="2200" b="1" dirty="0" smtClean="0">
                <a:solidFill>
                  <a:srgbClr val="FF0000"/>
                </a:solidFill>
                <a:latin typeface="Bodoni MT" pitchFamily="18" charset="0"/>
              </a:rPr>
              <a:t>OPTIMISED</a:t>
            </a:r>
            <a:r>
              <a:rPr lang="en-GB" sz="2200" b="1" dirty="0" smtClean="0">
                <a:latin typeface="Bodoni MT" pitchFamily="18" charset="0"/>
              </a:rPr>
              <a:t> (the effects are maximised) How can coaches ensure </a:t>
            </a:r>
            <a:r>
              <a:rPr lang="en-GB" sz="2200" b="1" dirty="0" smtClean="0">
                <a:solidFill>
                  <a:srgbClr val="FF0000"/>
                </a:solidFill>
                <a:latin typeface="Bodoni MT" pitchFamily="18" charset="0"/>
              </a:rPr>
              <a:t>OPTIMISED TRANSFER</a:t>
            </a:r>
            <a:r>
              <a:rPr lang="en-GB" sz="2200" b="1" dirty="0" smtClean="0">
                <a:latin typeface="Bodoni MT" pitchFamily="18" charset="0"/>
              </a:rPr>
              <a:t>. Use the following points to answer this question. Give practical examples:</a:t>
            </a:r>
          </a:p>
          <a:p>
            <a:pPr marL="457200" indent="-457200"/>
            <a:r>
              <a:rPr lang="en-GB" sz="2200" b="1" dirty="0" smtClean="0">
                <a:solidFill>
                  <a:srgbClr val="FF0000"/>
                </a:solidFill>
                <a:latin typeface="Bodoni MT" pitchFamily="18" charset="0"/>
              </a:rPr>
              <a:t>VARIABLE PRACTICE</a:t>
            </a:r>
          </a:p>
          <a:p>
            <a:pPr marL="457200" indent="-457200"/>
            <a:r>
              <a:rPr lang="en-GB" sz="2200" b="1" dirty="0" smtClean="0">
                <a:solidFill>
                  <a:srgbClr val="FF0000"/>
                </a:solidFill>
                <a:latin typeface="Bodoni MT" pitchFamily="18" charset="0"/>
              </a:rPr>
              <a:t>DEMONSTRATIONS</a:t>
            </a:r>
          </a:p>
          <a:p>
            <a:pPr marL="457200" indent="-457200"/>
            <a:r>
              <a:rPr lang="en-GB" sz="2200" b="1" dirty="0" smtClean="0">
                <a:solidFill>
                  <a:srgbClr val="FF0000"/>
                </a:solidFill>
                <a:latin typeface="Bodoni MT" pitchFamily="18" charset="0"/>
              </a:rPr>
              <a:t>INFORMATION PROCESSING</a:t>
            </a:r>
          </a:p>
          <a:p>
            <a:pPr marL="457200" indent="-457200"/>
            <a:r>
              <a:rPr lang="en-GB" sz="2200" b="1" dirty="0" smtClean="0">
                <a:solidFill>
                  <a:srgbClr val="FF0000"/>
                </a:solidFill>
                <a:latin typeface="Bodoni MT" pitchFamily="18" charset="0"/>
              </a:rPr>
              <a:t>THORNDIKES 3 LAWS</a:t>
            </a:r>
          </a:p>
          <a:p>
            <a:pPr marL="457200" indent="-457200"/>
            <a:r>
              <a:rPr lang="en-GB" sz="2200" b="1" dirty="0" smtClean="0">
                <a:solidFill>
                  <a:srgbClr val="FF0000"/>
                </a:solidFill>
                <a:latin typeface="Bodoni MT" pitchFamily="18" charset="0"/>
              </a:rPr>
              <a:t>STAGE OF LEARNING </a:t>
            </a:r>
            <a:r>
              <a:rPr lang="en-GB" sz="2200" b="1" dirty="0" smtClean="0">
                <a:latin typeface="Bodoni MT" pitchFamily="18" charset="0"/>
              </a:rPr>
              <a:t>of a previously learned skill</a:t>
            </a:r>
          </a:p>
          <a:p>
            <a:pPr marL="457200" indent="-457200"/>
            <a:r>
              <a:rPr lang="en-GB" sz="2200" b="1" dirty="0" smtClean="0">
                <a:latin typeface="Bodoni MT" pitchFamily="18" charset="0"/>
              </a:rPr>
              <a:t>Developing a </a:t>
            </a:r>
            <a:r>
              <a:rPr lang="en-GB" sz="2200" b="1" dirty="0" smtClean="0">
                <a:solidFill>
                  <a:srgbClr val="FF0000"/>
                </a:solidFill>
                <a:latin typeface="Bodoni MT" pitchFamily="18" charset="0"/>
              </a:rPr>
              <a:t>POOL OF EXPERIENCE</a:t>
            </a:r>
          </a:p>
          <a:p>
            <a:pPr marL="457200" indent="-457200"/>
            <a:r>
              <a:rPr lang="en-GB" sz="2200" b="1" dirty="0" smtClean="0">
                <a:solidFill>
                  <a:srgbClr val="FF0000"/>
                </a:solidFill>
                <a:latin typeface="Bodoni MT" pitchFamily="18" charset="0"/>
              </a:rPr>
              <a:t>REINFORCEMENT</a:t>
            </a:r>
            <a:r>
              <a:rPr lang="en-GB" sz="2200" b="1" dirty="0" smtClean="0">
                <a:latin typeface="Bodoni MT" pitchFamily="18" charset="0"/>
              </a:rPr>
              <a:t> and strengthening the </a:t>
            </a:r>
            <a:r>
              <a:rPr lang="en-GB" sz="2200" b="1" dirty="0" smtClean="0">
                <a:solidFill>
                  <a:srgbClr val="FF0000"/>
                </a:solidFill>
                <a:latin typeface="Bodoni MT" pitchFamily="18" charset="0"/>
              </a:rPr>
              <a:t>S-R BOND</a:t>
            </a:r>
          </a:p>
          <a:p>
            <a:pPr marL="457200" indent="-457200">
              <a:buNone/>
            </a:pPr>
            <a:r>
              <a:rPr lang="en-GB" sz="2200" b="1" dirty="0" smtClean="0">
                <a:latin typeface="Bodoni MT" pitchFamily="18" charset="0"/>
              </a:rPr>
              <a:t>	2) </a:t>
            </a:r>
            <a:r>
              <a:rPr lang="en-GB" sz="2200" b="1" dirty="0" smtClean="0">
                <a:solidFill>
                  <a:srgbClr val="FF0000"/>
                </a:solidFill>
                <a:latin typeface="Bodoni MT" pitchFamily="18" charset="0"/>
              </a:rPr>
              <a:t>NEGATIVE TRANSFER </a:t>
            </a:r>
            <a:r>
              <a:rPr lang="en-GB" sz="2200" b="1" dirty="0" smtClean="0">
                <a:latin typeface="Bodoni MT" pitchFamily="18" charset="0"/>
              </a:rPr>
              <a:t>can be avoided by ensuring the practice </a:t>
            </a:r>
            <a:r>
              <a:rPr lang="en-GB" sz="2200" b="1" dirty="0" smtClean="0">
                <a:solidFill>
                  <a:srgbClr val="FF0000"/>
                </a:solidFill>
                <a:latin typeface="Bodoni MT" pitchFamily="18" charset="0"/>
              </a:rPr>
              <a:t>ENVIRONMENT</a:t>
            </a:r>
            <a:r>
              <a:rPr lang="en-GB" sz="2200" b="1" dirty="0" smtClean="0">
                <a:latin typeface="Bodoni MT" pitchFamily="18" charset="0"/>
              </a:rPr>
              <a:t> is close to the real situation, and by avoiding </a:t>
            </a:r>
            <a:r>
              <a:rPr lang="en-GB" sz="2200" b="1" dirty="0" smtClean="0">
                <a:solidFill>
                  <a:srgbClr val="FF0000"/>
                </a:solidFill>
                <a:latin typeface="Bodoni MT" pitchFamily="18" charset="0"/>
              </a:rPr>
              <a:t>CONFLICTING</a:t>
            </a:r>
            <a:r>
              <a:rPr lang="en-GB" sz="2200" b="1" dirty="0" smtClean="0">
                <a:latin typeface="Bodoni MT" pitchFamily="18" charset="0"/>
              </a:rPr>
              <a:t> skills. Apply these concepts to your sport</a:t>
            </a:r>
          </a:p>
          <a:p>
            <a:pPr marL="457200" indent="-457200">
              <a:buNone/>
            </a:pPr>
            <a:r>
              <a:rPr lang="en-GB" sz="2200" b="1" dirty="0" smtClean="0">
                <a:latin typeface="Bodoni MT" pitchFamily="18" charset="0"/>
              </a:rPr>
              <a:t>	 3) Describe and explain the </a:t>
            </a:r>
            <a:r>
              <a:rPr lang="en-GB" sz="2200" b="1" dirty="0" smtClean="0">
                <a:solidFill>
                  <a:srgbClr val="FF0000"/>
                </a:solidFill>
                <a:latin typeface="Bodoni MT" pitchFamily="18" charset="0"/>
              </a:rPr>
              <a:t>STRONG RELATIONSHIP </a:t>
            </a:r>
            <a:r>
              <a:rPr lang="en-GB" sz="2200" b="1" dirty="0" smtClean="0">
                <a:latin typeface="Bodoni MT" pitchFamily="18" charset="0"/>
              </a:rPr>
              <a:t>between Transfer and </a:t>
            </a:r>
            <a:r>
              <a:rPr lang="en-GB" sz="2200" b="1" dirty="0" smtClean="0">
                <a:solidFill>
                  <a:srgbClr val="FF0000"/>
                </a:solidFill>
                <a:latin typeface="Bodoni MT" pitchFamily="18" charset="0"/>
              </a:rPr>
              <a:t>SCHEMA</a:t>
            </a:r>
            <a:r>
              <a:rPr lang="en-GB" sz="2200" b="1" dirty="0" smtClean="0">
                <a:latin typeface="Bodoni MT" pitchFamily="18" charset="0"/>
              </a:rPr>
              <a:t> and </a:t>
            </a:r>
            <a:r>
              <a:rPr lang="en-GB" sz="2200" b="1" dirty="0" smtClean="0">
                <a:solidFill>
                  <a:srgbClr val="FF0000"/>
                </a:solidFill>
                <a:latin typeface="Bodoni MT" pitchFamily="18" charset="0"/>
              </a:rPr>
              <a:t>VARIABLE PRACTICE</a:t>
            </a:r>
            <a:r>
              <a:rPr lang="en-GB" sz="2200" b="1" dirty="0" smtClean="0">
                <a:latin typeface="Bodoni MT" pitchFamily="18" charset="0"/>
              </a:rPr>
              <a:t>. Why do </a:t>
            </a:r>
            <a:r>
              <a:rPr lang="en-GB" sz="2200" b="1" dirty="0" smtClean="0">
                <a:solidFill>
                  <a:srgbClr val="FF0000"/>
                </a:solidFill>
                <a:latin typeface="Bodoni MT" pitchFamily="18" charset="0"/>
              </a:rPr>
              <a:t>GESTALTISTS</a:t>
            </a:r>
            <a:r>
              <a:rPr lang="en-GB" sz="2200" b="1" dirty="0" smtClean="0">
                <a:latin typeface="Bodoni MT" pitchFamily="18" charset="0"/>
              </a:rPr>
              <a:t> like this theory?</a:t>
            </a:r>
          </a:p>
          <a:p>
            <a:pPr marL="457200" indent="-457200">
              <a:buNone/>
            </a:pPr>
            <a:endParaRPr lang="en-GB" sz="2200" b="1" dirty="0" smtClean="0">
              <a:latin typeface="Bodoni MT" pitchFamily="18" charset="0"/>
            </a:endParaRPr>
          </a:p>
          <a:p>
            <a:pPr marL="457200" indent="-457200"/>
            <a:endParaRPr lang="en-GB" sz="2200" b="1" dirty="0" smtClean="0">
              <a:latin typeface="Bodoni MT" pitchFamily="18" charset="0"/>
            </a:endParaRPr>
          </a:p>
          <a:p>
            <a:pPr marL="457200" indent="-457200">
              <a:buNone/>
            </a:pPr>
            <a:r>
              <a:rPr lang="en-GB" sz="2200" b="1" dirty="0" smtClean="0">
                <a:latin typeface="Bodoni MT"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buNone/>
            </a:pPr>
            <a:r>
              <a:rPr lang="en-GB" sz="2100" b="1" dirty="0" smtClean="0">
                <a:latin typeface="Bodoni MT" pitchFamily="18" charset="0"/>
              </a:rPr>
              <a:t>	There are 4 Types of GUIDANCE used by coaches to help the learning process</a:t>
            </a:r>
          </a:p>
          <a:p>
            <a:pPr marL="457200" indent="-457200">
              <a:buAutoNum type="arabicParenR"/>
            </a:pPr>
            <a:r>
              <a:rPr lang="en-GB" sz="2100" b="1" dirty="0" smtClean="0">
                <a:solidFill>
                  <a:srgbClr val="FF0000"/>
                </a:solidFill>
                <a:latin typeface="Bodoni MT" pitchFamily="18" charset="0"/>
              </a:rPr>
              <a:t>VISUAL GUIDANCE: </a:t>
            </a:r>
            <a:r>
              <a:rPr lang="en-GB" sz="2100" b="1" dirty="0" smtClean="0">
                <a:latin typeface="Bodoni MT" pitchFamily="18" charset="0"/>
              </a:rPr>
              <a:t>This is used at all stages of learning. It is important because </a:t>
            </a:r>
            <a:r>
              <a:rPr lang="en-GB" sz="2100" b="1" dirty="0" smtClean="0">
                <a:solidFill>
                  <a:srgbClr val="FF0000"/>
                </a:solidFill>
                <a:latin typeface="Bodoni MT" pitchFamily="18" charset="0"/>
              </a:rPr>
              <a:t>VISION</a:t>
            </a:r>
            <a:r>
              <a:rPr lang="en-GB" sz="2100" b="1" dirty="0" smtClean="0">
                <a:latin typeface="Bodoni MT" pitchFamily="18" charset="0"/>
              </a:rPr>
              <a:t> is the dominant sense. We tend to learn through </a:t>
            </a:r>
            <a:r>
              <a:rPr lang="en-GB" sz="2100" b="1" dirty="0" smtClean="0">
                <a:solidFill>
                  <a:srgbClr val="FF0000"/>
                </a:solidFill>
                <a:latin typeface="Bodoni MT" pitchFamily="18" charset="0"/>
              </a:rPr>
              <a:t>IMITATION. DEMONSTRATIONS </a:t>
            </a:r>
            <a:r>
              <a:rPr lang="en-GB" sz="2100" b="1" dirty="0" smtClean="0">
                <a:latin typeface="Bodoni MT" pitchFamily="18" charset="0"/>
              </a:rPr>
              <a:t>are good for this but they must be ACCURATE. They can also include pictures, diagrams and video. A </a:t>
            </a:r>
            <a:r>
              <a:rPr lang="en-GB" sz="2100" b="1" dirty="0" smtClean="0">
                <a:solidFill>
                  <a:srgbClr val="FF0000"/>
                </a:solidFill>
                <a:latin typeface="Bodoni MT" pitchFamily="18" charset="0"/>
              </a:rPr>
              <a:t>MENTAL PICTURE</a:t>
            </a:r>
            <a:r>
              <a:rPr lang="en-GB" sz="2100" b="1" dirty="0" smtClean="0">
                <a:latin typeface="Bodoni MT" pitchFamily="18" charset="0"/>
              </a:rPr>
              <a:t> can be developed but there are disadvantages with complex skills because there is so much information. Some methods may not keep attention</a:t>
            </a:r>
          </a:p>
          <a:p>
            <a:pPr marL="457200" indent="-457200">
              <a:buAutoNum type="arabicParenR"/>
            </a:pPr>
            <a:r>
              <a:rPr lang="en-GB" sz="2100" b="1" dirty="0" smtClean="0">
                <a:solidFill>
                  <a:srgbClr val="FF0000"/>
                </a:solidFill>
                <a:latin typeface="Bodoni MT" pitchFamily="18" charset="0"/>
              </a:rPr>
              <a:t>VERBAL GUIDANCE: </a:t>
            </a:r>
            <a:r>
              <a:rPr lang="en-GB" sz="2100" b="1" dirty="0" smtClean="0">
                <a:latin typeface="Bodoni MT" pitchFamily="18" charset="0"/>
              </a:rPr>
              <a:t>Often used with Visual to direct the learner to </a:t>
            </a:r>
            <a:r>
              <a:rPr lang="en-GB" sz="2100" b="1" dirty="0" smtClean="0">
                <a:solidFill>
                  <a:srgbClr val="FF0000"/>
                </a:solidFill>
                <a:latin typeface="Bodoni MT" pitchFamily="18" charset="0"/>
              </a:rPr>
              <a:t>SPECIFIC CUES. </a:t>
            </a:r>
            <a:r>
              <a:rPr lang="en-GB" sz="2100" b="1" dirty="0" smtClean="0">
                <a:latin typeface="Bodoni MT" pitchFamily="18" charset="0"/>
              </a:rPr>
              <a:t>It must be </a:t>
            </a:r>
            <a:r>
              <a:rPr lang="en-GB" sz="2100" b="1" dirty="0" smtClean="0">
                <a:solidFill>
                  <a:srgbClr val="FF0000"/>
                </a:solidFill>
                <a:latin typeface="Bodoni MT" pitchFamily="18" charset="0"/>
              </a:rPr>
              <a:t>CLEAR AND CONSCISE </a:t>
            </a:r>
            <a:r>
              <a:rPr lang="en-GB" sz="2100" b="1" dirty="0" smtClean="0">
                <a:latin typeface="Bodoni MT" pitchFamily="18" charset="0"/>
              </a:rPr>
              <a:t>to be understood and remembered. Useful when working with </a:t>
            </a:r>
            <a:r>
              <a:rPr lang="en-GB" sz="2100" b="1" dirty="0" smtClean="0">
                <a:solidFill>
                  <a:srgbClr val="FF0000"/>
                </a:solidFill>
                <a:latin typeface="Bodoni MT" pitchFamily="18" charset="0"/>
              </a:rPr>
              <a:t>AUTONOMOUS</a:t>
            </a:r>
            <a:r>
              <a:rPr lang="en-GB" sz="2100" b="1" dirty="0" smtClean="0">
                <a:latin typeface="Bodoni MT" pitchFamily="18" charset="0"/>
              </a:rPr>
              <a:t> learners. Disadvantages are that ability of the coach to relay the message, information must to be limited and some complex skills are difficult to describe. </a:t>
            </a:r>
          </a:p>
          <a:p>
            <a:pPr marL="457200" indent="-457200">
              <a:buAutoNum type="arabicParenR"/>
            </a:pPr>
            <a:r>
              <a:rPr lang="en-GB" sz="2100" b="1" dirty="0" smtClean="0">
                <a:solidFill>
                  <a:srgbClr val="FF0000"/>
                </a:solidFill>
                <a:latin typeface="Bodoni MT" pitchFamily="18" charset="0"/>
              </a:rPr>
              <a:t>MANUAL GUIDANCE: </a:t>
            </a:r>
            <a:r>
              <a:rPr lang="en-GB" sz="2100" b="1" dirty="0" smtClean="0">
                <a:latin typeface="Bodoni MT" pitchFamily="18" charset="0"/>
              </a:rPr>
              <a:t>This is when the coach </a:t>
            </a:r>
            <a:r>
              <a:rPr lang="en-GB" sz="2100" b="1" dirty="0" smtClean="0">
                <a:solidFill>
                  <a:srgbClr val="FF0000"/>
                </a:solidFill>
                <a:latin typeface="Bodoni MT" pitchFamily="18" charset="0"/>
              </a:rPr>
              <a:t>HOLDS</a:t>
            </a:r>
            <a:r>
              <a:rPr lang="en-GB" sz="2100" b="1" dirty="0" smtClean="0">
                <a:latin typeface="Bodoni MT" pitchFamily="18" charset="0"/>
              </a:rPr>
              <a:t> or </a:t>
            </a:r>
            <a:r>
              <a:rPr lang="en-GB" sz="2100" b="1" dirty="0" smtClean="0">
                <a:solidFill>
                  <a:srgbClr val="FF0000"/>
                </a:solidFill>
                <a:latin typeface="Bodoni MT" pitchFamily="18" charset="0"/>
              </a:rPr>
              <a:t>PHYSICALLY MANIPULATES</a:t>
            </a:r>
            <a:r>
              <a:rPr lang="en-GB" sz="2100" b="1" dirty="0" smtClean="0">
                <a:latin typeface="Bodoni MT" pitchFamily="18" charset="0"/>
              </a:rPr>
              <a:t> the body of the learner throughout the correct movement. </a:t>
            </a:r>
          </a:p>
          <a:p>
            <a:pPr marL="457200" indent="-457200">
              <a:buAutoNum type="arabicParenR"/>
            </a:pPr>
            <a:r>
              <a:rPr lang="en-GB" sz="2100" b="1" dirty="0" smtClean="0">
                <a:solidFill>
                  <a:srgbClr val="FF0000"/>
                </a:solidFill>
                <a:latin typeface="Bodoni MT" pitchFamily="18" charset="0"/>
              </a:rPr>
              <a:t>MECHANICAL GUIDANCE: </a:t>
            </a:r>
            <a:r>
              <a:rPr lang="en-GB" sz="2100" b="1" dirty="0" smtClean="0">
                <a:latin typeface="Bodoni MT" pitchFamily="18" charset="0"/>
              </a:rPr>
              <a:t>This is the use of an </a:t>
            </a:r>
            <a:r>
              <a:rPr lang="en-GB" sz="2100" b="1" dirty="0" smtClean="0">
                <a:solidFill>
                  <a:srgbClr val="FF0000"/>
                </a:solidFill>
                <a:latin typeface="Bodoni MT" pitchFamily="18" charset="0"/>
              </a:rPr>
              <a:t>EQUIPMENT</a:t>
            </a:r>
            <a:r>
              <a:rPr lang="en-GB" sz="2100" b="1" dirty="0" smtClean="0">
                <a:latin typeface="Bodoni MT" pitchFamily="18" charset="0"/>
              </a:rPr>
              <a:t> to help the learner. Arm bands are an example. This allows the learner to develop </a:t>
            </a:r>
            <a:r>
              <a:rPr lang="en-GB" sz="2100" b="1" dirty="0" smtClean="0">
                <a:solidFill>
                  <a:srgbClr val="FF0000"/>
                </a:solidFill>
                <a:latin typeface="Bodoni MT" pitchFamily="18" charset="0"/>
              </a:rPr>
              <a:t>SPATIAL AWARENESS </a:t>
            </a:r>
            <a:r>
              <a:rPr lang="en-GB" sz="2100" b="1" dirty="0" smtClean="0">
                <a:latin typeface="Bodoni MT" pitchFamily="18" charset="0"/>
              </a:rPr>
              <a:t>and TIMING. Both Manual and Mechanical are good in the Cognitive stage and develop </a:t>
            </a:r>
            <a:r>
              <a:rPr lang="en-GB" sz="2100" b="1" dirty="0" smtClean="0">
                <a:solidFill>
                  <a:srgbClr val="FF0000"/>
                </a:solidFill>
                <a:latin typeface="Bodoni MT" pitchFamily="18" charset="0"/>
              </a:rPr>
              <a:t>KINAESTHESIS. </a:t>
            </a:r>
            <a:r>
              <a:rPr lang="en-GB" sz="2100" b="1" dirty="0" smtClean="0">
                <a:latin typeface="Bodoni MT" pitchFamily="18" charset="0"/>
              </a:rPr>
              <a:t>They give</a:t>
            </a:r>
            <a:r>
              <a:rPr lang="en-GB" sz="2100" b="1" dirty="0" smtClean="0">
                <a:solidFill>
                  <a:srgbClr val="FF0000"/>
                </a:solidFill>
                <a:latin typeface="Bodoni MT" pitchFamily="18" charset="0"/>
              </a:rPr>
              <a:t> CONFIDENCE </a:t>
            </a:r>
            <a:r>
              <a:rPr lang="en-GB" sz="2100" b="1" dirty="0" smtClean="0">
                <a:latin typeface="Bodoni MT" pitchFamily="18" charset="0"/>
              </a:rPr>
              <a:t>but it must not be relied upon. Good for dangerous skills. However the equipment might not </a:t>
            </a:r>
            <a:r>
              <a:rPr lang="en-GB" sz="2100" b="1" dirty="0" smtClean="0">
                <a:solidFill>
                  <a:srgbClr val="FF0000"/>
                </a:solidFill>
                <a:latin typeface="Bodoni MT" pitchFamily="18" charset="0"/>
              </a:rPr>
              <a:t>REPLICATE</a:t>
            </a:r>
            <a:r>
              <a:rPr lang="en-GB" sz="2100" b="1" dirty="0" smtClean="0">
                <a:latin typeface="Bodoni MT" pitchFamily="18" charset="0"/>
              </a:rPr>
              <a:t> the actual movement.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u="sng" dirty="0" smtClean="0">
                <a:latin typeface="Adobe Garamond Pro Bold"/>
              </a:rPr>
              <a:t>THE 4 METHODS OF MANIPULATING PRACTICE</a:t>
            </a:r>
          </a:p>
          <a:p>
            <a:r>
              <a:rPr lang="en-GB" sz="2100" b="1" dirty="0" smtClean="0">
                <a:solidFill>
                  <a:srgbClr val="FF0000"/>
                </a:solidFill>
                <a:latin typeface="Adobe Garamond Pro Bold"/>
              </a:rPr>
              <a:t>TASK ANALYSIS </a:t>
            </a:r>
            <a:r>
              <a:rPr lang="en-GB" sz="2100" b="1" dirty="0" smtClean="0">
                <a:latin typeface="Adobe Garamond Pro Bold"/>
              </a:rPr>
              <a:t>uses the skills classification system to understand how a skill needs to be taught. You use the </a:t>
            </a:r>
            <a:r>
              <a:rPr lang="en-GB" sz="2100" b="1" dirty="0" smtClean="0">
                <a:solidFill>
                  <a:srgbClr val="FF0000"/>
                </a:solidFill>
                <a:latin typeface="Adobe Garamond Pro Bold"/>
              </a:rPr>
              <a:t>ORGANISATIONAL</a:t>
            </a:r>
            <a:r>
              <a:rPr lang="en-GB" sz="2100" b="1" dirty="0" smtClean="0">
                <a:latin typeface="Adobe Garamond Pro Bold"/>
              </a:rPr>
              <a:t> and </a:t>
            </a:r>
            <a:r>
              <a:rPr lang="en-GB" sz="2100" b="1" dirty="0" smtClean="0">
                <a:solidFill>
                  <a:srgbClr val="FF0000"/>
                </a:solidFill>
                <a:latin typeface="Adobe Garamond Pro Bold"/>
              </a:rPr>
              <a:t>DIFFICULTY</a:t>
            </a:r>
            <a:r>
              <a:rPr lang="en-GB" sz="2100" b="1" dirty="0" smtClean="0">
                <a:latin typeface="Adobe Garamond Pro Bold"/>
              </a:rPr>
              <a:t> continua .....</a:t>
            </a:r>
          </a:p>
          <a:p>
            <a:r>
              <a:rPr lang="en-GB" sz="2100" b="1" dirty="0" smtClean="0">
                <a:solidFill>
                  <a:srgbClr val="FF0000"/>
                </a:solidFill>
                <a:latin typeface="Adobe Garamond Pro Bold"/>
              </a:rPr>
              <a:t>ORGANISATIONAL </a:t>
            </a:r>
            <a:r>
              <a:rPr lang="en-GB" sz="2100" b="1" dirty="0" smtClean="0">
                <a:latin typeface="Adobe Garamond Pro Bold"/>
              </a:rPr>
              <a:t>- Can the skill be broken down into parts or not?</a:t>
            </a:r>
          </a:p>
          <a:p>
            <a:r>
              <a:rPr lang="en-GB" sz="2100" b="1" dirty="0" smtClean="0">
                <a:solidFill>
                  <a:srgbClr val="FF0000"/>
                </a:solidFill>
                <a:latin typeface="Adobe Garamond Pro Bold"/>
              </a:rPr>
              <a:t>DIFFICULTY</a:t>
            </a:r>
            <a:r>
              <a:rPr lang="en-GB" sz="2100" b="1" dirty="0" smtClean="0">
                <a:latin typeface="Adobe Garamond Pro Bold"/>
              </a:rPr>
              <a:t> – How many decisions have to be made to perform the skill?</a:t>
            </a:r>
          </a:p>
          <a:p>
            <a:r>
              <a:rPr lang="en-GB" sz="2100" b="1" dirty="0" smtClean="0">
                <a:solidFill>
                  <a:srgbClr val="FF0000"/>
                </a:solidFill>
                <a:latin typeface="Adobe Garamond Pro Bold"/>
              </a:rPr>
              <a:t>KINAESTHESIS</a:t>
            </a:r>
            <a:r>
              <a:rPr lang="en-GB" sz="2100" b="1" dirty="0" smtClean="0">
                <a:latin typeface="Adobe Garamond Pro Bold"/>
              </a:rPr>
              <a:t> is the awareness of your body in the movement space</a:t>
            </a:r>
          </a:p>
          <a:p>
            <a:pPr>
              <a:buNone/>
            </a:pPr>
            <a:r>
              <a:rPr lang="en-GB" sz="2100" b="1" dirty="0" smtClean="0">
                <a:latin typeface="Adobe Garamond Pro Bold"/>
              </a:rPr>
              <a:t>	1) </a:t>
            </a:r>
            <a:r>
              <a:rPr lang="en-GB" sz="2100" b="1" dirty="0" smtClean="0">
                <a:solidFill>
                  <a:srgbClr val="FF0000"/>
                </a:solidFill>
                <a:latin typeface="Adobe Garamond Pro Bold"/>
              </a:rPr>
              <a:t>PART PRACTICE</a:t>
            </a:r>
            <a:r>
              <a:rPr lang="en-GB" sz="2100" b="1" dirty="0" smtClean="0">
                <a:latin typeface="Adobe Garamond Pro Bold"/>
              </a:rPr>
              <a:t>: used when the skill is </a:t>
            </a:r>
            <a:r>
              <a:rPr lang="en-GB" sz="2100" b="1" dirty="0" smtClean="0">
                <a:solidFill>
                  <a:srgbClr val="FF0000"/>
                </a:solidFill>
                <a:latin typeface="Adobe Garamond Pro Bold"/>
              </a:rPr>
              <a:t>LOW ORGANISATION </a:t>
            </a:r>
            <a:r>
              <a:rPr lang="en-GB" sz="2100" b="1" dirty="0" smtClean="0">
                <a:latin typeface="Adobe Garamond Pro Bold"/>
              </a:rPr>
              <a:t>and can be broken into </a:t>
            </a:r>
            <a:r>
              <a:rPr lang="en-GB" sz="2100" b="1" dirty="0" smtClean="0">
                <a:solidFill>
                  <a:srgbClr val="FF0000"/>
                </a:solidFill>
                <a:latin typeface="Adobe Garamond Pro Bold"/>
              </a:rPr>
              <a:t>SUB ROUTINES</a:t>
            </a:r>
            <a:r>
              <a:rPr lang="en-GB" sz="2100" b="1" dirty="0" smtClean="0">
                <a:latin typeface="Adobe Garamond Pro Bold"/>
              </a:rPr>
              <a:t>. These are then practiced in </a:t>
            </a:r>
            <a:r>
              <a:rPr lang="en-GB" sz="2100" b="1" dirty="0" smtClean="0">
                <a:solidFill>
                  <a:srgbClr val="FF0000"/>
                </a:solidFill>
                <a:latin typeface="Adobe Garamond Pro Bold"/>
              </a:rPr>
              <a:t>ISOLATION</a:t>
            </a:r>
            <a:r>
              <a:rPr lang="en-GB" sz="2100" b="1" dirty="0" smtClean="0">
                <a:latin typeface="Adobe Garamond Pro Bold"/>
              </a:rPr>
              <a:t> before putting them all together. EG: Tennis Serve</a:t>
            </a:r>
          </a:p>
          <a:p>
            <a:pPr>
              <a:buNone/>
            </a:pPr>
            <a:r>
              <a:rPr lang="en-GB" sz="2100" b="1" dirty="0" smtClean="0">
                <a:latin typeface="Adobe Garamond Pro Bold"/>
              </a:rPr>
              <a:t>	2) </a:t>
            </a:r>
            <a:r>
              <a:rPr lang="en-GB" sz="2100" b="1" dirty="0" smtClean="0">
                <a:solidFill>
                  <a:srgbClr val="FF0000"/>
                </a:solidFill>
                <a:latin typeface="Adobe Garamond Pro Bold"/>
              </a:rPr>
              <a:t>WHOLE PRACTICE</a:t>
            </a:r>
            <a:r>
              <a:rPr lang="en-GB" sz="2100" b="1" dirty="0" smtClean="0">
                <a:latin typeface="Adobe Garamond Pro Bold"/>
              </a:rPr>
              <a:t>: Skills taught as a whole. Usually when </a:t>
            </a:r>
            <a:r>
              <a:rPr lang="en-GB" sz="2100" b="1" dirty="0" smtClean="0">
                <a:solidFill>
                  <a:srgbClr val="FF0000"/>
                </a:solidFill>
                <a:latin typeface="Adobe Garamond Pro Bold"/>
              </a:rPr>
              <a:t>HIGH ORGANISATION</a:t>
            </a:r>
            <a:r>
              <a:rPr lang="en-GB" sz="2100" b="1" dirty="0" smtClean="0">
                <a:latin typeface="Adobe Garamond Pro Bold"/>
              </a:rPr>
              <a:t> and </a:t>
            </a:r>
            <a:r>
              <a:rPr lang="en-GB" sz="2100" b="1" dirty="0" smtClean="0">
                <a:solidFill>
                  <a:srgbClr val="FF0000"/>
                </a:solidFill>
                <a:latin typeface="Adobe Garamond Pro Bold"/>
              </a:rPr>
              <a:t>LOW COMPLEXITY</a:t>
            </a:r>
            <a:r>
              <a:rPr lang="en-GB" sz="2100" b="1" dirty="0" smtClean="0">
                <a:latin typeface="Adobe Garamond Pro Bold"/>
              </a:rPr>
              <a:t>. EG: Golf Swing. It allows performers to gain </a:t>
            </a:r>
            <a:r>
              <a:rPr lang="en-GB" sz="2100" b="1" dirty="0" smtClean="0">
                <a:solidFill>
                  <a:srgbClr val="FF0000"/>
                </a:solidFill>
                <a:latin typeface="Adobe Garamond Pro Bold"/>
              </a:rPr>
              <a:t>KINAESTHESIS</a:t>
            </a:r>
          </a:p>
          <a:p>
            <a:pPr>
              <a:buNone/>
            </a:pPr>
            <a:r>
              <a:rPr lang="en-GB" sz="2100" b="1" dirty="0" smtClean="0">
                <a:latin typeface="Adobe Garamond Pro Bold"/>
              </a:rPr>
              <a:t>	3) </a:t>
            </a:r>
            <a:r>
              <a:rPr lang="en-GB" sz="2100" b="1" dirty="0" smtClean="0">
                <a:solidFill>
                  <a:srgbClr val="FF0000"/>
                </a:solidFill>
                <a:latin typeface="Adobe Garamond Pro Bold"/>
              </a:rPr>
              <a:t>PROGRESSIVE – PART PRACTICE</a:t>
            </a:r>
            <a:r>
              <a:rPr lang="en-GB" sz="2100" b="1" dirty="0" smtClean="0">
                <a:latin typeface="Adobe Garamond Pro Bold"/>
              </a:rPr>
              <a:t>: Complex skills are practiced in isolation, then linked together to form large parts before combining into the whole skill. EG: The Triple Jump / Trampoline Routines</a:t>
            </a:r>
          </a:p>
          <a:p>
            <a:pPr>
              <a:buNone/>
            </a:pPr>
            <a:r>
              <a:rPr lang="en-GB" sz="2100" b="1" dirty="0" smtClean="0">
                <a:latin typeface="Adobe Garamond Pro Bold"/>
              </a:rPr>
              <a:t>	4) </a:t>
            </a:r>
            <a:r>
              <a:rPr lang="en-GB" sz="2100" b="1" dirty="0" smtClean="0">
                <a:solidFill>
                  <a:srgbClr val="FF0000"/>
                </a:solidFill>
                <a:latin typeface="Adobe Garamond Pro Bold"/>
              </a:rPr>
              <a:t>WHOLE - PART - WHOLE METHOD</a:t>
            </a:r>
            <a:r>
              <a:rPr lang="en-GB" sz="2100" b="1" dirty="0" smtClean="0">
                <a:latin typeface="Adobe Garamond Pro Bold"/>
              </a:rPr>
              <a:t>: The learner tries the whole skill first, gets a feel for it, then break it into </a:t>
            </a:r>
            <a:r>
              <a:rPr lang="en-GB" sz="2100" b="1" dirty="0" smtClean="0">
                <a:solidFill>
                  <a:srgbClr val="FF0000"/>
                </a:solidFill>
                <a:latin typeface="Adobe Garamond Pro Bold"/>
              </a:rPr>
              <a:t>SUB ROUTINES </a:t>
            </a:r>
            <a:r>
              <a:rPr lang="en-GB" sz="2100" b="1" dirty="0" smtClean="0">
                <a:latin typeface="Adobe Garamond Pro Bold"/>
              </a:rPr>
              <a:t>to practice in isolation, then put back together again. EG: The Tennis Serve</a:t>
            </a:r>
          </a:p>
          <a:p>
            <a:pPr>
              <a:buNone/>
            </a:pPr>
            <a:endParaRPr lang="en-GB" sz="2100" b="1" dirty="0" smtClean="0">
              <a:latin typeface="Adobe Garamond Pro Bold"/>
            </a:endParaRPr>
          </a:p>
          <a:p>
            <a:endParaRPr lang="en-GB" sz="2100" b="1" dirty="0" smtClean="0">
              <a:latin typeface="Adobe Garamond Pro Bold"/>
            </a:endParaRPr>
          </a:p>
          <a:p>
            <a:endParaRPr lang="en-GB" sz="2100" b="1" dirty="0" smtClean="0">
              <a:latin typeface="Adobe Garamond Pro Bo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latin typeface="Adobe Garamond Pro Bold"/>
              </a:rPr>
              <a:t>We can </a:t>
            </a:r>
            <a:r>
              <a:rPr lang="en-GB" sz="2100" b="1" dirty="0" smtClean="0">
                <a:solidFill>
                  <a:srgbClr val="FF0000"/>
                </a:solidFill>
                <a:latin typeface="Adobe Garamond Pro Bold"/>
              </a:rPr>
              <a:t>CLASSIFY SKILLS</a:t>
            </a:r>
            <a:r>
              <a:rPr lang="en-GB" sz="2100" b="1" dirty="0" smtClean="0">
                <a:latin typeface="Adobe Garamond Pro Bold"/>
              </a:rPr>
              <a:t> on </a:t>
            </a:r>
            <a:r>
              <a:rPr lang="en-GB" sz="2100" b="1" dirty="0" smtClean="0">
                <a:solidFill>
                  <a:srgbClr val="FF0000"/>
                </a:solidFill>
                <a:latin typeface="Adobe Garamond Pro Bold"/>
              </a:rPr>
              <a:t>CONTINUUM</a:t>
            </a:r>
            <a:r>
              <a:rPr lang="en-GB" sz="2100" b="1" dirty="0" smtClean="0">
                <a:latin typeface="Adobe Garamond Pro Bold"/>
              </a:rPr>
              <a:t>. These are imaginary scales of 2 extremes. EG: Black 			          White. </a:t>
            </a:r>
            <a:endParaRPr lang="en-GB" sz="2100" b="1" dirty="0" smtClean="0">
              <a:solidFill>
                <a:srgbClr val="FF0000"/>
              </a:solidFill>
              <a:latin typeface="Adobe Garamond Pro Bold"/>
            </a:endParaRPr>
          </a:p>
          <a:p>
            <a:r>
              <a:rPr lang="en-GB" sz="2100" b="1" dirty="0" smtClean="0">
                <a:solidFill>
                  <a:srgbClr val="FF0000"/>
                </a:solidFill>
                <a:latin typeface="Adobe Garamond Pro Bold"/>
              </a:rPr>
              <a:t>PERCEPTUAL LOAD </a:t>
            </a:r>
            <a:r>
              <a:rPr lang="en-GB" sz="2100" b="1" dirty="0" smtClean="0">
                <a:latin typeface="Adobe Garamond Pro Bold"/>
              </a:rPr>
              <a:t>is the degree of decision making. If high lots of decisions made . </a:t>
            </a:r>
            <a:r>
              <a:rPr lang="en-GB" sz="2100" b="1" dirty="0" smtClean="0">
                <a:solidFill>
                  <a:srgbClr val="FF0000"/>
                </a:solidFill>
                <a:latin typeface="Adobe Garamond Pro Bold"/>
              </a:rPr>
              <a:t>SUB ROUTINES </a:t>
            </a:r>
            <a:r>
              <a:rPr lang="en-GB" sz="2100" b="1" dirty="0" smtClean="0">
                <a:latin typeface="Adobe Garamond Pro Bold"/>
              </a:rPr>
              <a:t>are the different parts of a skill</a:t>
            </a:r>
          </a:p>
          <a:p>
            <a:pPr>
              <a:buNone/>
            </a:pPr>
            <a:r>
              <a:rPr lang="en-GB" sz="2100" b="1" dirty="0" smtClean="0">
                <a:latin typeface="Adobe Garamond Pro Bold"/>
              </a:rPr>
              <a:t>1) </a:t>
            </a:r>
            <a:r>
              <a:rPr lang="en-GB" sz="2100" b="1" dirty="0" smtClean="0">
                <a:solidFill>
                  <a:srgbClr val="FF0000"/>
                </a:solidFill>
                <a:latin typeface="Adobe Garamond Pro Bold"/>
              </a:rPr>
              <a:t>MUSCULAR INVOLVEMENT</a:t>
            </a:r>
            <a:r>
              <a:rPr lang="en-GB" sz="2100" b="1" dirty="0" smtClean="0">
                <a:latin typeface="Adobe Garamond Pro Bold"/>
              </a:rPr>
              <a:t>: From </a:t>
            </a:r>
            <a:r>
              <a:rPr lang="en-GB" sz="2100" b="1" dirty="0" smtClean="0">
                <a:solidFill>
                  <a:srgbClr val="FF0000"/>
                </a:solidFill>
                <a:latin typeface="Adobe Garamond Pro Bold"/>
              </a:rPr>
              <a:t>GROSS</a:t>
            </a:r>
            <a:r>
              <a:rPr lang="en-GB" sz="2100" b="1" dirty="0" smtClean="0">
                <a:latin typeface="Adobe Garamond Pro Bold"/>
              </a:rPr>
              <a:t> skills (large muscle movements) to </a:t>
            </a:r>
            <a:r>
              <a:rPr lang="en-GB" sz="2100" b="1" dirty="0" smtClean="0">
                <a:solidFill>
                  <a:srgbClr val="FF0000"/>
                </a:solidFill>
                <a:latin typeface="Adobe Garamond Pro Bold"/>
              </a:rPr>
              <a:t>FINE</a:t>
            </a:r>
            <a:r>
              <a:rPr lang="en-GB" sz="2100" b="1" dirty="0" smtClean="0">
                <a:latin typeface="Adobe Garamond Pro Bold"/>
              </a:rPr>
              <a:t>. Skills (involve small muscle movements)</a:t>
            </a:r>
          </a:p>
          <a:p>
            <a:pPr>
              <a:buNone/>
            </a:pPr>
            <a:r>
              <a:rPr lang="en-GB" sz="2100" b="1" dirty="0" smtClean="0">
                <a:latin typeface="Adobe Garamond Pro Bold"/>
              </a:rPr>
              <a:t>2) </a:t>
            </a:r>
            <a:r>
              <a:rPr lang="en-GB" sz="2100" b="1" dirty="0" smtClean="0">
                <a:solidFill>
                  <a:srgbClr val="FF0000"/>
                </a:solidFill>
                <a:latin typeface="Adobe Garamond Pro Bold"/>
              </a:rPr>
              <a:t>ENVIRONMENTAL INFLUENCER</a:t>
            </a:r>
            <a:r>
              <a:rPr lang="en-GB" sz="2100" b="1" dirty="0" smtClean="0">
                <a:latin typeface="Adobe Garamond Pro Bold"/>
              </a:rPr>
              <a:t>: From </a:t>
            </a:r>
            <a:r>
              <a:rPr lang="en-GB" sz="2100" b="1" dirty="0" smtClean="0">
                <a:solidFill>
                  <a:srgbClr val="FF0000"/>
                </a:solidFill>
                <a:latin typeface="Adobe Garamond Pro Bold"/>
              </a:rPr>
              <a:t>OPEN</a:t>
            </a:r>
            <a:r>
              <a:rPr lang="en-GB" sz="2100" b="1" dirty="0" smtClean="0">
                <a:latin typeface="Adobe Garamond Pro Bold"/>
              </a:rPr>
              <a:t> skills (affected by the environment) to </a:t>
            </a:r>
            <a:r>
              <a:rPr lang="en-GB" sz="2100" b="1" dirty="0" smtClean="0">
                <a:solidFill>
                  <a:srgbClr val="FF0000"/>
                </a:solidFill>
                <a:latin typeface="Adobe Garamond Pro Bold"/>
              </a:rPr>
              <a:t>CLOSED</a:t>
            </a:r>
            <a:r>
              <a:rPr lang="en-GB" sz="2100" b="1" dirty="0" smtClean="0">
                <a:latin typeface="Adobe Garamond Pro Bold"/>
              </a:rPr>
              <a:t> skills (not affected by the environment)</a:t>
            </a:r>
          </a:p>
          <a:p>
            <a:pPr>
              <a:buNone/>
            </a:pPr>
            <a:r>
              <a:rPr lang="en-GB" sz="2100" b="1" dirty="0" smtClean="0">
                <a:latin typeface="Adobe Garamond Pro Bold"/>
              </a:rPr>
              <a:t>3) </a:t>
            </a:r>
            <a:r>
              <a:rPr lang="en-GB" sz="2100" b="1" dirty="0" smtClean="0">
                <a:solidFill>
                  <a:srgbClr val="FF0000"/>
                </a:solidFill>
                <a:latin typeface="Adobe Garamond Pro Bold"/>
              </a:rPr>
              <a:t>CONTINUITY CONTINUUM</a:t>
            </a:r>
            <a:r>
              <a:rPr lang="en-GB" sz="2100" b="1" dirty="0" smtClean="0">
                <a:latin typeface="Adobe Garamond Pro Bold"/>
              </a:rPr>
              <a:t>: From </a:t>
            </a:r>
            <a:r>
              <a:rPr lang="en-GB" sz="2100" b="1" dirty="0" smtClean="0">
                <a:solidFill>
                  <a:srgbClr val="FF0000"/>
                </a:solidFill>
                <a:latin typeface="Adobe Garamond Pro Bold"/>
              </a:rPr>
              <a:t>DISCRETE</a:t>
            </a:r>
            <a:r>
              <a:rPr lang="en-GB" sz="2100" b="1" dirty="0" smtClean="0">
                <a:latin typeface="Adobe Garamond Pro Bold"/>
              </a:rPr>
              <a:t> skills (a clear beginning and end) through </a:t>
            </a:r>
            <a:r>
              <a:rPr lang="en-GB" sz="2100" b="1" dirty="0" smtClean="0">
                <a:solidFill>
                  <a:srgbClr val="FF0000"/>
                </a:solidFill>
                <a:latin typeface="Adobe Garamond Pro Bold"/>
              </a:rPr>
              <a:t>SERIAL</a:t>
            </a:r>
            <a:r>
              <a:rPr lang="en-GB" sz="2100" b="1" dirty="0" smtClean="0">
                <a:latin typeface="Adobe Garamond Pro Bold"/>
              </a:rPr>
              <a:t> skills (numerous discrete skills put together) to </a:t>
            </a:r>
            <a:r>
              <a:rPr lang="en-GB" sz="2100" b="1" dirty="0" smtClean="0">
                <a:solidFill>
                  <a:srgbClr val="FF0000"/>
                </a:solidFill>
                <a:latin typeface="Adobe Garamond Pro Bold"/>
              </a:rPr>
              <a:t>CONTINUOUS </a:t>
            </a:r>
            <a:r>
              <a:rPr lang="en-GB" sz="2100" b="1" dirty="0" smtClean="0">
                <a:latin typeface="Adobe Garamond Pro Bold"/>
              </a:rPr>
              <a:t>skills (skills with no beginning or end) </a:t>
            </a:r>
          </a:p>
          <a:p>
            <a:pPr>
              <a:buNone/>
            </a:pPr>
            <a:r>
              <a:rPr lang="en-GB" sz="2100" b="1" dirty="0" smtClean="0">
                <a:latin typeface="Adobe Garamond Pro Bold"/>
              </a:rPr>
              <a:t>4) </a:t>
            </a:r>
            <a:r>
              <a:rPr lang="en-GB" sz="2100" b="1" dirty="0" smtClean="0">
                <a:solidFill>
                  <a:srgbClr val="FF0000"/>
                </a:solidFill>
                <a:latin typeface="Adobe Garamond Pro Bold"/>
              </a:rPr>
              <a:t>PACING CONTINUUM: </a:t>
            </a:r>
            <a:r>
              <a:rPr lang="en-GB" sz="2100" b="1" dirty="0" smtClean="0">
                <a:latin typeface="Adobe Garamond Pro Bold"/>
              </a:rPr>
              <a:t>From </a:t>
            </a:r>
            <a:r>
              <a:rPr lang="en-GB" sz="2100" b="1" dirty="0" smtClean="0">
                <a:solidFill>
                  <a:srgbClr val="FF0000"/>
                </a:solidFill>
                <a:latin typeface="Adobe Garamond Pro Bold"/>
              </a:rPr>
              <a:t>SELF PACED </a:t>
            </a:r>
            <a:r>
              <a:rPr lang="en-GB" sz="2100" b="1" dirty="0" smtClean="0">
                <a:latin typeface="Adobe Garamond Pro Bold"/>
              </a:rPr>
              <a:t>skills (the performer determines when to start the skill) to </a:t>
            </a:r>
            <a:r>
              <a:rPr lang="en-GB" sz="2100" b="1" dirty="0" smtClean="0">
                <a:solidFill>
                  <a:srgbClr val="FF0000"/>
                </a:solidFill>
                <a:latin typeface="Adobe Garamond Pro Bold"/>
              </a:rPr>
              <a:t>EXTERNALLY PACED </a:t>
            </a:r>
            <a:r>
              <a:rPr lang="en-GB" sz="2100" b="1" dirty="0" smtClean="0">
                <a:latin typeface="Adobe Garamond Pro Bold"/>
              </a:rPr>
              <a:t>skills (the control of the movement is determined by the environment)</a:t>
            </a:r>
          </a:p>
          <a:p>
            <a:pPr>
              <a:buNone/>
            </a:pPr>
            <a:r>
              <a:rPr lang="en-GB" sz="2100" b="1" dirty="0" smtClean="0">
                <a:latin typeface="Adobe Garamond Pro Bold"/>
              </a:rPr>
              <a:t>5) </a:t>
            </a:r>
            <a:r>
              <a:rPr lang="en-GB" sz="2100" b="1" dirty="0" smtClean="0">
                <a:solidFill>
                  <a:srgbClr val="FF0000"/>
                </a:solidFill>
                <a:latin typeface="Adobe Garamond Pro Bold"/>
              </a:rPr>
              <a:t>DIFFICULTY CONTINUUM: </a:t>
            </a:r>
            <a:r>
              <a:rPr lang="en-GB" sz="2100" b="1" dirty="0" smtClean="0">
                <a:latin typeface="Adobe Garamond Pro Bold"/>
              </a:rPr>
              <a:t>From </a:t>
            </a:r>
            <a:r>
              <a:rPr lang="en-GB" sz="2100" b="1" dirty="0" smtClean="0">
                <a:solidFill>
                  <a:srgbClr val="FF0000"/>
                </a:solidFill>
                <a:latin typeface="Adobe Garamond Pro Bold"/>
              </a:rPr>
              <a:t>SIMPLE </a:t>
            </a:r>
            <a:r>
              <a:rPr lang="en-GB" sz="2100" b="1" dirty="0" smtClean="0">
                <a:latin typeface="Adobe Garamond Pro Bold"/>
              </a:rPr>
              <a:t>skills (low levels of decision making, sub routines, power and accuracy needed, use of feedback, low perceptual load) to </a:t>
            </a:r>
            <a:r>
              <a:rPr lang="en-GB" sz="2100" b="1" dirty="0" smtClean="0">
                <a:solidFill>
                  <a:srgbClr val="FF0000"/>
                </a:solidFill>
                <a:latin typeface="Adobe Garamond Pro Bold"/>
              </a:rPr>
              <a:t>COMPLEX</a:t>
            </a:r>
            <a:r>
              <a:rPr lang="en-GB" sz="2100" b="1" dirty="0" smtClean="0">
                <a:latin typeface="Adobe Garamond Pro Bold"/>
              </a:rPr>
              <a:t> skills (high levels of the previous)</a:t>
            </a:r>
          </a:p>
          <a:p>
            <a:pPr>
              <a:buNone/>
            </a:pPr>
            <a:r>
              <a:rPr lang="en-GB" sz="2100" b="1" dirty="0" smtClean="0">
                <a:latin typeface="Adobe Garamond Pro Bold"/>
              </a:rPr>
              <a:t>6) </a:t>
            </a:r>
            <a:r>
              <a:rPr lang="en-GB" sz="2100" b="1" dirty="0" smtClean="0">
                <a:solidFill>
                  <a:srgbClr val="FF0000"/>
                </a:solidFill>
                <a:latin typeface="Adobe Garamond Pro Bold"/>
              </a:rPr>
              <a:t>ORGANISATIONAL CONTINUUM</a:t>
            </a:r>
            <a:r>
              <a:rPr lang="en-GB" sz="2100" b="1" dirty="0" smtClean="0">
                <a:latin typeface="Adobe Garamond Pro Bold"/>
              </a:rPr>
              <a:t>: From </a:t>
            </a:r>
            <a:r>
              <a:rPr lang="en-GB" sz="2100" b="1" dirty="0" smtClean="0">
                <a:solidFill>
                  <a:srgbClr val="FF0000"/>
                </a:solidFill>
                <a:latin typeface="Adobe Garamond Pro Bold"/>
              </a:rPr>
              <a:t>LOW </a:t>
            </a:r>
            <a:r>
              <a:rPr lang="en-GB" sz="2100" b="1" dirty="0" smtClean="0">
                <a:latin typeface="Adobe Garamond Pro Bold"/>
              </a:rPr>
              <a:t>(sub routines are easily separated) to </a:t>
            </a:r>
            <a:r>
              <a:rPr lang="en-GB" sz="2100" b="1" dirty="0" smtClean="0">
                <a:solidFill>
                  <a:srgbClr val="FF0000"/>
                </a:solidFill>
                <a:latin typeface="Adobe Garamond Pro Bold"/>
              </a:rPr>
              <a:t>HIGH </a:t>
            </a:r>
            <a:r>
              <a:rPr lang="en-GB" sz="2100" b="1" dirty="0" smtClean="0">
                <a:latin typeface="Adobe Garamond Pro Bold"/>
              </a:rPr>
              <a:t>(sub routines are closely linked)</a:t>
            </a:r>
          </a:p>
          <a:p>
            <a:pPr>
              <a:buNone/>
            </a:pPr>
            <a:endParaRPr lang="en-GB" sz="2100" b="1" dirty="0" smtClean="0">
              <a:latin typeface="Adobe Garamond Pro Bold"/>
            </a:endParaRPr>
          </a:p>
          <a:p>
            <a:pPr>
              <a:buNone/>
            </a:pPr>
            <a:endParaRPr lang="en-GB" sz="2100" b="1" dirty="0" smtClean="0">
              <a:latin typeface="Adobe Garamond Pro Bold"/>
            </a:endParaRPr>
          </a:p>
        </p:txBody>
      </p:sp>
      <p:sp>
        <p:nvSpPr>
          <p:cNvPr id="5" name="Left-Right Arrow 4"/>
          <p:cNvSpPr/>
          <p:nvPr/>
        </p:nvSpPr>
        <p:spPr>
          <a:xfrm>
            <a:off x="2643174" y="500042"/>
            <a:ext cx="2643206"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solidFill>
                  <a:srgbClr val="FF0000"/>
                </a:solidFill>
                <a:latin typeface="Bodoni MT" pitchFamily="18" charset="0"/>
              </a:rPr>
              <a:t>SKILL </a:t>
            </a:r>
            <a:r>
              <a:rPr lang="en-GB" sz="2100" b="1" dirty="0" smtClean="0">
                <a:latin typeface="Bodoni MT" pitchFamily="18" charset="0"/>
              </a:rPr>
              <a:t>has </a:t>
            </a:r>
            <a:r>
              <a:rPr lang="en-GB" sz="2100" b="1" dirty="0" smtClean="0">
                <a:solidFill>
                  <a:srgbClr val="FF0000"/>
                </a:solidFill>
                <a:latin typeface="Bodoni MT" pitchFamily="18" charset="0"/>
              </a:rPr>
              <a:t>GOALS</a:t>
            </a:r>
            <a:r>
              <a:rPr lang="en-GB" sz="2100" b="1" dirty="0" smtClean="0">
                <a:latin typeface="Bodoni MT" pitchFamily="18" charset="0"/>
              </a:rPr>
              <a:t>, is </a:t>
            </a:r>
            <a:r>
              <a:rPr lang="en-GB" sz="2100" b="1" dirty="0" smtClean="0">
                <a:solidFill>
                  <a:srgbClr val="FF0000"/>
                </a:solidFill>
                <a:latin typeface="Bodoni MT" pitchFamily="18" charset="0"/>
              </a:rPr>
              <a:t>LEARNED</a:t>
            </a:r>
            <a:r>
              <a:rPr lang="en-GB" sz="2100" b="1" dirty="0" smtClean="0">
                <a:latin typeface="Bodoni MT" pitchFamily="18" charset="0"/>
              </a:rPr>
              <a:t> and is </a:t>
            </a:r>
            <a:r>
              <a:rPr lang="en-GB" sz="2100" b="1" dirty="0" smtClean="0">
                <a:solidFill>
                  <a:srgbClr val="FF0000"/>
                </a:solidFill>
                <a:latin typeface="Bodoni MT" pitchFamily="18" charset="0"/>
              </a:rPr>
              <a:t>TECHNICAL </a:t>
            </a:r>
            <a:r>
              <a:rPr lang="en-GB" sz="2100" b="1" dirty="0" smtClean="0">
                <a:latin typeface="Bodoni MT" pitchFamily="18" charset="0"/>
              </a:rPr>
              <a:t>and it relies on ability</a:t>
            </a:r>
          </a:p>
          <a:p>
            <a:r>
              <a:rPr lang="en-GB" sz="2100" b="1" dirty="0" smtClean="0">
                <a:solidFill>
                  <a:srgbClr val="FF0000"/>
                </a:solidFill>
                <a:latin typeface="Bodoni MT" pitchFamily="18" charset="0"/>
              </a:rPr>
              <a:t>ABILITY</a:t>
            </a:r>
            <a:r>
              <a:rPr lang="en-GB" sz="2100" b="1" dirty="0" smtClean="0">
                <a:latin typeface="Bodoni MT" pitchFamily="18" charset="0"/>
              </a:rPr>
              <a:t> is </a:t>
            </a:r>
            <a:r>
              <a:rPr lang="en-GB" sz="2100" b="1" dirty="0" smtClean="0">
                <a:solidFill>
                  <a:srgbClr val="FF0000"/>
                </a:solidFill>
                <a:latin typeface="Bodoni MT" pitchFamily="18" charset="0"/>
              </a:rPr>
              <a:t>INNATE</a:t>
            </a:r>
            <a:r>
              <a:rPr lang="en-GB" sz="2100" b="1" dirty="0" smtClean="0">
                <a:latin typeface="Bodoni MT" pitchFamily="18" charset="0"/>
              </a:rPr>
              <a:t> is </a:t>
            </a:r>
            <a:r>
              <a:rPr lang="en-GB" sz="2100" b="1" dirty="0" smtClean="0">
                <a:solidFill>
                  <a:srgbClr val="FF0000"/>
                </a:solidFill>
                <a:latin typeface="Bodoni MT" pitchFamily="18" charset="0"/>
              </a:rPr>
              <a:t>GENETICALLY DETERMINED, </a:t>
            </a:r>
            <a:r>
              <a:rPr lang="en-GB" sz="2100" b="1" dirty="0" smtClean="0">
                <a:latin typeface="Bodoni MT" pitchFamily="18" charset="0"/>
              </a:rPr>
              <a:t>is </a:t>
            </a:r>
            <a:r>
              <a:rPr lang="en-GB" sz="2100" b="1" dirty="0" smtClean="0">
                <a:solidFill>
                  <a:srgbClr val="FF0000"/>
                </a:solidFill>
                <a:latin typeface="Bodoni MT" pitchFamily="18" charset="0"/>
              </a:rPr>
              <a:t>STABLE</a:t>
            </a:r>
            <a:r>
              <a:rPr lang="en-GB" sz="2100" b="1" dirty="0" smtClean="0">
                <a:latin typeface="Bodoni MT" pitchFamily="18" charset="0"/>
              </a:rPr>
              <a:t> and lasts a long time. They </a:t>
            </a:r>
            <a:r>
              <a:rPr lang="en-GB" sz="2100" b="1" dirty="0" smtClean="0">
                <a:solidFill>
                  <a:srgbClr val="FF0000"/>
                </a:solidFill>
                <a:latin typeface="Bodoni MT" pitchFamily="18" charset="0"/>
              </a:rPr>
              <a:t>SUPPORT</a:t>
            </a:r>
            <a:r>
              <a:rPr lang="en-GB" sz="2100" b="1" dirty="0" smtClean="0">
                <a:latin typeface="Bodoni MT" pitchFamily="18" charset="0"/>
              </a:rPr>
              <a:t> and </a:t>
            </a:r>
            <a:r>
              <a:rPr lang="en-GB" sz="2100" b="1" dirty="0" smtClean="0">
                <a:solidFill>
                  <a:srgbClr val="FF0000"/>
                </a:solidFill>
                <a:latin typeface="Bodoni MT" pitchFamily="18" charset="0"/>
              </a:rPr>
              <a:t>UNDERLIE </a:t>
            </a:r>
            <a:r>
              <a:rPr lang="en-GB" sz="2100" b="1" dirty="0" smtClean="0">
                <a:latin typeface="Bodoni MT" pitchFamily="18" charset="0"/>
              </a:rPr>
              <a:t>skills. They are </a:t>
            </a:r>
            <a:r>
              <a:rPr lang="en-GB" sz="2100" b="1" dirty="0" smtClean="0">
                <a:solidFill>
                  <a:srgbClr val="FF0000"/>
                </a:solidFill>
                <a:latin typeface="Bodoni MT" pitchFamily="18" charset="0"/>
              </a:rPr>
              <a:t>BUILDING</a:t>
            </a:r>
            <a:r>
              <a:rPr lang="en-GB" sz="2100" b="1" dirty="0" smtClean="0">
                <a:latin typeface="Bodoni MT" pitchFamily="18" charset="0"/>
              </a:rPr>
              <a:t> </a:t>
            </a:r>
            <a:r>
              <a:rPr lang="en-GB" sz="2100" b="1" dirty="0" smtClean="0">
                <a:solidFill>
                  <a:srgbClr val="FF0000"/>
                </a:solidFill>
                <a:latin typeface="Bodoni MT" pitchFamily="18" charset="0"/>
              </a:rPr>
              <a:t>BLOCKS</a:t>
            </a:r>
            <a:r>
              <a:rPr lang="en-GB" sz="2100" b="1" dirty="0" smtClean="0">
                <a:latin typeface="Bodoni MT" pitchFamily="18" charset="0"/>
              </a:rPr>
              <a:t> which help us to perform skills. As they are determined by genes, whichever ones you have will depend on how successful that you are in sport</a:t>
            </a:r>
          </a:p>
          <a:p>
            <a:r>
              <a:rPr lang="en-GB" sz="2100" b="1" dirty="0" smtClean="0">
                <a:solidFill>
                  <a:srgbClr val="FF0000"/>
                </a:solidFill>
                <a:latin typeface="Bodoni MT" pitchFamily="18" charset="0"/>
              </a:rPr>
              <a:t>FLEISHMAN</a:t>
            </a:r>
            <a:r>
              <a:rPr lang="en-GB" sz="2100" b="1" dirty="0" smtClean="0">
                <a:latin typeface="Bodoni MT" pitchFamily="18" charset="0"/>
              </a:rPr>
              <a:t> identified 2 types of Ability. </a:t>
            </a:r>
          </a:p>
          <a:p>
            <a:pPr>
              <a:buNone/>
            </a:pPr>
            <a:r>
              <a:rPr lang="en-GB" sz="2100" b="1" dirty="0" smtClean="0">
                <a:latin typeface="Bodoni MT" pitchFamily="18" charset="0"/>
              </a:rPr>
              <a:t>	1) </a:t>
            </a:r>
            <a:r>
              <a:rPr lang="en-GB" sz="2100" b="1" dirty="0" smtClean="0">
                <a:solidFill>
                  <a:srgbClr val="FF0000"/>
                </a:solidFill>
                <a:latin typeface="Bodoni MT" pitchFamily="18" charset="0"/>
              </a:rPr>
              <a:t>GROSS MOTOR ABILITY </a:t>
            </a:r>
            <a:r>
              <a:rPr lang="en-GB" sz="2100" b="1" dirty="0" smtClean="0">
                <a:latin typeface="Bodoni MT" pitchFamily="18" charset="0"/>
              </a:rPr>
              <a:t>(9) – These are Physical Proficiency abilities. There are 9 related to physical fitness: Dynamic Strength, Static Strength, Explosive Strength, Trunk Strength, Stamina, Extent Flexibility, Dynamic Flexibility, Gross Body Coordination, Gross Body Equilibrium</a:t>
            </a:r>
          </a:p>
          <a:p>
            <a:pPr>
              <a:buNone/>
            </a:pPr>
            <a:r>
              <a:rPr lang="en-GB" sz="2100" b="1" dirty="0" smtClean="0">
                <a:latin typeface="Bodoni MT" pitchFamily="18" charset="0"/>
              </a:rPr>
              <a:t>	2) </a:t>
            </a:r>
            <a:r>
              <a:rPr lang="en-GB" sz="2100" b="1" dirty="0" smtClean="0">
                <a:solidFill>
                  <a:srgbClr val="FF0000"/>
                </a:solidFill>
                <a:latin typeface="Bodoni MT" pitchFamily="18" charset="0"/>
              </a:rPr>
              <a:t>PSYCHOMOTOR ABILITY </a:t>
            </a:r>
            <a:r>
              <a:rPr lang="en-GB" sz="2100" b="1" dirty="0" smtClean="0">
                <a:latin typeface="Bodoni MT" pitchFamily="18" charset="0"/>
              </a:rPr>
              <a:t>(8)– involves processing information and putting them into action. These include: Multi Limb Coordination, Response Orientation, Reaction Time, Speed of Movement, Finger Dexterity, Manual Dexterity, Rate Control, Aiming</a:t>
            </a:r>
          </a:p>
          <a:p>
            <a:r>
              <a:rPr lang="en-GB" sz="2100" b="1" dirty="0" smtClean="0">
                <a:latin typeface="Bodoni MT" pitchFamily="18" charset="0"/>
              </a:rPr>
              <a:t>Skills rely on several abilities to support or underpin them. </a:t>
            </a:r>
          </a:p>
          <a:p>
            <a:r>
              <a:rPr lang="en-GB" sz="2100" b="1" dirty="0" smtClean="0">
                <a:solidFill>
                  <a:srgbClr val="FF0000"/>
                </a:solidFill>
                <a:latin typeface="Bodoni MT" pitchFamily="18" charset="0"/>
              </a:rPr>
              <a:t>NATURAL GAMES PLAYERS </a:t>
            </a:r>
            <a:r>
              <a:rPr lang="en-GB" sz="2100" b="1" dirty="0" smtClean="0">
                <a:latin typeface="Bodoni MT" pitchFamily="18" charset="0"/>
              </a:rPr>
              <a:t>– some coaches suggest that some athletes are this. Current research states that this is not the case. Some sports require the similar abilities and the athlete simply </a:t>
            </a:r>
            <a:r>
              <a:rPr lang="en-GB" sz="2100" b="1" dirty="0" smtClean="0">
                <a:solidFill>
                  <a:srgbClr val="FF0000"/>
                </a:solidFill>
                <a:latin typeface="Bodoni MT" pitchFamily="18" charset="0"/>
              </a:rPr>
              <a:t>TRANSFERS </a:t>
            </a:r>
            <a:r>
              <a:rPr lang="en-GB" sz="2100" b="1" dirty="0" smtClean="0">
                <a:latin typeface="Bodoni MT" pitchFamily="18" charset="0"/>
              </a:rPr>
              <a:t>them</a:t>
            </a:r>
          </a:p>
          <a:p>
            <a:r>
              <a:rPr lang="en-GB" sz="2100" b="1" dirty="0" smtClean="0">
                <a:latin typeface="Bodoni MT" pitchFamily="18" charset="0"/>
              </a:rPr>
              <a:t>Ability can be developed particularly well in childhood if they have opportunity to </a:t>
            </a:r>
            <a:r>
              <a:rPr lang="en-GB" sz="2100" b="1" dirty="0" smtClean="0">
                <a:solidFill>
                  <a:srgbClr val="FF0000"/>
                </a:solidFill>
                <a:latin typeface="Bodoni MT" pitchFamily="18" charset="0"/>
              </a:rPr>
              <a:t>PRACTICE</a:t>
            </a:r>
            <a:r>
              <a:rPr lang="en-GB" sz="2100" b="1" dirty="0" smtClean="0">
                <a:latin typeface="Bodoni MT" pitchFamily="18" charset="0"/>
              </a:rPr>
              <a:t>, access to </a:t>
            </a:r>
            <a:r>
              <a:rPr lang="en-GB" sz="2100" b="1" dirty="0" smtClean="0">
                <a:solidFill>
                  <a:srgbClr val="FF0000"/>
                </a:solidFill>
                <a:latin typeface="Bodoni MT" pitchFamily="18" charset="0"/>
              </a:rPr>
              <a:t>FACILITIES </a:t>
            </a:r>
            <a:r>
              <a:rPr lang="en-GB" sz="2100" b="1" dirty="0" smtClean="0">
                <a:latin typeface="Bodoni MT" pitchFamily="18" charset="0"/>
              </a:rPr>
              <a:t>and </a:t>
            </a:r>
            <a:r>
              <a:rPr lang="en-GB" sz="2100" b="1" dirty="0" smtClean="0">
                <a:solidFill>
                  <a:srgbClr val="FF0000"/>
                </a:solidFill>
                <a:latin typeface="Bodoni MT" pitchFamily="18" charset="0"/>
              </a:rPr>
              <a:t>EXPERT COACHING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u="sng" dirty="0" smtClean="0">
                <a:latin typeface="Adobe Garamond Pro Bold"/>
              </a:rPr>
              <a:t>THE 4 METHODS OF MANIPULATING PRACTICE</a:t>
            </a:r>
          </a:p>
          <a:p>
            <a:r>
              <a:rPr lang="en-GB" sz="2100" b="1" dirty="0" smtClean="0">
                <a:solidFill>
                  <a:srgbClr val="FF0000"/>
                </a:solidFill>
                <a:latin typeface="Adobe Garamond Pro Bold"/>
              </a:rPr>
              <a:t>TASK ANALYSIS </a:t>
            </a:r>
            <a:r>
              <a:rPr lang="en-GB" sz="2100" b="1" dirty="0" smtClean="0">
                <a:latin typeface="Adobe Garamond Pro Bold"/>
              </a:rPr>
              <a:t>uses the skills classification system to understand how a skill needs to be taught. You use the </a:t>
            </a:r>
            <a:r>
              <a:rPr lang="en-GB" sz="2100" b="1" dirty="0" smtClean="0">
                <a:solidFill>
                  <a:srgbClr val="FF0000"/>
                </a:solidFill>
                <a:latin typeface="Adobe Garamond Pro Bold"/>
              </a:rPr>
              <a:t>ORGANISATIONAL</a:t>
            </a:r>
            <a:r>
              <a:rPr lang="en-GB" sz="2100" b="1" dirty="0" smtClean="0">
                <a:latin typeface="Adobe Garamond Pro Bold"/>
              </a:rPr>
              <a:t> and </a:t>
            </a:r>
            <a:r>
              <a:rPr lang="en-GB" sz="2100" b="1" dirty="0" smtClean="0">
                <a:solidFill>
                  <a:srgbClr val="FF0000"/>
                </a:solidFill>
                <a:latin typeface="Adobe Garamond Pro Bold"/>
              </a:rPr>
              <a:t>DIFFICULTY</a:t>
            </a:r>
            <a:r>
              <a:rPr lang="en-GB" sz="2100" b="1" dirty="0" smtClean="0">
                <a:latin typeface="Adobe Garamond Pro Bold"/>
              </a:rPr>
              <a:t> continua .....</a:t>
            </a:r>
          </a:p>
          <a:p>
            <a:r>
              <a:rPr lang="en-GB" sz="2100" b="1" dirty="0" smtClean="0">
                <a:solidFill>
                  <a:srgbClr val="FF0000"/>
                </a:solidFill>
                <a:latin typeface="Adobe Garamond Pro Bold"/>
              </a:rPr>
              <a:t>ORGANISATIONAL </a:t>
            </a:r>
            <a:r>
              <a:rPr lang="en-GB" sz="2100" b="1" dirty="0" smtClean="0">
                <a:latin typeface="Adobe Garamond Pro Bold"/>
              </a:rPr>
              <a:t>- Can the skill be broken down into parts or not?</a:t>
            </a:r>
          </a:p>
          <a:p>
            <a:r>
              <a:rPr lang="en-GB" sz="2100" b="1" dirty="0" smtClean="0">
                <a:solidFill>
                  <a:srgbClr val="FF0000"/>
                </a:solidFill>
                <a:latin typeface="Adobe Garamond Pro Bold"/>
              </a:rPr>
              <a:t>DIFFICULTY</a:t>
            </a:r>
            <a:r>
              <a:rPr lang="en-GB" sz="2100" b="1" dirty="0" smtClean="0">
                <a:latin typeface="Adobe Garamond Pro Bold"/>
              </a:rPr>
              <a:t> – How many decisions have to be made to perform the skill?</a:t>
            </a:r>
          </a:p>
          <a:p>
            <a:r>
              <a:rPr lang="en-GB" sz="2100" b="1" dirty="0" smtClean="0">
                <a:solidFill>
                  <a:srgbClr val="FF0000"/>
                </a:solidFill>
                <a:latin typeface="Adobe Garamond Pro Bold"/>
              </a:rPr>
              <a:t>KINAESTHESIS</a:t>
            </a:r>
            <a:r>
              <a:rPr lang="en-GB" sz="2100" b="1" dirty="0" smtClean="0">
                <a:latin typeface="Adobe Garamond Pro Bold"/>
              </a:rPr>
              <a:t> is the awareness of your body in the movement space</a:t>
            </a:r>
          </a:p>
          <a:p>
            <a:pPr>
              <a:buNone/>
            </a:pPr>
            <a:r>
              <a:rPr lang="en-GB" sz="2100" b="1" dirty="0" smtClean="0">
                <a:latin typeface="Adobe Garamond Pro Bold"/>
              </a:rPr>
              <a:t>	1) </a:t>
            </a:r>
            <a:r>
              <a:rPr lang="en-GB" sz="2100" b="1" dirty="0" smtClean="0">
                <a:solidFill>
                  <a:srgbClr val="FF0000"/>
                </a:solidFill>
                <a:latin typeface="Adobe Garamond Pro Bold"/>
              </a:rPr>
              <a:t>PART PRACTICE</a:t>
            </a:r>
            <a:r>
              <a:rPr lang="en-GB" sz="2100" b="1" dirty="0" smtClean="0">
                <a:latin typeface="Adobe Garamond Pro Bold"/>
              </a:rPr>
              <a:t>: used when the skill is </a:t>
            </a:r>
            <a:r>
              <a:rPr lang="en-GB" sz="2100" b="1" dirty="0" smtClean="0">
                <a:solidFill>
                  <a:srgbClr val="FF0000"/>
                </a:solidFill>
                <a:latin typeface="Adobe Garamond Pro Bold"/>
              </a:rPr>
              <a:t>LOW ORGANISATION </a:t>
            </a:r>
            <a:r>
              <a:rPr lang="en-GB" sz="2100" b="1" dirty="0" smtClean="0">
                <a:latin typeface="Adobe Garamond Pro Bold"/>
              </a:rPr>
              <a:t>and can be broken into </a:t>
            </a:r>
            <a:r>
              <a:rPr lang="en-GB" sz="2100" b="1" dirty="0" smtClean="0">
                <a:solidFill>
                  <a:srgbClr val="FF0000"/>
                </a:solidFill>
                <a:latin typeface="Adobe Garamond Pro Bold"/>
              </a:rPr>
              <a:t>SUB ROUTINES</a:t>
            </a:r>
            <a:r>
              <a:rPr lang="en-GB" sz="2100" b="1" dirty="0" smtClean="0">
                <a:latin typeface="Adobe Garamond Pro Bold"/>
              </a:rPr>
              <a:t>. These are then practiced in </a:t>
            </a:r>
            <a:r>
              <a:rPr lang="en-GB" sz="2100" b="1" dirty="0" smtClean="0">
                <a:solidFill>
                  <a:srgbClr val="FF0000"/>
                </a:solidFill>
                <a:latin typeface="Adobe Garamond Pro Bold"/>
              </a:rPr>
              <a:t>ISOLATION</a:t>
            </a:r>
            <a:r>
              <a:rPr lang="en-GB" sz="2100" b="1" dirty="0" smtClean="0">
                <a:latin typeface="Adobe Garamond Pro Bold"/>
              </a:rPr>
              <a:t> before putting them all together. EG: Tennis Serve</a:t>
            </a:r>
          </a:p>
          <a:p>
            <a:pPr>
              <a:buNone/>
            </a:pPr>
            <a:r>
              <a:rPr lang="en-GB" sz="2100" b="1" dirty="0" smtClean="0">
                <a:latin typeface="Adobe Garamond Pro Bold"/>
              </a:rPr>
              <a:t>	2) </a:t>
            </a:r>
            <a:r>
              <a:rPr lang="en-GB" sz="2100" b="1" dirty="0" smtClean="0">
                <a:solidFill>
                  <a:srgbClr val="FF0000"/>
                </a:solidFill>
                <a:latin typeface="Adobe Garamond Pro Bold"/>
              </a:rPr>
              <a:t>WHOLE PRACTICE</a:t>
            </a:r>
            <a:r>
              <a:rPr lang="en-GB" sz="2100" b="1" dirty="0" smtClean="0">
                <a:latin typeface="Adobe Garamond Pro Bold"/>
              </a:rPr>
              <a:t>: Skills taught as a whole. Usually when </a:t>
            </a:r>
            <a:r>
              <a:rPr lang="en-GB" sz="2100" b="1" dirty="0" smtClean="0">
                <a:solidFill>
                  <a:srgbClr val="FF0000"/>
                </a:solidFill>
                <a:latin typeface="Adobe Garamond Pro Bold"/>
              </a:rPr>
              <a:t>HIGH ORGANISATION</a:t>
            </a:r>
            <a:r>
              <a:rPr lang="en-GB" sz="2100" b="1" dirty="0" smtClean="0">
                <a:latin typeface="Adobe Garamond Pro Bold"/>
              </a:rPr>
              <a:t> and </a:t>
            </a:r>
            <a:r>
              <a:rPr lang="en-GB" sz="2100" b="1" dirty="0" smtClean="0">
                <a:solidFill>
                  <a:srgbClr val="FF0000"/>
                </a:solidFill>
                <a:latin typeface="Adobe Garamond Pro Bold"/>
              </a:rPr>
              <a:t>LOW COMPLEXITY</a:t>
            </a:r>
            <a:r>
              <a:rPr lang="en-GB" sz="2100" b="1" dirty="0" smtClean="0">
                <a:latin typeface="Adobe Garamond Pro Bold"/>
              </a:rPr>
              <a:t>. EG: Golf Swing. It allows performers to gain </a:t>
            </a:r>
            <a:r>
              <a:rPr lang="en-GB" sz="2100" b="1" dirty="0" smtClean="0">
                <a:solidFill>
                  <a:srgbClr val="FF0000"/>
                </a:solidFill>
                <a:latin typeface="Adobe Garamond Pro Bold"/>
              </a:rPr>
              <a:t>KINAESTHESIS</a:t>
            </a:r>
          </a:p>
          <a:p>
            <a:pPr>
              <a:buNone/>
            </a:pPr>
            <a:r>
              <a:rPr lang="en-GB" sz="2100" b="1" dirty="0" smtClean="0">
                <a:latin typeface="Adobe Garamond Pro Bold"/>
              </a:rPr>
              <a:t>	3) </a:t>
            </a:r>
            <a:r>
              <a:rPr lang="en-GB" sz="2100" b="1" dirty="0" smtClean="0">
                <a:solidFill>
                  <a:srgbClr val="FF0000"/>
                </a:solidFill>
                <a:latin typeface="Adobe Garamond Pro Bold"/>
              </a:rPr>
              <a:t>PROGRESSIVE – PART PRACTICE</a:t>
            </a:r>
            <a:r>
              <a:rPr lang="en-GB" sz="2100" b="1" dirty="0" smtClean="0">
                <a:latin typeface="Adobe Garamond Pro Bold"/>
              </a:rPr>
              <a:t>: Complex skills are practiced in isolation, then linked together to form large parts before combining into the whole skill. EG: The Triple Jump / Trampoline Routines</a:t>
            </a:r>
          </a:p>
          <a:p>
            <a:pPr>
              <a:buNone/>
            </a:pPr>
            <a:r>
              <a:rPr lang="en-GB" sz="2100" b="1" dirty="0" smtClean="0">
                <a:latin typeface="Adobe Garamond Pro Bold"/>
              </a:rPr>
              <a:t>	4) </a:t>
            </a:r>
            <a:r>
              <a:rPr lang="en-GB" sz="2100" b="1" dirty="0" smtClean="0">
                <a:solidFill>
                  <a:srgbClr val="FF0000"/>
                </a:solidFill>
                <a:latin typeface="Adobe Garamond Pro Bold"/>
              </a:rPr>
              <a:t>WHOLE - PART - WHOLE METHOD</a:t>
            </a:r>
            <a:r>
              <a:rPr lang="en-GB" sz="2100" b="1" dirty="0" smtClean="0">
                <a:latin typeface="Adobe Garamond Pro Bold"/>
              </a:rPr>
              <a:t>: The learner tries the whole skill first, gets a feel for it, then break it into </a:t>
            </a:r>
            <a:r>
              <a:rPr lang="en-GB" sz="2100" b="1" dirty="0" smtClean="0">
                <a:solidFill>
                  <a:srgbClr val="FF0000"/>
                </a:solidFill>
                <a:latin typeface="Adobe Garamond Pro Bold"/>
              </a:rPr>
              <a:t>SUB ROUTINES </a:t>
            </a:r>
            <a:r>
              <a:rPr lang="en-GB" sz="2100" b="1" dirty="0" smtClean="0">
                <a:latin typeface="Adobe Garamond Pro Bold"/>
              </a:rPr>
              <a:t>to practice in isolation, then put back together again. EG: The Tennis Serve</a:t>
            </a:r>
          </a:p>
          <a:p>
            <a:pPr>
              <a:buNone/>
            </a:pPr>
            <a:endParaRPr lang="en-GB" sz="2100" b="1" dirty="0" smtClean="0">
              <a:latin typeface="Adobe Garamond Pro Bold"/>
            </a:endParaRPr>
          </a:p>
          <a:p>
            <a:endParaRPr lang="en-GB" sz="2100" b="1" dirty="0" smtClean="0">
              <a:latin typeface="Adobe Garamond Pro Bold"/>
            </a:endParaRPr>
          </a:p>
          <a:p>
            <a:endParaRPr lang="en-GB" sz="2100" b="1" dirty="0" smtClean="0">
              <a:latin typeface="Adobe Garamond Pro Bo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Adobe Garamond Pro Bold"/>
              </a:rPr>
              <a:t>PART PRACTICE: </a:t>
            </a:r>
          </a:p>
          <a:p>
            <a:pPr>
              <a:buNone/>
            </a:pPr>
            <a:r>
              <a:rPr lang="en-GB" sz="2100" b="1" dirty="0" smtClean="0">
                <a:latin typeface="Adobe Garamond Pro Bold"/>
              </a:rPr>
              <a:t>	Advantages: Reduces the amount of Information you need to learn / Good for learning Dangerous Skills / Good for gaining confidence bit by bit / Good for serial skills</a:t>
            </a:r>
          </a:p>
          <a:p>
            <a:pPr>
              <a:buNone/>
            </a:pPr>
            <a:r>
              <a:rPr lang="en-GB" sz="2100" b="1" dirty="0" smtClean="0">
                <a:latin typeface="Adobe Garamond Pro Bold"/>
              </a:rPr>
              <a:t>	Disadvantages: Takes time / Putting parts together can be difficult</a:t>
            </a:r>
          </a:p>
          <a:p>
            <a:pPr algn="ctr">
              <a:buNone/>
            </a:pPr>
            <a:r>
              <a:rPr lang="en-GB" sz="2100" b="1" dirty="0" smtClean="0">
                <a:latin typeface="Adobe Garamond Pro Bold"/>
              </a:rPr>
              <a:t>	 WHOLE PRACTICE </a:t>
            </a:r>
          </a:p>
          <a:p>
            <a:pPr>
              <a:buNone/>
            </a:pPr>
            <a:r>
              <a:rPr lang="en-GB" sz="2100" b="1" dirty="0" smtClean="0">
                <a:latin typeface="Adobe Garamond Pro Bold"/>
              </a:rPr>
              <a:t>	Advantages: Allows athlete to FEEL the movement and appreciate relationship of body parts / Good for Ballistic skills / Quick to learn</a:t>
            </a:r>
          </a:p>
          <a:p>
            <a:pPr>
              <a:buNone/>
            </a:pPr>
            <a:r>
              <a:rPr lang="en-GB" sz="2100" b="1" dirty="0" smtClean="0">
                <a:latin typeface="Adobe Garamond Pro Bold"/>
              </a:rPr>
              <a:t>	Disadvantages: Not suitable for complex or dangerous skills</a:t>
            </a:r>
          </a:p>
          <a:p>
            <a:pPr algn="ctr">
              <a:buNone/>
            </a:pPr>
            <a:r>
              <a:rPr lang="en-GB" sz="2100" b="1" dirty="0" smtClean="0">
                <a:latin typeface="Adobe Garamond Pro Bold"/>
              </a:rPr>
              <a:t>PROGRESSIVE – PART PRACTICE</a:t>
            </a:r>
          </a:p>
          <a:p>
            <a:pPr>
              <a:buNone/>
            </a:pPr>
            <a:r>
              <a:rPr lang="en-GB" sz="2100" b="1" dirty="0" smtClean="0">
                <a:latin typeface="Adobe Garamond Pro Bold"/>
              </a:rPr>
              <a:t>	Advantages: Good for complex Serial Skills as it reduces information load and can help the transfer into the whole skill – called CHAINING</a:t>
            </a:r>
          </a:p>
          <a:p>
            <a:pPr>
              <a:buNone/>
            </a:pPr>
            <a:r>
              <a:rPr lang="en-GB" sz="2100" b="1" dirty="0" smtClean="0">
                <a:latin typeface="Adobe Garamond Pro Bold"/>
              </a:rPr>
              <a:t>	Disadvantages:</a:t>
            </a:r>
          </a:p>
          <a:p>
            <a:pPr algn="ctr">
              <a:buNone/>
            </a:pPr>
            <a:r>
              <a:rPr lang="en-GB" sz="2100" b="1" dirty="0" smtClean="0">
                <a:latin typeface="Adobe Garamond Pro Bold"/>
              </a:rPr>
              <a:t>WHOLE - PART - WHOLE METHOD</a:t>
            </a:r>
          </a:p>
          <a:p>
            <a:pPr>
              <a:buNone/>
            </a:pPr>
            <a:r>
              <a:rPr lang="en-GB" sz="2100" b="1" dirty="0" smtClean="0">
                <a:latin typeface="Adobe Garamond Pro Bold"/>
              </a:rPr>
              <a:t>	Advantages: The learner gets a KINAESTHETIC feel for the skill first / Can be quicker to learn / can identify weak parts of the skill earlier</a:t>
            </a:r>
          </a:p>
          <a:p>
            <a:pPr>
              <a:buNone/>
            </a:pPr>
            <a:r>
              <a:rPr lang="en-GB" sz="2100" b="1" dirty="0" smtClean="0">
                <a:latin typeface="Adobe Garamond Pro Bold"/>
              </a:rPr>
              <a:t>	Disadvantages: Not suitable for Highly Organised Skills</a:t>
            </a:r>
          </a:p>
          <a:p>
            <a:endParaRPr lang="en-GB" sz="2100" b="1" dirty="0" smtClean="0">
              <a:latin typeface="Adobe Garamond Pro Bo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4566</TotalTime>
  <Words>2632</Words>
  <Application>Microsoft Office PowerPoint</Application>
  <PresentationFormat>On-screen Show (4:3)</PresentationFormat>
  <Paragraphs>325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  </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MODERN OLYMPICS GAMES</dc:title>
  <dc:creator>mrobinson</dc:creator>
  <cp:lastModifiedBy>mrobinson</cp:lastModifiedBy>
  <cp:revision>1047</cp:revision>
  <dcterms:created xsi:type="dcterms:W3CDTF">2009-02-12T08:41:41Z</dcterms:created>
  <dcterms:modified xsi:type="dcterms:W3CDTF">2011-01-04T07:55:52Z</dcterms:modified>
</cp:coreProperties>
</file>