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1"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65" r:id="rId24"/>
    <p:sldId id="366" r:id="rId25"/>
    <p:sldId id="367" r:id="rId26"/>
    <p:sldId id="368" r:id="rId27"/>
    <p:sldId id="369" r:id="rId28"/>
    <p:sldId id="370" r:id="rId29"/>
    <p:sldId id="371" r:id="rId30"/>
    <p:sldId id="372" r:id="rId31"/>
    <p:sldId id="373" r:id="rId32"/>
    <p:sldId id="374" r:id="rId33"/>
    <p:sldId id="375" r:id="rId34"/>
    <p:sldId id="376" r:id="rId35"/>
    <p:sldId id="377" r:id="rId36"/>
    <p:sldId id="378" r:id="rId37"/>
    <p:sldId id="379" r:id="rId38"/>
    <p:sldId id="380" r:id="rId39"/>
    <p:sldId id="381" r:id="rId40"/>
    <p:sldId id="382" r:id="rId41"/>
    <p:sldId id="383" r:id="rId42"/>
    <p:sldId id="384" r:id="rId43"/>
    <p:sldId id="385" r:id="rId44"/>
    <p:sldId id="386" r:id="rId45"/>
    <p:sldId id="387" r:id="rId46"/>
    <p:sldId id="388" r:id="rId47"/>
    <p:sldId id="389" r:id="rId48"/>
    <p:sldId id="390"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709" autoAdjust="0"/>
  </p:normalViewPr>
  <p:slideViewPr>
    <p:cSldViewPr>
      <p:cViewPr varScale="1">
        <p:scale>
          <a:sx n="70" d="100"/>
          <a:sy n="70" d="100"/>
        </p:scale>
        <p:origin x="-522" y="-102"/>
      </p:cViewPr>
      <p:guideLst>
        <p:guide orient="horz" pos="2160"/>
        <p:guide pos="2880"/>
      </p:guideLst>
    </p:cSldViewPr>
  </p:slideViewPr>
  <p:outlineViewPr>
    <p:cViewPr>
      <p:scale>
        <a:sx n="33" d="100"/>
        <a:sy n="33" d="100"/>
      </p:scale>
      <p:origin x="0" y="1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870F8-55FE-424A-855D-F6DCF7CB5E1C}" type="datetimeFigureOut">
              <a:rPr lang="en-US" smtClean="0"/>
              <a:pPr/>
              <a:t>1/17/2011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F870F8-55FE-424A-855D-F6DCF7CB5E1C}" type="datetimeFigureOut">
              <a:rPr lang="en-US" smtClean="0"/>
              <a:pPr/>
              <a:t>1/17/2011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F870F8-55FE-424A-855D-F6DCF7CB5E1C}" type="datetimeFigureOut">
              <a:rPr lang="en-US" smtClean="0"/>
              <a:pPr/>
              <a:t>1/17/2011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F870F8-55FE-424A-855D-F6DCF7CB5E1C}" type="datetimeFigureOut">
              <a:rPr lang="en-US" smtClean="0"/>
              <a:pPr/>
              <a:t>1/17/2011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870F8-55FE-424A-855D-F6DCF7CB5E1C}" type="datetimeFigureOut">
              <a:rPr lang="en-US" smtClean="0"/>
              <a:pPr/>
              <a:t>1/17/2011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1/17/2011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1/17/2011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870F8-55FE-424A-855D-F6DCF7CB5E1C}" type="datetimeFigureOut">
              <a:rPr lang="en-US" smtClean="0"/>
              <a:pPr/>
              <a:t>1/17/2011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500FB-6A39-42F5-8902-ED330C1902E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YsgTxHY-CnM" TargetMode="External"/><Relationship Id="rId7" Type="http://schemas.openxmlformats.org/officeDocument/2006/relationships/hyperlink" Target="http://www.youtube.com/watch?v=mOTlGa5MQRU" TargetMode="External"/><Relationship Id="rId2" Type="http://schemas.openxmlformats.org/officeDocument/2006/relationships/hyperlink" Target="http://www.youtube.com/watch?v=jQNZerDb9cc" TargetMode="External"/><Relationship Id="rId1" Type="http://schemas.openxmlformats.org/officeDocument/2006/relationships/slideLayout" Target="../slideLayouts/slideLayout2.xml"/><Relationship Id="rId6" Type="http://schemas.openxmlformats.org/officeDocument/2006/relationships/hyperlink" Target="http://www.youtube.com/watch?v=wwoabUcvKxs" TargetMode="External"/><Relationship Id="rId5" Type="http://schemas.openxmlformats.org/officeDocument/2006/relationships/hyperlink" Target="http://news.bbc.co.uk/sport1/hi/other_sports/cycling/8337065.stm" TargetMode="External"/><Relationship Id="rId4" Type="http://schemas.openxmlformats.org/officeDocument/2006/relationships/hyperlink" Target="http://www.youtube.com/watch?v=XZm1I0v7KVI"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youtube.com/watch?v=Pb2qykj6_Z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u="sng" dirty="0" smtClean="0">
                <a:latin typeface="Adobe Garamond Pro Bold"/>
              </a:rPr>
              <a:t>THE SKELETAL SYSTEM</a:t>
            </a:r>
          </a:p>
          <a:p>
            <a:r>
              <a:rPr lang="en-GB" sz="2200" b="1" dirty="0" smtClean="0">
                <a:latin typeface="Adobe Garamond Pro Bold"/>
              </a:rPr>
              <a:t>The Skeleton has </a:t>
            </a:r>
            <a:r>
              <a:rPr lang="en-GB" sz="2200" b="1" dirty="0" smtClean="0">
                <a:solidFill>
                  <a:srgbClr val="FF0000"/>
                </a:solidFill>
                <a:latin typeface="Adobe Garamond Pro Bold"/>
              </a:rPr>
              <a:t>5 MAIN FUNCTIONS</a:t>
            </a:r>
            <a:r>
              <a:rPr lang="en-GB" sz="2200" b="1" dirty="0" smtClean="0">
                <a:latin typeface="Adobe Garamond Pro Bold"/>
              </a:rPr>
              <a:t>. This is to </a:t>
            </a:r>
            <a:r>
              <a:rPr lang="en-GB" sz="2200" b="1" dirty="0" smtClean="0">
                <a:solidFill>
                  <a:srgbClr val="FF0000"/>
                </a:solidFill>
                <a:latin typeface="Adobe Garamond Pro Bold"/>
              </a:rPr>
              <a:t>SUPPORT, PROTECT, MOVEMENT, BLOOD CELL PRODUCTION</a:t>
            </a:r>
            <a:r>
              <a:rPr lang="en-GB" sz="2200" b="1" dirty="0" smtClean="0">
                <a:latin typeface="Adobe Garamond Pro Bold"/>
              </a:rPr>
              <a:t> and </a:t>
            </a:r>
            <a:r>
              <a:rPr lang="en-GB" sz="2200" b="1" dirty="0" smtClean="0">
                <a:solidFill>
                  <a:srgbClr val="FF0000"/>
                </a:solidFill>
                <a:latin typeface="Adobe Garamond Pro Bold"/>
              </a:rPr>
              <a:t>MINERAL STORE.</a:t>
            </a:r>
          </a:p>
          <a:p>
            <a:r>
              <a:rPr lang="en-GB" sz="2200" b="1" dirty="0" smtClean="0">
                <a:latin typeface="Adobe Garamond Pro Bold"/>
              </a:rPr>
              <a:t>The skeleton has 2 aspects. The </a:t>
            </a:r>
            <a:r>
              <a:rPr lang="en-GB" sz="2200" b="1" dirty="0" smtClean="0">
                <a:solidFill>
                  <a:srgbClr val="FF0000"/>
                </a:solidFill>
                <a:latin typeface="Adobe Garamond Pro Bold"/>
              </a:rPr>
              <a:t>AXIAL SKELETON </a:t>
            </a:r>
            <a:r>
              <a:rPr lang="en-GB" sz="2200" b="1" dirty="0" smtClean="0">
                <a:latin typeface="Adobe Garamond Pro Bold"/>
              </a:rPr>
              <a:t>includes the axis of the body including the skull, spine and rib cage. The </a:t>
            </a:r>
            <a:r>
              <a:rPr lang="en-GB" sz="2200" b="1" dirty="0" smtClean="0">
                <a:solidFill>
                  <a:srgbClr val="FF0000"/>
                </a:solidFill>
                <a:latin typeface="Adobe Garamond Pro Bold"/>
              </a:rPr>
              <a:t>APPENDICULAR SKELETON</a:t>
            </a:r>
            <a:r>
              <a:rPr lang="en-GB" sz="2200" b="1" dirty="0" smtClean="0">
                <a:latin typeface="Adobe Garamond Pro Bold"/>
              </a:rPr>
              <a:t> is the bones of the limbs and the clavicle, scapula and pelvis.</a:t>
            </a:r>
          </a:p>
          <a:p>
            <a:r>
              <a:rPr lang="en-GB" sz="2200" b="1" dirty="0" smtClean="0">
                <a:latin typeface="Adobe Garamond Pro Bold"/>
              </a:rPr>
              <a:t>A </a:t>
            </a:r>
            <a:r>
              <a:rPr lang="en-GB" sz="2200" b="1" dirty="0" smtClean="0">
                <a:solidFill>
                  <a:srgbClr val="FF0000"/>
                </a:solidFill>
                <a:latin typeface="Adobe Garamond Pro Bold"/>
              </a:rPr>
              <a:t>JOINT</a:t>
            </a:r>
            <a:r>
              <a:rPr lang="en-GB" sz="2200" b="1" dirty="0" smtClean="0">
                <a:latin typeface="Adobe Garamond Pro Bold"/>
              </a:rPr>
              <a:t> is where 2 or more bones </a:t>
            </a:r>
            <a:r>
              <a:rPr lang="en-GB" sz="2200" b="1" dirty="0" smtClean="0">
                <a:solidFill>
                  <a:srgbClr val="FF0000"/>
                </a:solidFill>
                <a:latin typeface="Adobe Garamond Pro Bold"/>
              </a:rPr>
              <a:t>ARTICULATE</a:t>
            </a:r>
            <a:r>
              <a:rPr lang="en-GB" sz="2200" b="1" dirty="0" smtClean="0">
                <a:latin typeface="Adobe Garamond Pro Bold"/>
              </a:rPr>
              <a:t> (meet). Joints are held together by</a:t>
            </a:r>
            <a:r>
              <a:rPr lang="en-GB" sz="2200" b="1" dirty="0" smtClean="0">
                <a:solidFill>
                  <a:srgbClr val="FF0000"/>
                </a:solidFill>
                <a:latin typeface="Adobe Garamond Pro Bold"/>
              </a:rPr>
              <a:t> LIGAMENTS </a:t>
            </a:r>
            <a:r>
              <a:rPr lang="en-GB" sz="2200" b="1" dirty="0" smtClean="0">
                <a:latin typeface="Adobe Garamond Pro Bold"/>
              </a:rPr>
              <a:t>which join bone to bone and </a:t>
            </a:r>
            <a:r>
              <a:rPr lang="en-GB" sz="2200" b="1" dirty="0" smtClean="0">
                <a:solidFill>
                  <a:srgbClr val="FF0000"/>
                </a:solidFill>
                <a:latin typeface="Adobe Garamond Pro Bold"/>
              </a:rPr>
              <a:t>TENDONS</a:t>
            </a:r>
            <a:r>
              <a:rPr lang="en-GB" sz="2200" b="1" dirty="0" smtClean="0">
                <a:latin typeface="Adobe Garamond Pro Bold"/>
              </a:rPr>
              <a:t> which attach the muscle to the skeleton</a:t>
            </a:r>
          </a:p>
          <a:p>
            <a:r>
              <a:rPr lang="en-GB" sz="2200" b="1" dirty="0" smtClean="0">
                <a:latin typeface="Adobe Garamond Pro Bold"/>
              </a:rPr>
              <a:t>Bone is made of </a:t>
            </a:r>
            <a:r>
              <a:rPr lang="en-GB" sz="2200" b="1" dirty="0" smtClean="0">
                <a:solidFill>
                  <a:srgbClr val="FF0000"/>
                </a:solidFill>
                <a:latin typeface="Adobe Garamond Pro Bold"/>
              </a:rPr>
              <a:t>COLLAGEN</a:t>
            </a:r>
            <a:r>
              <a:rPr lang="en-GB" sz="2200" b="1" dirty="0" smtClean="0">
                <a:latin typeface="Adobe Garamond Pro Bold"/>
              </a:rPr>
              <a:t> fibres filled with minerals mainly </a:t>
            </a:r>
            <a:r>
              <a:rPr lang="en-GB" sz="2200" b="1" dirty="0" smtClean="0">
                <a:solidFill>
                  <a:srgbClr val="FF0000"/>
                </a:solidFill>
                <a:latin typeface="Adobe Garamond Pro Bold"/>
              </a:rPr>
              <a:t>CALCIUM. </a:t>
            </a:r>
            <a:r>
              <a:rPr lang="en-GB" sz="2200" b="1" dirty="0" smtClean="0">
                <a:latin typeface="Adobe Garamond Pro Bold"/>
              </a:rPr>
              <a:t>There are 5 types of bone: Long, Short, Irregular, Flat, </a:t>
            </a:r>
            <a:r>
              <a:rPr lang="en-GB" sz="2200" b="1" dirty="0" err="1" smtClean="0">
                <a:latin typeface="Adobe Garamond Pro Bold"/>
              </a:rPr>
              <a:t>Sesamoid</a:t>
            </a:r>
            <a:r>
              <a:rPr lang="en-GB" sz="2200" b="1" dirty="0" smtClean="0">
                <a:latin typeface="Adobe Garamond Pro Bold"/>
              </a:rPr>
              <a:t>.  All bones of the limbs except your patella are Long Bones, even those in your hands and feet</a:t>
            </a:r>
          </a:p>
          <a:p>
            <a:r>
              <a:rPr lang="en-GB" sz="2200" b="1" dirty="0" smtClean="0">
                <a:latin typeface="Adobe Garamond Pro Bold"/>
              </a:rPr>
              <a:t>A long bone’s main shaft is called the </a:t>
            </a:r>
            <a:r>
              <a:rPr lang="en-GB" sz="2200" b="1" dirty="0" smtClean="0">
                <a:solidFill>
                  <a:srgbClr val="FF0000"/>
                </a:solidFill>
                <a:latin typeface="Adobe Garamond Pro Bold"/>
              </a:rPr>
              <a:t>DIAPHYSIS</a:t>
            </a:r>
            <a:r>
              <a:rPr lang="en-GB" sz="2200" b="1" dirty="0" smtClean="0">
                <a:latin typeface="Adobe Garamond Pro Bold"/>
              </a:rPr>
              <a:t>, Each end section is called the </a:t>
            </a:r>
            <a:r>
              <a:rPr lang="en-GB" sz="2200" b="1" dirty="0" smtClean="0">
                <a:solidFill>
                  <a:srgbClr val="FF0000"/>
                </a:solidFill>
                <a:latin typeface="Adobe Garamond Pro Bold"/>
              </a:rPr>
              <a:t>EPIPHYSIS</a:t>
            </a:r>
            <a:r>
              <a:rPr lang="en-GB" sz="2200" b="1" dirty="0" smtClean="0">
                <a:latin typeface="Adobe Garamond Pro Bold"/>
              </a:rPr>
              <a:t>. A </a:t>
            </a:r>
            <a:r>
              <a:rPr lang="en-GB" sz="2200" b="1" dirty="0" smtClean="0">
                <a:solidFill>
                  <a:srgbClr val="FF0000"/>
                </a:solidFill>
                <a:latin typeface="Adobe Garamond Pro Bold"/>
              </a:rPr>
              <a:t>GROWTH PLATE </a:t>
            </a:r>
            <a:r>
              <a:rPr lang="en-GB" sz="2200" b="1" dirty="0" smtClean="0">
                <a:latin typeface="Adobe Garamond Pro Bold"/>
              </a:rPr>
              <a:t>divides the 2 sections in children. The end of a bone is covered in </a:t>
            </a:r>
            <a:r>
              <a:rPr lang="en-GB" sz="2200" b="1" dirty="0" smtClean="0">
                <a:solidFill>
                  <a:srgbClr val="FF0000"/>
                </a:solidFill>
                <a:latin typeface="Adobe Garamond Pro Bold"/>
              </a:rPr>
              <a:t>ARTICULAR CARTLIAGE </a:t>
            </a:r>
            <a:r>
              <a:rPr lang="en-GB" sz="2200" b="1" dirty="0" smtClean="0">
                <a:latin typeface="Adobe Garamond Pro Bold"/>
              </a:rPr>
              <a:t>which is smooth and glassy and reduces friction. The </a:t>
            </a:r>
            <a:r>
              <a:rPr lang="en-GB" sz="2200" b="1" dirty="0" smtClean="0">
                <a:solidFill>
                  <a:srgbClr val="FF0000"/>
                </a:solidFill>
                <a:latin typeface="Adobe Garamond Pro Bold"/>
              </a:rPr>
              <a:t>BONE CAVITY </a:t>
            </a:r>
            <a:r>
              <a:rPr lang="en-GB" sz="2200" b="1" dirty="0" smtClean="0">
                <a:latin typeface="Adobe Garamond Pro Bold"/>
              </a:rPr>
              <a:t>contains </a:t>
            </a:r>
            <a:r>
              <a:rPr lang="en-GB" sz="2200" b="1" dirty="0" smtClean="0">
                <a:solidFill>
                  <a:srgbClr val="FF0000"/>
                </a:solidFill>
                <a:latin typeface="Adobe Garamond Pro Bold"/>
              </a:rPr>
              <a:t>BONE MARROW </a:t>
            </a:r>
            <a:r>
              <a:rPr lang="en-GB" sz="2200" b="1" dirty="0" smtClean="0">
                <a:latin typeface="Adobe Garamond Pro Bold"/>
              </a:rPr>
              <a:t>where red blood cells are produced. </a:t>
            </a:r>
          </a:p>
          <a:p>
            <a:pPr>
              <a:buNone/>
            </a:pPr>
            <a:endParaRPr lang="en-GB" sz="2200" b="1" dirty="0" smtClean="0">
              <a:solidFill>
                <a:srgbClr val="FF0000"/>
              </a:solidFill>
              <a:latin typeface="Adobe Garamond Pro Bold"/>
            </a:endParaRPr>
          </a:p>
          <a:p>
            <a:endParaRPr lang="en-GB" sz="2200" b="1" dirty="0" smtClean="0">
              <a:latin typeface="Adobe Garamond Pro Bold"/>
            </a:endParaRPr>
          </a:p>
          <a:p>
            <a:endParaRPr lang="en-GB" sz="2200" b="1" dirty="0" smtClean="0">
              <a:latin typeface="Adobe Garamond Pro 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GB" b="1" u="sng" dirty="0" smtClean="0">
                <a:latin typeface="Blue Ridge Light SF" pitchFamily="2" charset="0"/>
              </a:rPr>
              <a:t>MUSCULAR CONTRACTION</a:t>
            </a:r>
            <a:endParaRPr lang="en-GB" b="1" u="sng" dirty="0">
              <a:latin typeface="Blue Ridge Light SF" pitchFamily="2" charset="0"/>
            </a:endParaRPr>
          </a:p>
        </p:txBody>
      </p:sp>
      <p:sp>
        <p:nvSpPr>
          <p:cNvPr id="3" name="Content Placeholder 2"/>
          <p:cNvSpPr>
            <a:spLocks noGrp="1"/>
          </p:cNvSpPr>
          <p:nvPr>
            <p:ph idx="1"/>
          </p:nvPr>
        </p:nvSpPr>
        <p:spPr>
          <a:xfrm>
            <a:off x="0" y="500042"/>
            <a:ext cx="9144000" cy="6357958"/>
          </a:xfrm>
        </p:spPr>
        <p:txBody>
          <a:bodyPr>
            <a:noAutofit/>
          </a:bodyPr>
          <a:lstStyle/>
          <a:p>
            <a:r>
              <a:rPr lang="en-GB" sz="2600" b="1" dirty="0" smtClean="0">
                <a:latin typeface="Blue Ridge Light SF" pitchFamily="2" charset="0"/>
              </a:rPr>
              <a:t>Muscles contract when a stimulus is sent to the muscle which produces tension</a:t>
            </a:r>
          </a:p>
          <a:p>
            <a:r>
              <a:rPr lang="en-GB" sz="2600" b="1" dirty="0" smtClean="0">
                <a:latin typeface="Blue Ridge Light SF" pitchFamily="2" charset="0"/>
              </a:rPr>
              <a:t>There are 2 classifications of muscles contraction. It is either </a:t>
            </a:r>
            <a:r>
              <a:rPr lang="en-GB" sz="2600" b="1" dirty="0" smtClean="0">
                <a:solidFill>
                  <a:srgbClr val="FF0000"/>
                </a:solidFill>
                <a:latin typeface="Blue Ridge Light SF" pitchFamily="2" charset="0"/>
              </a:rPr>
              <a:t>ISOTONIC </a:t>
            </a:r>
            <a:r>
              <a:rPr lang="en-GB" sz="2600" b="1" dirty="0" smtClean="0">
                <a:latin typeface="Blue Ridge Light SF" pitchFamily="2" charset="0"/>
              </a:rPr>
              <a:t>(changes length) or </a:t>
            </a:r>
            <a:r>
              <a:rPr lang="en-GB" sz="2600" b="1" dirty="0" smtClean="0">
                <a:solidFill>
                  <a:srgbClr val="FF0000"/>
                </a:solidFill>
                <a:latin typeface="Blue Ridge Light SF" pitchFamily="2" charset="0"/>
              </a:rPr>
              <a:t>ISOMETRIC </a:t>
            </a:r>
            <a:r>
              <a:rPr lang="en-GB" sz="2600" b="1" dirty="0" smtClean="0">
                <a:latin typeface="Blue Ridge Light SF" pitchFamily="2" charset="0"/>
              </a:rPr>
              <a:t>(remains same length)</a:t>
            </a:r>
          </a:p>
          <a:p>
            <a:r>
              <a:rPr lang="en-GB" sz="2600" b="1" dirty="0" smtClean="0">
                <a:solidFill>
                  <a:srgbClr val="FF0000"/>
                </a:solidFill>
                <a:latin typeface="Blue Ridge Light SF" pitchFamily="2" charset="0"/>
              </a:rPr>
              <a:t>ISOTONIC </a:t>
            </a:r>
            <a:r>
              <a:rPr lang="en-GB" sz="2600" b="1" dirty="0" smtClean="0">
                <a:latin typeface="Blue Ridge Light SF" pitchFamily="2" charset="0"/>
              </a:rPr>
              <a:t>contraction can be either </a:t>
            </a:r>
            <a:r>
              <a:rPr lang="en-GB" sz="2600" b="1" dirty="0" smtClean="0">
                <a:solidFill>
                  <a:srgbClr val="FF0000"/>
                </a:solidFill>
                <a:latin typeface="Blue Ridge Light SF" pitchFamily="2" charset="0"/>
              </a:rPr>
              <a:t>CONCENTRIC </a:t>
            </a:r>
            <a:r>
              <a:rPr lang="en-GB" sz="2600" b="1" dirty="0" smtClean="0">
                <a:latin typeface="Blue Ridge Light SF" pitchFamily="2" charset="0"/>
              </a:rPr>
              <a:t>(the muscle shortens) or </a:t>
            </a:r>
            <a:r>
              <a:rPr lang="en-GB" sz="2600" b="1" dirty="0" smtClean="0">
                <a:solidFill>
                  <a:srgbClr val="FF0000"/>
                </a:solidFill>
                <a:latin typeface="Blue Ridge Light SF" pitchFamily="2" charset="0"/>
              </a:rPr>
              <a:t>ECCENTRIC </a:t>
            </a:r>
            <a:r>
              <a:rPr lang="en-GB" sz="2600" b="1" dirty="0" smtClean="0">
                <a:latin typeface="Blue Ridge Light SF" pitchFamily="2" charset="0"/>
              </a:rPr>
              <a:t>(the muscle lengthens) </a:t>
            </a:r>
          </a:p>
          <a:p>
            <a:r>
              <a:rPr lang="en-GB" sz="2600" b="1" dirty="0" smtClean="0">
                <a:solidFill>
                  <a:srgbClr val="FF0000"/>
                </a:solidFill>
                <a:latin typeface="Blue Ridge Light SF" pitchFamily="2" charset="0"/>
              </a:rPr>
              <a:t>ECCENTRIC </a:t>
            </a:r>
            <a:r>
              <a:rPr lang="en-GB" sz="2600" b="1" dirty="0" smtClean="0">
                <a:latin typeface="Blue Ridge Light SF" pitchFamily="2" charset="0"/>
              </a:rPr>
              <a:t>contraction occurs when we need to </a:t>
            </a:r>
            <a:r>
              <a:rPr lang="en-GB" sz="2600" b="1" dirty="0" smtClean="0">
                <a:solidFill>
                  <a:srgbClr val="FF0000"/>
                </a:solidFill>
                <a:latin typeface="Blue Ridge Light SF" pitchFamily="2" charset="0"/>
              </a:rPr>
              <a:t>CONTROL</a:t>
            </a:r>
            <a:r>
              <a:rPr lang="en-GB" sz="2600" b="1" dirty="0" smtClean="0">
                <a:latin typeface="Blue Ridge Light SF" pitchFamily="2" charset="0"/>
              </a:rPr>
              <a:t> a movement against gravity or against another resistance. </a:t>
            </a:r>
          </a:p>
          <a:p>
            <a:pPr>
              <a:buNone/>
            </a:pPr>
            <a:r>
              <a:rPr lang="en-GB" sz="2600" b="1" dirty="0" smtClean="0">
                <a:latin typeface="Blue Ridge Light SF" pitchFamily="2" charset="0"/>
              </a:rPr>
              <a:t>	</a:t>
            </a:r>
            <a:r>
              <a:rPr lang="en-GB" sz="2600" b="1" dirty="0" smtClean="0">
                <a:solidFill>
                  <a:srgbClr val="FF0000"/>
                </a:solidFill>
                <a:latin typeface="Blue Ridge Light SF" pitchFamily="2" charset="0"/>
              </a:rPr>
              <a:t>ISOTONIC</a:t>
            </a:r>
            <a:r>
              <a:rPr lang="en-GB" sz="2600" b="1" dirty="0" smtClean="0">
                <a:latin typeface="Blue Ridge Light SF" pitchFamily="2" charset="0"/>
              </a:rPr>
              <a:t> …. If we concentrate on the elbow joint. Explain muscle contraction during a bicep curl. Complete the table with your partner. 1</a:t>
            </a:r>
            <a:r>
              <a:rPr lang="en-GB" sz="2600" b="1" baseline="30000" dirty="0" smtClean="0">
                <a:latin typeface="Blue Ridge Light SF" pitchFamily="2" charset="0"/>
              </a:rPr>
              <a:t>st</a:t>
            </a:r>
            <a:r>
              <a:rPr lang="en-GB" sz="2600" b="1" dirty="0" smtClean="0">
                <a:latin typeface="Blue Ridge Light SF" pitchFamily="2" charset="0"/>
              </a:rPr>
              <a:t> row = Upward Phase. 2</a:t>
            </a:r>
            <a:r>
              <a:rPr lang="en-GB" sz="2600" b="1" baseline="30000" dirty="0" smtClean="0">
                <a:latin typeface="Blue Ridge Light SF" pitchFamily="2" charset="0"/>
              </a:rPr>
              <a:t>nd</a:t>
            </a:r>
            <a:r>
              <a:rPr lang="en-GB" sz="2600" b="1" dirty="0" smtClean="0">
                <a:latin typeface="Blue Ridge Light SF" pitchFamily="2" charset="0"/>
              </a:rPr>
              <a:t> row = Downward Phase. </a:t>
            </a:r>
          </a:p>
        </p:txBody>
      </p:sp>
      <p:graphicFrame>
        <p:nvGraphicFramePr>
          <p:cNvPr id="4" name="Table 3"/>
          <p:cNvGraphicFramePr>
            <a:graphicFrameLocks noGrp="1"/>
          </p:cNvGraphicFramePr>
          <p:nvPr/>
        </p:nvGraphicFramePr>
        <p:xfrm>
          <a:off x="0" y="5429264"/>
          <a:ext cx="9144000" cy="1112520"/>
        </p:xfrm>
        <a:graphic>
          <a:graphicData uri="http://schemas.openxmlformats.org/drawingml/2006/table">
            <a:tbl>
              <a:tblPr firstRow="1" bandRow="1">
                <a:tableStyleId>{5C22544A-7EE6-4342-B048-85BDC9FD1C3A}</a:tableStyleId>
              </a:tblPr>
              <a:tblGrid>
                <a:gridCol w="836708"/>
                <a:gridCol w="1467880"/>
                <a:gridCol w="1267280"/>
                <a:gridCol w="1143008"/>
                <a:gridCol w="1529811"/>
                <a:gridCol w="1412488"/>
                <a:gridCol w="1486825"/>
              </a:tblGrid>
              <a:tr h="370840">
                <a:tc>
                  <a:txBody>
                    <a:bodyPr/>
                    <a:lstStyle/>
                    <a:p>
                      <a:pPr algn="ctr"/>
                      <a:r>
                        <a:rPr lang="en-GB" b="1" dirty="0" smtClean="0">
                          <a:latin typeface="Blue Ridge Light SF" pitchFamily="2" charset="0"/>
                        </a:rPr>
                        <a:t>JOINT</a:t>
                      </a:r>
                      <a:endParaRPr lang="en-GB" b="1" dirty="0">
                        <a:latin typeface="Blue Ridge Light SF" pitchFamily="2" charset="0"/>
                      </a:endParaRPr>
                    </a:p>
                  </a:txBody>
                  <a:tcPr/>
                </a:tc>
                <a:tc>
                  <a:txBody>
                    <a:bodyPr/>
                    <a:lstStyle/>
                    <a:p>
                      <a:pPr algn="ctr"/>
                      <a:r>
                        <a:rPr lang="en-GB" b="1" dirty="0" smtClean="0">
                          <a:latin typeface="Blue Ridge Light SF" pitchFamily="2" charset="0"/>
                        </a:rPr>
                        <a:t>JOINT TYPE</a:t>
                      </a:r>
                      <a:endParaRPr lang="en-GB" b="1" dirty="0">
                        <a:latin typeface="Blue Ridge Light SF" pitchFamily="2" charset="0"/>
                      </a:endParaRPr>
                    </a:p>
                  </a:txBody>
                  <a:tcPr/>
                </a:tc>
                <a:tc>
                  <a:txBody>
                    <a:bodyPr/>
                    <a:lstStyle/>
                    <a:p>
                      <a:pPr algn="ctr"/>
                      <a:r>
                        <a:rPr lang="en-GB" b="1" dirty="0" smtClean="0">
                          <a:latin typeface="Blue Ridge Light SF" pitchFamily="2" charset="0"/>
                        </a:rPr>
                        <a:t>MOVEMENT</a:t>
                      </a:r>
                      <a:endParaRPr lang="en-GB" b="1" dirty="0">
                        <a:latin typeface="Blue Ridge Light SF" pitchFamily="2" charset="0"/>
                      </a:endParaRPr>
                    </a:p>
                  </a:txBody>
                  <a:tcPr/>
                </a:tc>
                <a:tc>
                  <a:txBody>
                    <a:bodyPr/>
                    <a:lstStyle/>
                    <a:p>
                      <a:pPr algn="ctr"/>
                      <a:r>
                        <a:rPr lang="en-GB" b="1" dirty="0" smtClean="0">
                          <a:latin typeface="Blue Ridge Light SF" pitchFamily="2" charset="0"/>
                        </a:rPr>
                        <a:t>AGONIST</a:t>
                      </a:r>
                      <a:endParaRPr lang="en-GB" b="1" dirty="0">
                        <a:latin typeface="Blue Ridge Light SF" pitchFamily="2" charset="0"/>
                      </a:endParaRPr>
                    </a:p>
                  </a:txBody>
                  <a:tcPr/>
                </a:tc>
                <a:tc>
                  <a:txBody>
                    <a:bodyPr/>
                    <a:lstStyle/>
                    <a:p>
                      <a:pPr algn="ctr"/>
                      <a:r>
                        <a:rPr lang="en-GB" b="1" dirty="0" smtClean="0">
                          <a:latin typeface="Blue Ridge Light SF" pitchFamily="2" charset="0"/>
                        </a:rPr>
                        <a:t>CONTRACTION</a:t>
                      </a:r>
                      <a:endParaRPr lang="en-GB" b="1" dirty="0">
                        <a:latin typeface="Blue Ridge Light SF" pitchFamily="2" charset="0"/>
                      </a:endParaRPr>
                    </a:p>
                  </a:txBody>
                  <a:tcPr/>
                </a:tc>
                <a:tc>
                  <a:txBody>
                    <a:bodyPr/>
                    <a:lstStyle/>
                    <a:p>
                      <a:pPr algn="ctr"/>
                      <a:r>
                        <a:rPr lang="en-GB" b="1" dirty="0" smtClean="0">
                          <a:latin typeface="Blue Ridge Light SF" pitchFamily="2" charset="0"/>
                        </a:rPr>
                        <a:t>ANTAGONIST</a:t>
                      </a:r>
                      <a:endParaRPr lang="en-GB" b="1" dirty="0">
                        <a:latin typeface="Blue Ridge Light SF" pitchFamily="2" charset="0"/>
                      </a:endParaRPr>
                    </a:p>
                  </a:txBody>
                  <a:tcPr/>
                </a:tc>
                <a:tc>
                  <a:txBody>
                    <a:bodyPr/>
                    <a:lstStyle/>
                    <a:p>
                      <a:pPr algn="ctr"/>
                      <a:r>
                        <a:rPr lang="en-GB" b="1" dirty="0" smtClean="0">
                          <a:latin typeface="Blue Ridge Light SF" pitchFamily="2" charset="0"/>
                        </a:rPr>
                        <a:t>CONTRACTION</a:t>
                      </a:r>
                      <a:endParaRPr lang="en-GB" b="1" dirty="0">
                        <a:latin typeface="Blue Ridge Light SF" pitchFamily="2" charset="0"/>
                      </a:endParaRPr>
                    </a:p>
                  </a:txBody>
                  <a:tcPr/>
                </a:tc>
              </a:tr>
              <a:tr h="370840">
                <a:tc>
                  <a:txBody>
                    <a:bodyPr/>
                    <a:lstStyle/>
                    <a:p>
                      <a:pPr algn="ctr"/>
                      <a:r>
                        <a:rPr lang="en-GB" b="1" dirty="0" smtClean="0">
                          <a:latin typeface="Blue Ridge Light SF" pitchFamily="2" charset="0"/>
                        </a:rPr>
                        <a:t>Elbow</a:t>
                      </a: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l"/>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r>
              <a:tr h="370840">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l"/>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GB" b="1" u="sng" dirty="0" smtClean="0">
                <a:latin typeface="Blue Ridge Light SF" pitchFamily="2" charset="0"/>
              </a:rPr>
              <a:t>MUSCULAR CONTRACTION</a:t>
            </a:r>
            <a:endParaRPr lang="en-GB" b="1" u="sng" dirty="0">
              <a:latin typeface="Blue Ridge Light SF" pitchFamily="2" charset="0"/>
            </a:endParaRPr>
          </a:p>
        </p:txBody>
      </p:sp>
      <p:sp>
        <p:nvSpPr>
          <p:cNvPr id="3" name="Content Placeholder 2"/>
          <p:cNvSpPr>
            <a:spLocks noGrp="1"/>
          </p:cNvSpPr>
          <p:nvPr>
            <p:ph idx="1"/>
          </p:nvPr>
        </p:nvSpPr>
        <p:spPr>
          <a:xfrm>
            <a:off x="0" y="500042"/>
            <a:ext cx="9144000" cy="6357958"/>
          </a:xfrm>
        </p:spPr>
        <p:txBody>
          <a:bodyPr>
            <a:noAutofit/>
          </a:bodyPr>
          <a:lstStyle/>
          <a:p>
            <a:r>
              <a:rPr lang="en-GB" sz="2600" b="1" dirty="0" smtClean="0">
                <a:latin typeface="Blue Ridge Light SF" pitchFamily="2" charset="0"/>
              </a:rPr>
              <a:t>Now try this with a PRESS UP using the elbow.</a:t>
            </a:r>
          </a:p>
          <a:p>
            <a:pPr>
              <a:buNone/>
            </a:pPr>
            <a:r>
              <a:rPr lang="en-GB" sz="2600" b="1" dirty="0" smtClean="0">
                <a:latin typeface="Blue Ridge Light SF" pitchFamily="2" charset="0"/>
              </a:rPr>
              <a:t>	Use Row 1 for Upward Phases and Row 2 for Downward Phase</a:t>
            </a:r>
          </a:p>
          <a:p>
            <a:pPr algn="ctr">
              <a:buNone/>
            </a:pPr>
            <a:r>
              <a:rPr lang="en-GB" b="1" u="sng" dirty="0" smtClean="0">
                <a:latin typeface="Blue Ridge Light SF" pitchFamily="2" charset="0"/>
              </a:rPr>
              <a:t>PRESS UP</a:t>
            </a:r>
          </a:p>
          <a:p>
            <a:pPr algn="ctr">
              <a:buNone/>
            </a:pPr>
            <a:endParaRPr lang="en-GB" b="1" u="sng" dirty="0" smtClean="0">
              <a:latin typeface="Blue Ridge Light SF" pitchFamily="2" charset="0"/>
            </a:endParaRPr>
          </a:p>
          <a:p>
            <a:pPr algn="ctr">
              <a:buNone/>
            </a:pPr>
            <a:endParaRPr lang="en-GB" b="1" u="sng" dirty="0" smtClean="0">
              <a:latin typeface="Blue Ridge Light SF" pitchFamily="2" charset="0"/>
            </a:endParaRPr>
          </a:p>
          <a:p>
            <a:pPr algn="ctr">
              <a:buNone/>
            </a:pPr>
            <a:endParaRPr lang="en-GB" b="1" u="sng" dirty="0" smtClean="0">
              <a:latin typeface="Blue Ridge Light SF" pitchFamily="2" charset="0"/>
            </a:endParaRPr>
          </a:p>
          <a:p>
            <a:pPr>
              <a:buNone/>
            </a:pPr>
            <a:r>
              <a:rPr lang="en-GB" b="1" dirty="0" smtClean="0">
                <a:latin typeface="Blue Ridge Light SF" pitchFamily="2" charset="0"/>
              </a:rPr>
              <a:t>Can you now do for the </a:t>
            </a:r>
            <a:r>
              <a:rPr lang="en-GB" b="1" u="sng" dirty="0" smtClean="0">
                <a:latin typeface="Blue Ridge Light SF" pitchFamily="2" charset="0"/>
              </a:rPr>
              <a:t>SIT UP </a:t>
            </a:r>
            <a:r>
              <a:rPr lang="en-GB" b="1" dirty="0" smtClean="0">
                <a:latin typeface="Blue Ridge Light SF" pitchFamily="2" charset="0"/>
              </a:rPr>
              <a:t>….. A Vertebral joint</a:t>
            </a:r>
          </a:p>
        </p:txBody>
      </p:sp>
      <p:graphicFrame>
        <p:nvGraphicFramePr>
          <p:cNvPr id="4" name="Table 3"/>
          <p:cNvGraphicFramePr>
            <a:graphicFrameLocks noGrp="1"/>
          </p:cNvGraphicFramePr>
          <p:nvPr/>
        </p:nvGraphicFramePr>
        <p:xfrm>
          <a:off x="0" y="2071678"/>
          <a:ext cx="9144000" cy="1112520"/>
        </p:xfrm>
        <a:graphic>
          <a:graphicData uri="http://schemas.openxmlformats.org/drawingml/2006/table">
            <a:tbl>
              <a:tblPr firstRow="1" bandRow="1">
                <a:tableStyleId>{5C22544A-7EE6-4342-B048-85BDC9FD1C3A}</a:tableStyleId>
              </a:tblPr>
              <a:tblGrid>
                <a:gridCol w="1000100"/>
                <a:gridCol w="1304488"/>
                <a:gridCol w="1267280"/>
                <a:gridCol w="1143008"/>
                <a:gridCol w="1529811"/>
                <a:gridCol w="1412488"/>
                <a:gridCol w="1486825"/>
              </a:tblGrid>
              <a:tr h="370840">
                <a:tc>
                  <a:txBody>
                    <a:bodyPr/>
                    <a:lstStyle/>
                    <a:p>
                      <a:pPr algn="ctr"/>
                      <a:r>
                        <a:rPr lang="en-GB" b="1" dirty="0" smtClean="0">
                          <a:latin typeface="Blue Ridge Light SF" pitchFamily="2" charset="0"/>
                        </a:rPr>
                        <a:t>JOINT</a:t>
                      </a:r>
                      <a:endParaRPr lang="en-GB" b="1" dirty="0">
                        <a:latin typeface="Blue Ridge Light SF" pitchFamily="2" charset="0"/>
                      </a:endParaRPr>
                    </a:p>
                  </a:txBody>
                  <a:tcPr/>
                </a:tc>
                <a:tc>
                  <a:txBody>
                    <a:bodyPr/>
                    <a:lstStyle/>
                    <a:p>
                      <a:pPr algn="ctr"/>
                      <a:r>
                        <a:rPr lang="en-GB" b="1" dirty="0" smtClean="0">
                          <a:latin typeface="Blue Ridge Light SF" pitchFamily="2" charset="0"/>
                        </a:rPr>
                        <a:t>JOINT TYPE</a:t>
                      </a:r>
                      <a:endParaRPr lang="en-GB" b="1" dirty="0">
                        <a:latin typeface="Blue Ridge Light SF" pitchFamily="2" charset="0"/>
                      </a:endParaRPr>
                    </a:p>
                  </a:txBody>
                  <a:tcPr/>
                </a:tc>
                <a:tc>
                  <a:txBody>
                    <a:bodyPr/>
                    <a:lstStyle/>
                    <a:p>
                      <a:pPr algn="ctr"/>
                      <a:r>
                        <a:rPr lang="en-GB" b="1" dirty="0" smtClean="0">
                          <a:latin typeface="Blue Ridge Light SF" pitchFamily="2" charset="0"/>
                        </a:rPr>
                        <a:t>MOVEMENT</a:t>
                      </a:r>
                      <a:endParaRPr lang="en-GB" b="1" dirty="0">
                        <a:latin typeface="Blue Ridge Light SF" pitchFamily="2" charset="0"/>
                      </a:endParaRPr>
                    </a:p>
                  </a:txBody>
                  <a:tcPr/>
                </a:tc>
                <a:tc>
                  <a:txBody>
                    <a:bodyPr/>
                    <a:lstStyle/>
                    <a:p>
                      <a:pPr algn="ctr"/>
                      <a:r>
                        <a:rPr lang="en-GB" b="1" dirty="0" smtClean="0">
                          <a:latin typeface="Blue Ridge Light SF" pitchFamily="2" charset="0"/>
                        </a:rPr>
                        <a:t>AGONIST</a:t>
                      </a:r>
                      <a:endParaRPr lang="en-GB" b="1" dirty="0">
                        <a:latin typeface="Blue Ridge Light SF" pitchFamily="2" charset="0"/>
                      </a:endParaRPr>
                    </a:p>
                  </a:txBody>
                  <a:tcPr/>
                </a:tc>
                <a:tc>
                  <a:txBody>
                    <a:bodyPr/>
                    <a:lstStyle/>
                    <a:p>
                      <a:pPr algn="ctr"/>
                      <a:r>
                        <a:rPr lang="en-GB" b="1" dirty="0" smtClean="0">
                          <a:latin typeface="Blue Ridge Light SF" pitchFamily="2" charset="0"/>
                        </a:rPr>
                        <a:t>CONTRACTION</a:t>
                      </a:r>
                      <a:endParaRPr lang="en-GB" b="1" dirty="0">
                        <a:latin typeface="Blue Ridge Light SF" pitchFamily="2" charset="0"/>
                      </a:endParaRPr>
                    </a:p>
                  </a:txBody>
                  <a:tcPr/>
                </a:tc>
                <a:tc>
                  <a:txBody>
                    <a:bodyPr/>
                    <a:lstStyle/>
                    <a:p>
                      <a:pPr algn="ctr"/>
                      <a:r>
                        <a:rPr lang="en-GB" b="1" dirty="0" smtClean="0">
                          <a:latin typeface="Blue Ridge Light SF" pitchFamily="2" charset="0"/>
                        </a:rPr>
                        <a:t>ANTAGONIST</a:t>
                      </a:r>
                      <a:endParaRPr lang="en-GB" b="1" dirty="0">
                        <a:latin typeface="Blue Ridge Light SF" pitchFamily="2" charset="0"/>
                      </a:endParaRPr>
                    </a:p>
                  </a:txBody>
                  <a:tcPr/>
                </a:tc>
                <a:tc>
                  <a:txBody>
                    <a:bodyPr/>
                    <a:lstStyle/>
                    <a:p>
                      <a:pPr algn="ctr"/>
                      <a:r>
                        <a:rPr lang="en-GB" b="1" dirty="0" smtClean="0">
                          <a:latin typeface="Blue Ridge Light SF" pitchFamily="2" charset="0"/>
                        </a:rPr>
                        <a:t>CONTRACTION</a:t>
                      </a:r>
                      <a:endParaRPr lang="en-GB" b="1" dirty="0">
                        <a:latin typeface="Blue Ridge Light SF" pitchFamily="2" charset="0"/>
                      </a:endParaRPr>
                    </a:p>
                  </a:txBody>
                  <a:tcPr/>
                </a:tc>
              </a:tr>
              <a:tr h="370840">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l"/>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r>
              <a:tr h="370840">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l"/>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r>
            </a:tbl>
          </a:graphicData>
        </a:graphic>
      </p:graphicFrame>
      <p:graphicFrame>
        <p:nvGraphicFramePr>
          <p:cNvPr id="6" name="Table 5"/>
          <p:cNvGraphicFramePr>
            <a:graphicFrameLocks noGrp="1"/>
          </p:cNvGraphicFramePr>
          <p:nvPr/>
        </p:nvGraphicFramePr>
        <p:xfrm>
          <a:off x="0" y="4500570"/>
          <a:ext cx="9144000" cy="1112520"/>
        </p:xfrm>
        <a:graphic>
          <a:graphicData uri="http://schemas.openxmlformats.org/drawingml/2006/table">
            <a:tbl>
              <a:tblPr firstRow="1" bandRow="1">
                <a:tableStyleId>{5C22544A-7EE6-4342-B048-85BDC9FD1C3A}</a:tableStyleId>
              </a:tblPr>
              <a:tblGrid>
                <a:gridCol w="836708"/>
                <a:gridCol w="1467880"/>
                <a:gridCol w="1267280"/>
                <a:gridCol w="1143008"/>
                <a:gridCol w="1529811"/>
                <a:gridCol w="1412488"/>
                <a:gridCol w="1486825"/>
              </a:tblGrid>
              <a:tr h="370840">
                <a:tc>
                  <a:txBody>
                    <a:bodyPr/>
                    <a:lstStyle/>
                    <a:p>
                      <a:pPr algn="ctr"/>
                      <a:r>
                        <a:rPr lang="en-GB" b="1" dirty="0" smtClean="0">
                          <a:latin typeface="Blue Ridge Light SF" pitchFamily="2" charset="0"/>
                        </a:rPr>
                        <a:t>JOINT</a:t>
                      </a:r>
                      <a:endParaRPr lang="en-GB" b="1" dirty="0">
                        <a:latin typeface="Blue Ridge Light SF" pitchFamily="2" charset="0"/>
                      </a:endParaRPr>
                    </a:p>
                  </a:txBody>
                  <a:tcPr/>
                </a:tc>
                <a:tc>
                  <a:txBody>
                    <a:bodyPr/>
                    <a:lstStyle/>
                    <a:p>
                      <a:pPr algn="ctr"/>
                      <a:r>
                        <a:rPr lang="en-GB" b="1" dirty="0" smtClean="0">
                          <a:latin typeface="Blue Ridge Light SF" pitchFamily="2" charset="0"/>
                        </a:rPr>
                        <a:t>JOINT TYPE</a:t>
                      </a:r>
                      <a:endParaRPr lang="en-GB" b="1" dirty="0">
                        <a:latin typeface="Blue Ridge Light SF" pitchFamily="2" charset="0"/>
                      </a:endParaRPr>
                    </a:p>
                  </a:txBody>
                  <a:tcPr/>
                </a:tc>
                <a:tc>
                  <a:txBody>
                    <a:bodyPr/>
                    <a:lstStyle/>
                    <a:p>
                      <a:pPr algn="ctr"/>
                      <a:r>
                        <a:rPr lang="en-GB" b="1" dirty="0" smtClean="0">
                          <a:latin typeface="Blue Ridge Light SF" pitchFamily="2" charset="0"/>
                        </a:rPr>
                        <a:t>MOVEMENT</a:t>
                      </a:r>
                      <a:endParaRPr lang="en-GB" b="1" dirty="0">
                        <a:latin typeface="Blue Ridge Light SF" pitchFamily="2" charset="0"/>
                      </a:endParaRPr>
                    </a:p>
                  </a:txBody>
                  <a:tcPr/>
                </a:tc>
                <a:tc>
                  <a:txBody>
                    <a:bodyPr/>
                    <a:lstStyle/>
                    <a:p>
                      <a:pPr algn="ctr"/>
                      <a:r>
                        <a:rPr lang="en-GB" b="1" dirty="0" smtClean="0">
                          <a:latin typeface="Blue Ridge Light SF" pitchFamily="2" charset="0"/>
                        </a:rPr>
                        <a:t>AGONIST</a:t>
                      </a:r>
                      <a:endParaRPr lang="en-GB" b="1" dirty="0">
                        <a:latin typeface="Blue Ridge Light SF" pitchFamily="2" charset="0"/>
                      </a:endParaRPr>
                    </a:p>
                  </a:txBody>
                  <a:tcPr/>
                </a:tc>
                <a:tc>
                  <a:txBody>
                    <a:bodyPr/>
                    <a:lstStyle/>
                    <a:p>
                      <a:pPr algn="ctr"/>
                      <a:r>
                        <a:rPr lang="en-GB" b="1" dirty="0" smtClean="0">
                          <a:latin typeface="Blue Ridge Light SF" pitchFamily="2" charset="0"/>
                        </a:rPr>
                        <a:t>CONTRACTION</a:t>
                      </a:r>
                      <a:endParaRPr lang="en-GB" b="1" dirty="0">
                        <a:latin typeface="Blue Ridge Light SF" pitchFamily="2" charset="0"/>
                      </a:endParaRPr>
                    </a:p>
                  </a:txBody>
                  <a:tcPr/>
                </a:tc>
                <a:tc>
                  <a:txBody>
                    <a:bodyPr/>
                    <a:lstStyle/>
                    <a:p>
                      <a:pPr algn="ctr"/>
                      <a:r>
                        <a:rPr lang="en-GB" b="1" dirty="0" smtClean="0">
                          <a:latin typeface="Blue Ridge Light SF" pitchFamily="2" charset="0"/>
                        </a:rPr>
                        <a:t>ANTAGONIST</a:t>
                      </a:r>
                      <a:endParaRPr lang="en-GB" b="1" dirty="0">
                        <a:latin typeface="Blue Ridge Light SF" pitchFamily="2" charset="0"/>
                      </a:endParaRPr>
                    </a:p>
                  </a:txBody>
                  <a:tcPr/>
                </a:tc>
                <a:tc>
                  <a:txBody>
                    <a:bodyPr/>
                    <a:lstStyle/>
                    <a:p>
                      <a:pPr algn="ctr"/>
                      <a:r>
                        <a:rPr lang="en-GB" b="1" dirty="0" smtClean="0">
                          <a:latin typeface="Blue Ridge Light SF" pitchFamily="2" charset="0"/>
                        </a:rPr>
                        <a:t>CONTRACTION</a:t>
                      </a:r>
                      <a:endParaRPr lang="en-GB" b="1" dirty="0">
                        <a:latin typeface="Blue Ridge Light SF" pitchFamily="2" charset="0"/>
                      </a:endParaRPr>
                    </a:p>
                  </a:txBody>
                  <a:tcPr/>
                </a:tc>
              </a:tr>
              <a:tr h="370840">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l"/>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r>
              <a:tr h="370840">
                <a:tc>
                  <a:txBody>
                    <a:bodyPr/>
                    <a:lstStyle/>
                    <a:p>
                      <a:pPr algn="ctr"/>
                      <a:endParaRPr lang="en-GB" b="1">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l"/>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c>
                  <a:txBody>
                    <a:bodyPr/>
                    <a:lstStyle/>
                    <a:p>
                      <a:pPr algn="ctr"/>
                      <a:endParaRPr lang="en-GB" b="1" dirty="0">
                        <a:latin typeface="Blue Ridge Light SF" pitchFamily="2"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68346"/>
          </a:xfrm>
        </p:spPr>
        <p:txBody>
          <a:bodyPr>
            <a:normAutofit/>
          </a:bodyPr>
          <a:lstStyle/>
          <a:p>
            <a:r>
              <a:rPr lang="en-GB" b="1" u="sng" dirty="0" smtClean="0">
                <a:latin typeface="Blue Ridge Light SF" pitchFamily="2" charset="0"/>
              </a:rPr>
              <a:t>MUSCLE FIBRES</a:t>
            </a:r>
            <a:endParaRPr lang="en-GB" b="1" u="sng" dirty="0">
              <a:latin typeface="Blue Ridge Light SF" pitchFamily="2" charset="0"/>
            </a:endParaRPr>
          </a:p>
        </p:txBody>
      </p:sp>
      <p:sp>
        <p:nvSpPr>
          <p:cNvPr id="3" name="Content Placeholder 2"/>
          <p:cNvSpPr>
            <a:spLocks noGrp="1"/>
          </p:cNvSpPr>
          <p:nvPr>
            <p:ph idx="1"/>
          </p:nvPr>
        </p:nvSpPr>
        <p:spPr>
          <a:xfrm>
            <a:off x="285720" y="1071546"/>
            <a:ext cx="8643998" cy="5572140"/>
          </a:xfrm>
        </p:spPr>
        <p:txBody>
          <a:bodyPr>
            <a:normAutofit/>
          </a:bodyPr>
          <a:lstStyle/>
          <a:p>
            <a:pPr>
              <a:buNone/>
            </a:pPr>
            <a:r>
              <a:rPr lang="en-GB" sz="2400" b="1" dirty="0" smtClean="0">
                <a:latin typeface="Blue Ridge Light SF" pitchFamily="2" charset="0"/>
              </a:rPr>
              <a:t>	</a:t>
            </a:r>
            <a:endParaRPr lang="en-GB" sz="2400" b="1" dirty="0">
              <a:latin typeface="Blue Ridge Light SF" pitchFamily="2" charset="0"/>
            </a:endParaRPr>
          </a:p>
        </p:txBody>
      </p:sp>
      <p:pic>
        <p:nvPicPr>
          <p:cNvPr id="6" name="Picture 5" descr="Skeletal_Muscle_Fibers.gif"/>
          <p:cNvPicPr>
            <a:picLocks noChangeAspect="1"/>
          </p:cNvPicPr>
          <p:nvPr/>
        </p:nvPicPr>
        <p:blipFill>
          <a:blip r:embed="rId2" cstate="print"/>
          <a:stretch>
            <a:fillRect/>
          </a:stretch>
        </p:blipFill>
        <p:spPr>
          <a:xfrm>
            <a:off x="214282" y="1142626"/>
            <a:ext cx="8572560" cy="542964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500042"/>
          </a:xfrm>
        </p:spPr>
        <p:txBody>
          <a:bodyPr>
            <a:normAutofit fontScale="90000"/>
          </a:bodyPr>
          <a:lstStyle/>
          <a:p>
            <a:r>
              <a:rPr lang="en-GB" b="1" u="sng" dirty="0" smtClean="0">
                <a:latin typeface="Blue Ridge Light SF" pitchFamily="2" charset="0"/>
              </a:rPr>
              <a:t>MUSCLE FIBRES</a:t>
            </a:r>
            <a:endParaRPr lang="en-GB" b="1" u="sng" dirty="0">
              <a:latin typeface="Blue Ridge Light SF" pitchFamily="2" charset="0"/>
            </a:endParaRPr>
          </a:p>
        </p:txBody>
      </p:sp>
      <p:sp>
        <p:nvSpPr>
          <p:cNvPr id="3" name="Content Placeholder 2"/>
          <p:cNvSpPr>
            <a:spLocks noGrp="1"/>
          </p:cNvSpPr>
          <p:nvPr>
            <p:ph idx="1"/>
          </p:nvPr>
        </p:nvSpPr>
        <p:spPr>
          <a:xfrm>
            <a:off x="0" y="428604"/>
            <a:ext cx="9144000" cy="6429396"/>
          </a:xfrm>
        </p:spPr>
        <p:txBody>
          <a:bodyPr>
            <a:normAutofit lnSpcReduction="10000"/>
          </a:bodyPr>
          <a:lstStyle/>
          <a:p>
            <a:pPr>
              <a:buNone/>
            </a:pPr>
            <a:r>
              <a:rPr lang="en-GB" sz="2400" b="1" dirty="0" smtClean="0">
                <a:latin typeface="Blue Ridge Light SF" pitchFamily="2" charset="0"/>
              </a:rPr>
              <a:t>	A </a:t>
            </a:r>
            <a:r>
              <a:rPr lang="en-GB" sz="2400" b="1" dirty="0" smtClean="0">
                <a:solidFill>
                  <a:srgbClr val="FF0000"/>
                </a:solidFill>
                <a:latin typeface="Blue Ridge Light SF" pitchFamily="2" charset="0"/>
              </a:rPr>
              <a:t>MUSCLE FIBRE </a:t>
            </a:r>
            <a:r>
              <a:rPr lang="en-GB" sz="2400" b="1" dirty="0" smtClean="0">
                <a:latin typeface="Blue Ridge Light SF" pitchFamily="2" charset="0"/>
              </a:rPr>
              <a:t>…is a long cylindrical muscle cell held together in </a:t>
            </a:r>
            <a:r>
              <a:rPr lang="en-GB" sz="2400" b="1" dirty="0" smtClean="0">
                <a:solidFill>
                  <a:srgbClr val="FF0000"/>
                </a:solidFill>
                <a:latin typeface="Blue Ridge Light SF" pitchFamily="2" charset="0"/>
              </a:rPr>
              <a:t>BUNDLES</a:t>
            </a:r>
            <a:r>
              <a:rPr lang="en-GB" sz="2400" b="1" dirty="0" smtClean="0">
                <a:latin typeface="Blue Ridge Light SF" pitchFamily="2" charset="0"/>
              </a:rPr>
              <a:t> to make up an individual muscle</a:t>
            </a:r>
          </a:p>
          <a:p>
            <a:pPr>
              <a:buNone/>
            </a:pPr>
            <a:r>
              <a:rPr lang="en-GB" sz="2400" b="1" dirty="0" smtClean="0">
                <a:latin typeface="Blue Ridge Light SF" pitchFamily="2" charset="0"/>
              </a:rPr>
              <a:t>	There are 2 main types:</a:t>
            </a:r>
          </a:p>
          <a:p>
            <a:pPr>
              <a:buNone/>
            </a:pPr>
            <a:r>
              <a:rPr lang="en-GB" sz="2400" b="1" dirty="0" smtClean="0">
                <a:latin typeface="Blue Ridge Light SF" pitchFamily="2" charset="0"/>
              </a:rPr>
              <a:t>1) </a:t>
            </a:r>
            <a:r>
              <a:rPr lang="en-GB" sz="2400" b="1" dirty="0" smtClean="0">
                <a:solidFill>
                  <a:srgbClr val="FF0000"/>
                </a:solidFill>
                <a:latin typeface="Blue Ridge Light SF" pitchFamily="2" charset="0"/>
              </a:rPr>
              <a:t>SLOW TWITCH FIBRES </a:t>
            </a:r>
            <a:r>
              <a:rPr lang="en-GB" sz="2400" b="1" dirty="0" smtClean="0">
                <a:latin typeface="Blue Ridge Light SF" pitchFamily="2" charset="0"/>
              </a:rPr>
              <a:t>associated with Aerobic athletes</a:t>
            </a:r>
          </a:p>
          <a:p>
            <a:pPr>
              <a:buNone/>
            </a:pPr>
            <a:r>
              <a:rPr lang="en-GB" sz="2400" b="1" dirty="0" smtClean="0">
                <a:latin typeface="Blue Ridge Light SF" pitchFamily="2" charset="0"/>
              </a:rPr>
              <a:t>2) </a:t>
            </a:r>
            <a:r>
              <a:rPr lang="en-GB" sz="2400" b="1" dirty="0" smtClean="0">
                <a:solidFill>
                  <a:srgbClr val="FF0000"/>
                </a:solidFill>
                <a:latin typeface="Blue Ridge Light SF" pitchFamily="2" charset="0"/>
              </a:rPr>
              <a:t>FAST TWITCH FIBRES </a:t>
            </a:r>
            <a:r>
              <a:rPr lang="en-GB" sz="2400" b="1" dirty="0" smtClean="0">
                <a:latin typeface="Blue Ridge Light SF" pitchFamily="2" charset="0"/>
              </a:rPr>
              <a:t>associated with Anaerobic athletes</a:t>
            </a:r>
          </a:p>
          <a:p>
            <a:pPr>
              <a:buNone/>
            </a:pPr>
            <a:r>
              <a:rPr lang="en-GB" sz="2400" b="1" dirty="0" smtClean="0">
                <a:latin typeface="Blue Ridge Light SF" pitchFamily="2" charset="0"/>
              </a:rPr>
              <a:t>	A) Fast </a:t>
            </a:r>
            <a:r>
              <a:rPr lang="en-GB" sz="2400" b="1" dirty="0" smtClean="0">
                <a:solidFill>
                  <a:srgbClr val="FF0000"/>
                </a:solidFill>
                <a:latin typeface="Blue Ridge Light SF" pitchFamily="2" charset="0"/>
              </a:rPr>
              <a:t>OXIDATIVE GLYCOLITIC </a:t>
            </a:r>
            <a:r>
              <a:rPr lang="en-GB" sz="2400" b="1" dirty="0" smtClean="0">
                <a:latin typeface="Blue Ridge Light SF" pitchFamily="2" charset="0"/>
              </a:rPr>
              <a:t>Fibres </a:t>
            </a:r>
            <a:r>
              <a:rPr lang="en-GB" sz="2400" b="1" dirty="0" smtClean="0">
                <a:solidFill>
                  <a:srgbClr val="FF0000"/>
                </a:solidFill>
                <a:latin typeface="Blue Ridge Light SF" pitchFamily="2" charset="0"/>
              </a:rPr>
              <a:t>(FOG) </a:t>
            </a:r>
            <a:r>
              <a:rPr lang="en-GB" sz="2400" b="1" dirty="0" smtClean="0">
                <a:latin typeface="Blue Ridge Light SF" pitchFamily="2" charset="0"/>
              </a:rPr>
              <a:t>– O2 supply</a:t>
            </a:r>
          </a:p>
          <a:p>
            <a:pPr>
              <a:buNone/>
            </a:pPr>
            <a:r>
              <a:rPr lang="en-GB" sz="2400" b="1" dirty="0" smtClean="0">
                <a:latin typeface="Blue Ridge Light SF" pitchFamily="2" charset="0"/>
              </a:rPr>
              <a:t>	B) Fast </a:t>
            </a:r>
            <a:r>
              <a:rPr lang="en-GB" sz="2400" b="1" dirty="0" smtClean="0">
                <a:solidFill>
                  <a:srgbClr val="FF0000"/>
                </a:solidFill>
                <a:latin typeface="Blue Ridge Light SF" pitchFamily="2" charset="0"/>
              </a:rPr>
              <a:t>GLYCOLITIC</a:t>
            </a:r>
            <a:r>
              <a:rPr lang="en-GB" sz="2400" b="1" dirty="0" smtClean="0">
                <a:latin typeface="Blue Ridge Light SF" pitchFamily="2" charset="0"/>
              </a:rPr>
              <a:t> Fibres – NO O2 Supply</a:t>
            </a:r>
          </a:p>
          <a:p>
            <a:pPr>
              <a:buNone/>
            </a:pPr>
            <a:endParaRPr lang="en-GB" sz="2400" b="1" dirty="0" smtClean="0">
              <a:latin typeface="Blue Ridge Light SF" pitchFamily="2" charset="0"/>
            </a:endParaRPr>
          </a:p>
          <a:p>
            <a:pPr>
              <a:buNone/>
            </a:pPr>
            <a:r>
              <a:rPr lang="en-GB" sz="2400" b="1" dirty="0" smtClean="0">
                <a:solidFill>
                  <a:srgbClr val="FF0000"/>
                </a:solidFill>
                <a:latin typeface="Blue Ridge Light SF" pitchFamily="2" charset="0"/>
              </a:rPr>
              <a:t>	MITOCHONDRIA</a:t>
            </a:r>
            <a:r>
              <a:rPr lang="en-GB" sz="2400" b="1" dirty="0" smtClean="0">
                <a:latin typeface="Blue Ridge Light SF" pitchFamily="2" charset="0"/>
              </a:rPr>
              <a:t> – the power houses </a:t>
            </a:r>
            <a:r>
              <a:rPr lang="en-GB" sz="2400" b="1" smtClean="0">
                <a:latin typeface="Blue Ridge Light SF" pitchFamily="2" charset="0"/>
              </a:rPr>
              <a:t>or Oxygen Factories </a:t>
            </a:r>
            <a:r>
              <a:rPr lang="en-GB" sz="2400" b="1" dirty="0" smtClean="0">
                <a:latin typeface="Blue Ridge Light SF" pitchFamily="2" charset="0"/>
              </a:rPr>
              <a:t>of muscle cells. Needed to synthesis O2 for energy</a:t>
            </a:r>
          </a:p>
          <a:p>
            <a:pPr>
              <a:buNone/>
            </a:pPr>
            <a:r>
              <a:rPr lang="en-GB" sz="2400" b="1" dirty="0" smtClean="0">
                <a:solidFill>
                  <a:srgbClr val="FF0000"/>
                </a:solidFill>
                <a:latin typeface="Blue Ridge Light SF" pitchFamily="2" charset="0"/>
              </a:rPr>
              <a:t>	MYOGLOBIN</a:t>
            </a:r>
            <a:r>
              <a:rPr lang="en-GB" sz="2400" b="1" dirty="0" smtClean="0">
                <a:latin typeface="Blue Ridge Light SF" pitchFamily="2" charset="0"/>
              </a:rPr>
              <a:t>– stores and transports O2 in the muscle cell</a:t>
            </a:r>
          </a:p>
          <a:p>
            <a:pPr>
              <a:buNone/>
            </a:pPr>
            <a:r>
              <a:rPr lang="en-GB" sz="2400" b="1" dirty="0" smtClean="0">
                <a:solidFill>
                  <a:srgbClr val="FF0000"/>
                </a:solidFill>
                <a:latin typeface="Blue Ridge Light SF" pitchFamily="2" charset="0"/>
              </a:rPr>
              <a:t>	PC - PHOSPHO CREATINE</a:t>
            </a:r>
            <a:r>
              <a:rPr lang="en-GB" sz="2400" b="1" dirty="0" smtClean="0">
                <a:latin typeface="Blue Ridge Light SF" pitchFamily="2" charset="0"/>
              </a:rPr>
              <a:t>….this bond splits in the muscle to allow quick energy but there is only approximately 10 seconds worth of PC in the muscle</a:t>
            </a:r>
          </a:p>
          <a:p>
            <a:pPr>
              <a:buNone/>
            </a:pPr>
            <a:r>
              <a:rPr lang="en-GB" sz="2400" b="1" dirty="0" smtClean="0">
                <a:solidFill>
                  <a:srgbClr val="FF0000"/>
                </a:solidFill>
                <a:latin typeface="Blue Ridge Light SF" pitchFamily="2" charset="0"/>
              </a:rPr>
              <a:t>	GLYCOGEN</a:t>
            </a:r>
            <a:r>
              <a:rPr lang="en-GB" sz="2400" b="1" dirty="0" smtClean="0">
                <a:latin typeface="Blue Ridge Light SF" pitchFamily="2" charset="0"/>
              </a:rPr>
              <a:t> is stored Glucose or Carbohydrate</a:t>
            </a:r>
          </a:p>
          <a:p>
            <a:pPr>
              <a:buNone/>
            </a:pPr>
            <a:r>
              <a:rPr lang="en-GB" sz="2400" b="1" dirty="0" smtClean="0">
                <a:solidFill>
                  <a:srgbClr val="FF0000"/>
                </a:solidFill>
                <a:latin typeface="Blue Ridge Light SF" pitchFamily="2" charset="0"/>
              </a:rPr>
              <a:t>	TRIGLYCERIDE </a:t>
            </a:r>
            <a:r>
              <a:rPr lang="en-GB" sz="2400" b="1" dirty="0" smtClean="0">
                <a:latin typeface="Blue Ridge Light SF" pitchFamily="2" charset="0"/>
              </a:rPr>
              <a:t>is stored Fat</a:t>
            </a:r>
          </a:p>
          <a:p>
            <a:pPr>
              <a:buNone/>
            </a:pPr>
            <a:endParaRPr lang="en-GB" sz="2400" b="1" dirty="0">
              <a:latin typeface="Blue Ridge Light SF"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868346"/>
          </a:xfrm>
        </p:spPr>
        <p:txBody>
          <a:bodyPr>
            <a:normAutofit/>
          </a:bodyPr>
          <a:lstStyle/>
          <a:p>
            <a:r>
              <a:rPr lang="en-GB" sz="2400" b="1" u="sng" dirty="0" smtClean="0">
                <a:latin typeface="Blue Ridge Light SF" pitchFamily="2" charset="0"/>
              </a:rPr>
              <a:t>MUSCLE FIBRES</a:t>
            </a:r>
            <a:endParaRPr lang="en-GB" sz="2400" b="1" u="sng" dirty="0">
              <a:latin typeface="Blue Ridge Light SF" pitchFamily="2" charset="0"/>
            </a:endParaRPr>
          </a:p>
        </p:txBody>
      </p:sp>
      <p:sp>
        <p:nvSpPr>
          <p:cNvPr id="3" name="Content Placeholder 2"/>
          <p:cNvSpPr>
            <a:spLocks noGrp="1"/>
          </p:cNvSpPr>
          <p:nvPr>
            <p:ph idx="1"/>
          </p:nvPr>
        </p:nvSpPr>
        <p:spPr>
          <a:xfrm>
            <a:off x="285720" y="1071546"/>
            <a:ext cx="8643998" cy="5572140"/>
          </a:xfrm>
        </p:spPr>
        <p:txBody>
          <a:bodyPr>
            <a:normAutofit/>
          </a:bodyPr>
          <a:lstStyle/>
          <a:p>
            <a:pPr algn="ctr">
              <a:buNone/>
            </a:pPr>
            <a:r>
              <a:rPr lang="en-GB" sz="2400" b="1" dirty="0" smtClean="0">
                <a:latin typeface="Blue Ridge Light SF" pitchFamily="2" charset="0"/>
              </a:rPr>
              <a:t>	</a:t>
            </a:r>
            <a:endParaRPr lang="en-GB" sz="3600" b="1" dirty="0">
              <a:latin typeface="Blue Ridge Light SF" pitchFamily="2" charset="0"/>
            </a:endParaRPr>
          </a:p>
        </p:txBody>
      </p:sp>
      <p:graphicFrame>
        <p:nvGraphicFramePr>
          <p:cNvPr id="4" name="Table 3"/>
          <p:cNvGraphicFramePr>
            <a:graphicFrameLocks noGrp="1"/>
          </p:cNvGraphicFramePr>
          <p:nvPr/>
        </p:nvGraphicFramePr>
        <p:xfrm>
          <a:off x="214282" y="757956"/>
          <a:ext cx="8715440" cy="5813838"/>
        </p:xfrm>
        <a:graphic>
          <a:graphicData uri="http://schemas.openxmlformats.org/drawingml/2006/table">
            <a:tbl>
              <a:tblPr firstRow="1" bandRow="1">
                <a:tableStyleId>{5C22544A-7EE6-4342-B048-85BDC9FD1C3A}</a:tableStyleId>
              </a:tblPr>
              <a:tblGrid>
                <a:gridCol w="1857388"/>
                <a:gridCol w="1785952"/>
                <a:gridCol w="142874"/>
                <a:gridCol w="2571770"/>
                <a:gridCol w="2357456"/>
              </a:tblGrid>
              <a:tr h="352986">
                <a:tc>
                  <a:txBody>
                    <a:bodyPr/>
                    <a:lstStyle/>
                    <a:p>
                      <a:pPr algn="ctr"/>
                      <a:r>
                        <a:rPr lang="en-GB" sz="1600" b="1" dirty="0" smtClean="0">
                          <a:latin typeface="Blue Ridge Light SF" pitchFamily="2" charset="0"/>
                        </a:rPr>
                        <a:t>Characteristic</a:t>
                      </a:r>
                      <a:endParaRPr lang="en-GB" sz="1600" b="1" dirty="0">
                        <a:latin typeface="Blue Ridge Light SF" pitchFamily="2" charset="0"/>
                      </a:endParaRPr>
                    </a:p>
                  </a:txBody>
                  <a:tcPr/>
                </a:tc>
                <a:tc gridSpan="2">
                  <a:txBody>
                    <a:bodyPr/>
                    <a:lstStyle/>
                    <a:p>
                      <a:pPr algn="ctr"/>
                      <a:r>
                        <a:rPr lang="en-GB" sz="1600" b="1" dirty="0" smtClean="0">
                          <a:latin typeface="Blue Ridge Light SF" pitchFamily="2" charset="0"/>
                        </a:rPr>
                        <a:t>Slow Twitch Type 1</a:t>
                      </a:r>
                      <a:endParaRPr lang="en-GB" sz="1600" b="1" dirty="0">
                        <a:latin typeface="Blue Ridge Light SF" pitchFamily="2" charset="0"/>
                      </a:endParaRPr>
                    </a:p>
                  </a:txBody>
                  <a:tcPr/>
                </a:tc>
                <a:tc hMerge="1">
                  <a:txBody>
                    <a:bodyPr/>
                    <a:lstStyle/>
                    <a:p>
                      <a:endParaRPr lang="en-GB" sz="1600" dirty="0"/>
                    </a:p>
                  </a:txBody>
                  <a:tcPr/>
                </a:tc>
                <a:tc>
                  <a:txBody>
                    <a:bodyPr/>
                    <a:lstStyle/>
                    <a:p>
                      <a:pPr algn="ctr"/>
                      <a:r>
                        <a:rPr lang="en-GB" sz="1600" b="1" dirty="0" smtClean="0">
                          <a:latin typeface="Blue Ridge Light SF" pitchFamily="2" charset="0"/>
                        </a:rPr>
                        <a:t>Fast Ox</a:t>
                      </a:r>
                      <a:r>
                        <a:rPr lang="en-GB" sz="1600" b="1" baseline="0" dirty="0" smtClean="0">
                          <a:latin typeface="Blue Ridge Light SF" pitchFamily="2" charset="0"/>
                        </a:rPr>
                        <a:t> </a:t>
                      </a:r>
                      <a:r>
                        <a:rPr lang="en-GB" sz="1600" b="1" dirty="0" err="1" smtClean="0">
                          <a:latin typeface="Blue Ridge Light SF" pitchFamily="2" charset="0"/>
                        </a:rPr>
                        <a:t>Glycolytic</a:t>
                      </a:r>
                      <a:r>
                        <a:rPr lang="en-GB" sz="1600" b="1" dirty="0" smtClean="0">
                          <a:latin typeface="Blue Ridge Light SF" pitchFamily="2" charset="0"/>
                        </a:rPr>
                        <a:t> Type 2A</a:t>
                      </a:r>
                      <a:endParaRPr lang="en-GB" sz="1600" b="1" dirty="0">
                        <a:latin typeface="Blue Ridge Light SF" pitchFamily="2" charset="0"/>
                      </a:endParaRPr>
                    </a:p>
                  </a:txBody>
                  <a:tcPr/>
                </a:tc>
                <a:tc>
                  <a:txBody>
                    <a:bodyPr/>
                    <a:lstStyle/>
                    <a:p>
                      <a:pPr algn="ctr"/>
                      <a:r>
                        <a:rPr lang="en-GB" sz="1600" b="1" dirty="0" smtClean="0">
                          <a:latin typeface="Blue Ridge Light SF" pitchFamily="2" charset="0"/>
                        </a:rPr>
                        <a:t>Fast </a:t>
                      </a:r>
                      <a:r>
                        <a:rPr lang="en-GB" sz="1600" b="1" dirty="0" err="1" smtClean="0">
                          <a:latin typeface="Blue Ridge Light SF" pitchFamily="2" charset="0"/>
                        </a:rPr>
                        <a:t>Glycolytic</a:t>
                      </a:r>
                      <a:r>
                        <a:rPr lang="en-GB" sz="1600" b="1" baseline="0" dirty="0" smtClean="0">
                          <a:latin typeface="Blue Ridge Light SF" pitchFamily="2" charset="0"/>
                        </a:rPr>
                        <a:t> Type 2B</a:t>
                      </a:r>
                      <a:endParaRPr lang="en-GB" sz="1600" b="1" dirty="0">
                        <a:latin typeface="Blue Ridge Light SF" pitchFamily="2" charset="0"/>
                      </a:endParaRPr>
                    </a:p>
                  </a:txBody>
                  <a:tcPr/>
                </a:tc>
              </a:tr>
              <a:tr h="352986">
                <a:tc>
                  <a:txBody>
                    <a:bodyPr/>
                    <a:lstStyle/>
                    <a:p>
                      <a:r>
                        <a:rPr lang="en-GB" sz="1600" b="1" dirty="0" smtClean="0">
                          <a:latin typeface="Blue Ridge Light SF" pitchFamily="2" charset="0"/>
                        </a:rPr>
                        <a:t>Fibre Size</a:t>
                      </a:r>
                      <a:endParaRPr lang="en-GB" sz="1600" b="1" dirty="0">
                        <a:latin typeface="Blue Ridge Light SF" pitchFamily="2" charset="0"/>
                      </a:endParaRPr>
                    </a:p>
                  </a:txBody>
                  <a:tcPr/>
                </a:tc>
                <a:tc gridSpan="2">
                  <a:txBody>
                    <a:bodyPr/>
                    <a:lstStyle/>
                    <a:p>
                      <a:pPr algn="ctr"/>
                      <a:r>
                        <a:rPr lang="en-GB" b="1" dirty="0" smtClean="0">
                          <a:latin typeface="Blue Ridge Light SF" pitchFamily="2" charset="0"/>
                        </a:rPr>
                        <a:t>Small</a:t>
                      </a:r>
                      <a:endParaRPr lang="en-GB" b="1" dirty="0">
                        <a:latin typeface="Blue Ridge Light SF" pitchFamily="2" charset="0"/>
                      </a:endParaRPr>
                    </a:p>
                  </a:txBody>
                  <a:tcPr/>
                </a:tc>
                <a:tc hMerge="1">
                  <a:txBody>
                    <a:bodyPr/>
                    <a:lstStyle/>
                    <a:p>
                      <a:endParaRPr lang="en-GB" sz="1600">
                        <a:latin typeface="Blue Ridge Light SF" pitchFamily="2" charset="0"/>
                      </a:endParaRPr>
                    </a:p>
                  </a:txBody>
                  <a:tcPr/>
                </a:tc>
                <a:tc>
                  <a:txBody>
                    <a:bodyPr/>
                    <a:lstStyle/>
                    <a:p>
                      <a:pPr algn="ctr"/>
                      <a:r>
                        <a:rPr lang="en-GB" b="1" dirty="0" smtClean="0">
                          <a:latin typeface="Blue Ridge Light SF" pitchFamily="2" charset="0"/>
                        </a:rPr>
                        <a:t>Large</a:t>
                      </a:r>
                      <a:endParaRPr lang="en-GB" b="1" dirty="0">
                        <a:latin typeface="Blue Ridge Light SF" pitchFamily="2" charset="0"/>
                      </a:endParaRPr>
                    </a:p>
                  </a:txBody>
                  <a:tcPr/>
                </a:tc>
                <a:tc>
                  <a:txBody>
                    <a:bodyPr/>
                    <a:lstStyle/>
                    <a:p>
                      <a:pPr algn="ctr"/>
                      <a:r>
                        <a:rPr lang="en-GB" sz="1600" b="1" dirty="0" smtClean="0">
                          <a:latin typeface="Blue Ridge Light SF" pitchFamily="2" charset="0"/>
                        </a:rPr>
                        <a:t>Large</a:t>
                      </a:r>
                      <a:endParaRPr lang="en-GB" sz="1600" b="1" dirty="0">
                        <a:latin typeface="Blue Ridge Light SF" pitchFamily="2" charset="0"/>
                      </a:endParaRPr>
                    </a:p>
                  </a:txBody>
                  <a:tcPr/>
                </a:tc>
              </a:tr>
              <a:tr h="352986">
                <a:tc>
                  <a:txBody>
                    <a:bodyPr/>
                    <a:lstStyle/>
                    <a:p>
                      <a:r>
                        <a:rPr lang="en-GB" sz="1600" b="1" dirty="0" smtClean="0">
                          <a:latin typeface="Blue Ridge Light SF" pitchFamily="2" charset="0"/>
                        </a:rPr>
                        <a:t>No.</a:t>
                      </a:r>
                      <a:r>
                        <a:rPr lang="en-GB" sz="1600" b="1" baseline="0" dirty="0" smtClean="0">
                          <a:latin typeface="Blue Ridge Light SF" pitchFamily="2" charset="0"/>
                        </a:rPr>
                        <a:t> of Mitochondria</a:t>
                      </a:r>
                      <a:endParaRPr lang="en-GB" sz="1600" b="1" dirty="0">
                        <a:latin typeface="Blue Ridge Light SF" pitchFamily="2" charset="0"/>
                      </a:endParaRPr>
                    </a:p>
                  </a:txBody>
                  <a:tcPr/>
                </a:tc>
                <a:tc gridSpan="2">
                  <a:txBody>
                    <a:bodyPr/>
                    <a:lstStyle/>
                    <a:p>
                      <a:pPr algn="ctr"/>
                      <a:r>
                        <a:rPr lang="en-GB" b="1" dirty="0" smtClean="0">
                          <a:latin typeface="Blue Ridge Light SF" pitchFamily="2" charset="0"/>
                        </a:rPr>
                        <a:t>Large </a:t>
                      </a:r>
                      <a:endParaRPr lang="en-GB" b="1" dirty="0">
                        <a:latin typeface="Blue Ridge Light SF" pitchFamily="2" charset="0"/>
                      </a:endParaRPr>
                    </a:p>
                  </a:txBody>
                  <a:tcPr/>
                </a:tc>
                <a:tc hMerge="1">
                  <a:txBody>
                    <a:bodyPr/>
                    <a:lstStyle/>
                    <a:p>
                      <a:endParaRPr lang="en-GB" sz="1600">
                        <a:latin typeface="Blue Ridge Light SF" pitchFamily="2" charset="0"/>
                      </a:endParaRPr>
                    </a:p>
                  </a:txBody>
                  <a:tcPr/>
                </a:tc>
                <a:tc>
                  <a:txBody>
                    <a:bodyPr/>
                    <a:lstStyle/>
                    <a:p>
                      <a:pPr algn="ctr"/>
                      <a:r>
                        <a:rPr lang="en-GB" b="1" dirty="0" err="1" smtClean="0">
                          <a:latin typeface="Blue Ridge Light SF" pitchFamily="2" charset="0"/>
                        </a:rPr>
                        <a:t>Modertate</a:t>
                      </a:r>
                      <a:endParaRPr lang="en-GB" b="1" dirty="0">
                        <a:latin typeface="Blue Ridge Light SF" pitchFamily="2" charset="0"/>
                      </a:endParaRPr>
                    </a:p>
                  </a:txBody>
                  <a:tcPr/>
                </a:tc>
                <a:tc>
                  <a:txBody>
                    <a:bodyPr/>
                    <a:lstStyle/>
                    <a:p>
                      <a:pPr algn="ctr"/>
                      <a:r>
                        <a:rPr lang="en-GB" sz="1600" b="1" dirty="0" smtClean="0">
                          <a:latin typeface="Blue Ridge Light SF" pitchFamily="2" charset="0"/>
                        </a:rPr>
                        <a:t>Small</a:t>
                      </a:r>
                      <a:endParaRPr lang="en-GB" sz="1600" b="1" dirty="0">
                        <a:latin typeface="Blue Ridge Light SF" pitchFamily="2" charset="0"/>
                      </a:endParaRPr>
                    </a:p>
                  </a:txBody>
                  <a:tcPr/>
                </a:tc>
              </a:tr>
              <a:tr h="352986">
                <a:tc>
                  <a:txBody>
                    <a:bodyPr/>
                    <a:lstStyle/>
                    <a:p>
                      <a:r>
                        <a:rPr lang="en-GB" sz="1600" b="1" dirty="0" smtClean="0">
                          <a:latin typeface="Blue Ridge Light SF" pitchFamily="2" charset="0"/>
                        </a:rPr>
                        <a:t>No. of Capillaries</a:t>
                      </a:r>
                      <a:endParaRPr lang="en-GB" sz="1600" b="1" dirty="0">
                        <a:latin typeface="Blue Ridge Light SF" pitchFamily="2" charset="0"/>
                      </a:endParaRPr>
                    </a:p>
                  </a:txBody>
                  <a:tcPr/>
                </a:tc>
                <a:tc gridSpan="2">
                  <a:txBody>
                    <a:bodyPr/>
                    <a:lstStyle/>
                    <a:p>
                      <a:pPr algn="ctr"/>
                      <a:r>
                        <a:rPr lang="en-GB" b="1" dirty="0" smtClean="0">
                          <a:latin typeface="Blue Ridge Light SF" pitchFamily="2" charset="0"/>
                        </a:rPr>
                        <a:t>Large</a:t>
                      </a:r>
                      <a:endParaRPr lang="en-GB" b="1" dirty="0">
                        <a:latin typeface="Blue Ridge Light SF" pitchFamily="2" charset="0"/>
                      </a:endParaRPr>
                    </a:p>
                  </a:txBody>
                  <a:tcPr/>
                </a:tc>
                <a:tc hMerge="1">
                  <a:txBody>
                    <a:bodyPr/>
                    <a:lstStyle/>
                    <a:p>
                      <a:endParaRPr lang="en-GB" sz="1600">
                        <a:latin typeface="Blue Ridge Light SF" pitchFamily="2" charset="0"/>
                      </a:endParaRPr>
                    </a:p>
                  </a:txBody>
                  <a:tcPr/>
                </a:tc>
                <a:tc>
                  <a:txBody>
                    <a:bodyPr/>
                    <a:lstStyle/>
                    <a:p>
                      <a:pPr algn="ctr"/>
                      <a:r>
                        <a:rPr lang="en-GB" b="1" dirty="0" smtClean="0">
                          <a:latin typeface="Blue Ridge Light SF" pitchFamily="2" charset="0"/>
                        </a:rPr>
                        <a:t>Moderate</a:t>
                      </a:r>
                      <a:endParaRPr lang="en-GB" b="1" dirty="0">
                        <a:latin typeface="Blue Ridge Light SF" pitchFamily="2" charset="0"/>
                      </a:endParaRPr>
                    </a:p>
                  </a:txBody>
                  <a:tcPr/>
                </a:tc>
                <a:tc>
                  <a:txBody>
                    <a:bodyPr/>
                    <a:lstStyle/>
                    <a:p>
                      <a:pPr algn="ctr"/>
                      <a:r>
                        <a:rPr lang="en-GB" sz="1600" b="1" dirty="0" smtClean="0">
                          <a:latin typeface="Blue Ridge Light SF" pitchFamily="2" charset="0"/>
                        </a:rPr>
                        <a:t>Small</a:t>
                      </a:r>
                      <a:endParaRPr lang="en-GB" sz="1600" b="1" dirty="0">
                        <a:latin typeface="Blue Ridge Light SF" pitchFamily="2" charset="0"/>
                      </a:endParaRPr>
                    </a:p>
                  </a:txBody>
                  <a:tcPr/>
                </a:tc>
              </a:tr>
              <a:tr h="352986">
                <a:tc>
                  <a:txBody>
                    <a:bodyPr/>
                    <a:lstStyle/>
                    <a:p>
                      <a:r>
                        <a:rPr lang="en-GB" sz="1600" b="1" dirty="0" err="1" smtClean="0">
                          <a:latin typeface="Blue Ridge Light SF" pitchFamily="2" charset="0"/>
                        </a:rPr>
                        <a:t>Myoglobin</a:t>
                      </a:r>
                      <a:r>
                        <a:rPr lang="en-GB" sz="1600" b="1" dirty="0" smtClean="0">
                          <a:latin typeface="Blue Ridge Light SF" pitchFamily="2" charset="0"/>
                        </a:rPr>
                        <a:t> Content</a:t>
                      </a:r>
                      <a:endParaRPr lang="en-GB" sz="1600" b="1" dirty="0">
                        <a:latin typeface="Blue Ridge Light SF" pitchFamily="2" charset="0"/>
                      </a:endParaRPr>
                    </a:p>
                  </a:txBody>
                  <a:tcPr/>
                </a:tc>
                <a:tc gridSpan="2">
                  <a:txBody>
                    <a:bodyPr/>
                    <a:lstStyle/>
                    <a:p>
                      <a:pPr algn="ctr"/>
                      <a:r>
                        <a:rPr lang="en-GB" b="1" dirty="0" smtClean="0">
                          <a:latin typeface="Blue Ridge Light SF" pitchFamily="2" charset="0"/>
                        </a:rPr>
                        <a:t>High</a:t>
                      </a:r>
                      <a:endParaRPr lang="en-GB" b="1" dirty="0">
                        <a:latin typeface="Blue Ridge Light SF" pitchFamily="2" charset="0"/>
                      </a:endParaRPr>
                    </a:p>
                  </a:txBody>
                  <a:tcPr/>
                </a:tc>
                <a:tc hMerge="1">
                  <a:txBody>
                    <a:bodyPr/>
                    <a:lstStyle/>
                    <a:p>
                      <a:endParaRPr lang="en-GB" sz="1600">
                        <a:latin typeface="Blue Ridge Light SF" pitchFamily="2" charset="0"/>
                      </a:endParaRPr>
                    </a:p>
                  </a:txBody>
                  <a:tcPr/>
                </a:tc>
                <a:tc>
                  <a:txBody>
                    <a:bodyPr/>
                    <a:lstStyle/>
                    <a:p>
                      <a:pPr algn="ctr"/>
                      <a:r>
                        <a:rPr lang="en-GB" b="1" dirty="0" smtClean="0">
                          <a:latin typeface="Blue Ridge Light SF" pitchFamily="2" charset="0"/>
                        </a:rPr>
                        <a:t>Moderate</a:t>
                      </a:r>
                      <a:endParaRPr lang="en-GB" b="1" dirty="0">
                        <a:latin typeface="Blue Ridge Light SF" pitchFamily="2" charset="0"/>
                      </a:endParaRPr>
                    </a:p>
                  </a:txBody>
                  <a:tcPr/>
                </a:tc>
                <a:tc>
                  <a:txBody>
                    <a:bodyPr/>
                    <a:lstStyle/>
                    <a:p>
                      <a:pPr algn="ctr"/>
                      <a:r>
                        <a:rPr lang="en-GB" sz="1600" b="1" dirty="0" smtClean="0">
                          <a:latin typeface="Blue Ridge Light SF" pitchFamily="2" charset="0"/>
                        </a:rPr>
                        <a:t>Low</a:t>
                      </a:r>
                      <a:endParaRPr lang="en-GB" sz="1600" b="1" dirty="0">
                        <a:latin typeface="Blue Ridge Light SF" pitchFamily="2" charset="0"/>
                      </a:endParaRPr>
                    </a:p>
                  </a:txBody>
                  <a:tcPr/>
                </a:tc>
              </a:tr>
              <a:tr h="352986">
                <a:tc>
                  <a:txBody>
                    <a:bodyPr/>
                    <a:lstStyle/>
                    <a:p>
                      <a:r>
                        <a:rPr lang="en-GB" sz="1600" b="1" dirty="0" smtClean="0">
                          <a:latin typeface="Blue Ridge Light SF" pitchFamily="2" charset="0"/>
                        </a:rPr>
                        <a:t>PC Stores</a:t>
                      </a:r>
                      <a:endParaRPr lang="en-GB" sz="1600" b="1" dirty="0">
                        <a:latin typeface="Blue Ridge Light SF" pitchFamily="2" charset="0"/>
                      </a:endParaRPr>
                    </a:p>
                  </a:txBody>
                  <a:tcPr/>
                </a:tc>
                <a:tc gridSpan="2">
                  <a:txBody>
                    <a:bodyPr/>
                    <a:lstStyle/>
                    <a:p>
                      <a:pPr algn="ctr"/>
                      <a:r>
                        <a:rPr lang="en-GB" b="1" dirty="0" smtClean="0">
                          <a:latin typeface="Blue Ridge Light SF" pitchFamily="2" charset="0"/>
                        </a:rPr>
                        <a:t>Low</a:t>
                      </a:r>
                      <a:endParaRPr lang="en-GB" b="1" dirty="0">
                        <a:latin typeface="Blue Ridge Light SF" pitchFamily="2" charset="0"/>
                      </a:endParaRPr>
                    </a:p>
                  </a:txBody>
                  <a:tcPr/>
                </a:tc>
                <a:tc hMerge="1">
                  <a:txBody>
                    <a:bodyPr/>
                    <a:lstStyle/>
                    <a:p>
                      <a:endParaRPr lang="en-GB" sz="1600" dirty="0">
                        <a:latin typeface="Blue Ridge Light SF" pitchFamily="2" charset="0"/>
                      </a:endParaRPr>
                    </a:p>
                  </a:txBody>
                  <a:tcPr/>
                </a:tc>
                <a:tc>
                  <a:txBody>
                    <a:bodyPr/>
                    <a:lstStyle/>
                    <a:p>
                      <a:pPr algn="ctr"/>
                      <a:r>
                        <a:rPr lang="en-GB" b="1" dirty="0" smtClean="0">
                          <a:latin typeface="Blue Ridge Light SF" pitchFamily="2" charset="0"/>
                        </a:rPr>
                        <a:t>High</a:t>
                      </a:r>
                      <a:endParaRPr lang="en-GB" b="1" dirty="0">
                        <a:latin typeface="Blue Ridge Light SF" pitchFamily="2" charset="0"/>
                      </a:endParaRPr>
                    </a:p>
                  </a:txBody>
                  <a:tcPr/>
                </a:tc>
                <a:tc>
                  <a:txBody>
                    <a:bodyPr/>
                    <a:lstStyle/>
                    <a:p>
                      <a:pPr algn="ctr"/>
                      <a:r>
                        <a:rPr lang="en-GB" sz="1600" b="1" dirty="0" smtClean="0">
                          <a:latin typeface="Blue Ridge Light SF" pitchFamily="2" charset="0"/>
                        </a:rPr>
                        <a:t>High</a:t>
                      </a:r>
                      <a:endParaRPr lang="en-GB" sz="1600" b="1" dirty="0">
                        <a:latin typeface="Blue Ridge Light SF" pitchFamily="2" charset="0"/>
                      </a:endParaRPr>
                    </a:p>
                  </a:txBody>
                  <a:tcPr/>
                </a:tc>
              </a:tr>
              <a:tr h="352986">
                <a:tc>
                  <a:txBody>
                    <a:bodyPr/>
                    <a:lstStyle/>
                    <a:p>
                      <a:r>
                        <a:rPr lang="en-GB" sz="1600" b="1" dirty="0" smtClean="0">
                          <a:latin typeface="Blue Ridge Light SF" pitchFamily="2" charset="0"/>
                        </a:rPr>
                        <a:t>Glycogen Stores</a:t>
                      </a:r>
                      <a:endParaRPr lang="en-GB" sz="1600" b="1" dirty="0">
                        <a:latin typeface="Blue Ridge Light SF" pitchFamily="2" charset="0"/>
                      </a:endParaRPr>
                    </a:p>
                  </a:txBody>
                  <a:tcPr/>
                </a:tc>
                <a:tc gridSpan="2">
                  <a:txBody>
                    <a:bodyPr/>
                    <a:lstStyle/>
                    <a:p>
                      <a:pPr algn="ctr"/>
                      <a:r>
                        <a:rPr lang="en-GB" b="1" dirty="0" smtClean="0">
                          <a:latin typeface="Blue Ridge Light SF" pitchFamily="2" charset="0"/>
                        </a:rPr>
                        <a:t>Low</a:t>
                      </a:r>
                      <a:endParaRPr lang="en-GB" b="1" dirty="0">
                        <a:latin typeface="Blue Ridge Light SF" pitchFamily="2" charset="0"/>
                      </a:endParaRPr>
                    </a:p>
                  </a:txBody>
                  <a:tcPr/>
                </a:tc>
                <a:tc hMerge="1">
                  <a:txBody>
                    <a:bodyPr/>
                    <a:lstStyle/>
                    <a:p>
                      <a:endParaRPr lang="en-GB" sz="1600" dirty="0">
                        <a:latin typeface="Blue Ridge Light SF" pitchFamily="2" charset="0"/>
                      </a:endParaRPr>
                    </a:p>
                  </a:txBody>
                  <a:tcPr/>
                </a:tc>
                <a:tc>
                  <a:txBody>
                    <a:bodyPr/>
                    <a:lstStyle/>
                    <a:p>
                      <a:pPr algn="ctr"/>
                      <a:r>
                        <a:rPr lang="en-GB" b="1" dirty="0" smtClean="0">
                          <a:latin typeface="Blue Ridge Light SF" pitchFamily="2" charset="0"/>
                        </a:rPr>
                        <a:t>High</a:t>
                      </a:r>
                      <a:endParaRPr lang="en-GB" b="1" dirty="0">
                        <a:latin typeface="Blue Ridge Light SF" pitchFamily="2" charset="0"/>
                      </a:endParaRPr>
                    </a:p>
                  </a:txBody>
                  <a:tcPr/>
                </a:tc>
                <a:tc>
                  <a:txBody>
                    <a:bodyPr/>
                    <a:lstStyle/>
                    <a:p>
                      <a:pPr algn="ctr"/>
                      <a:r>
                        <a:rPr lang="en-GB" sz="1600" b="1" dirty="0" smtClean="0">
                          <a:latin typeface="Blue Ridge Light SF" pitchFamily="2" charset="0"/>
                        </a:rPr>
                        <a:t>High</a:t>
                      </a:r>
                      <a:endParaRPr lang="en-GB" sz="1600" b="1" dirty="0">
                        <a:latin typeface="Blue Ridge Light SF" pitchFamily="2" charset="0"/>
                      </a:endParaRPr>
                    </a:p>
                  </a:txBody>
                  <a:tcPr/>
                </a:tc>
              </a:tr>
              <a:tr h="352986">
                <a:tc>
                  <a:txBody>
                    <a:bodyPr/>
                    <a:lstStyle/>
                    <a:p>
                      <a:r>
                        <a:rPr lang="en-GB" sz="1600" b="1" dirty="0" smtClean="0">
                          <a:latin typeface="Blue Ridge Light SF" pitchFamily="2" charset="0"/>
                        </a:rPr>
                        <a:t>Triglyceride Stores</a:t>
                      </a:r>
                      <a:endParaRPr lang="en-GB" sz="1600" b="1" dirty="0">
                        <a:latin typeface="Blue Ridge Light SF" pitchFamily="2" charset="0"/>
                      </a:endParaRPr>
                    </a:p>
                  </a:txBody>
                  <a:tcPr/>
                </a:tc>
                <a:tc gridSpan="2">
                  <a:txBody>
                    <a:bodyPr/>
                    <a:lstStyle/>
                    <a:p>
                      <a:pPr algn="ctr"/>
                      <a:r>
                        <a:rPr lang="en-GB" b="1" dirty="0" smtClean="0">
                          <a:latin typeface="Blue Ridge Light SF" pitchFamily="2" charset="0"/>
                        </a:rPr>
                        <a:t>High</a:t>
                      </a:r>
                      <a:endParaRPr lang="en-GB" b="1" dirty="0">
                        <a:latin typeface="Blue Ridge Light SF" pitchFamily="2" charset="0"/>
                      </a:endParaRPr>
                    </a:p>
                  </a:txBody>
                  <a:tcPr/>
                </a:tc>
                <a:tc hMerge="1">
                  <a:txBody>
                    <a:bodyPr/>
                    <a:lstStyle/>
                    <a:p>
                      <a:endParaRPr lang="en-GB" sz="1600">
                        <a:latin typeface="Blue Ridge Light SF" pitchFamily="2" charset="0"/>
                      </a:endParaRPr>
                    </a:p>
                  </a:txBody>
                  <a:tcPr/>
                </a:tc>
                <a:tc>
                  <a:txBody>
                    <a:bodyPr/>
                    <a:lstStyle/>
                    <a:p>
                      <a:pPr algn="ctr"/>
                      <a:r>
                        <a:rPr lang="en-GB" b="1" dirty="0" smtClean="0">
                          <a:latin typeface="Blue Ridge Light SF" pitchFamily="2" charset="0"/>
                        </a:rPr>
                        <a:t>Moderate</a:t>
                      </a:r>
                      <a:endParaRPr lang="en-GB" b="1" dirty="0">
                        <a:latin typeface="Blue Ridge Light SF" pitchFamily="2" charset="0"/>
                      </a:endParaRPr>
                    </a:p>
                  </a:txBody>
                  <a:tcPr/>
                </a:tc>
                <a:tc>
                  <a:txBody>
                    <a:bodyPr/>
                    <a:lstStyle/>
                    <a:p>
                      <a:pPr algn="ctr"/>
                      <a:r>
                        <a:rPr lang="en-GB" sz="1600" b="1" dirty="0" smtClean="0">
                          <a:latin typeface="Blue Ridge Light SF" pitchFamily="2" charset="0"/>
                        </a:rPr>
                        <a:t>Low</a:t>
                      </a:r>
                      <a:endParaRPr lang="en-GB" sz="1600" b="1" dirty="0">
                        <a:latin typeface="Blue Ridge Light SF" pitchFamily="2" charset="0"/>
                      </a:endParaRPr>
                    </a:p>
                  </a:txBody>
                  <a:tcPr/>
                </a:tc>
              </a:tr>
              <a:tr h="352986">
                <a:tc gridSpan="5">
                  <a:txBody>
                    <a:bodyPr/>
                    <a:lstStyle/>
                    <a:p>
                      <a:pPr algn="ctr"/>
                      <a:r>
                        <a:rPr lang="en-GB" sz="1600" b="1" dirty="0" smtClean="0">
                          <a:latin typeface="Blue Ridge Light SF" pitchFamily="2" charset="0"/>
                        </a:rPr>
                        <a:t>FUNCTIONAL DIFFERENCES</a:t>
                      </a:r>
                      <a:endParaRPr lang="en-GB" sz="1600" b="1" dirty="0">
                        <a:latin typeface="Blue Ridge Light SF" pitchFamily="2" charset="0"/>
                      </a:endParaRPr>
                    </a:p>
                  </a:txBody>
                  <a:tcPr/>
                </a:tc>
                <a:tc hMerge="1">
                  <a:txBody>
                    <a:bodyPr/>
                    <a:lstStyle/>
                    <a:p>
                      <a:endParaRPr lang="en-GB"/>
                    </a:p>
                  </a:txBody>
                  <a:tcPr/>
                </a:tc>
                <a:tc hMerge="1">
                  <a:txBody>
                    <a:bodyPr/>
                    <a:lstStyle/>
                    <a:p>
                      <a:endParaRPr lang="en-GB" sz="1600" dirty="0">
                        <a:latin typeface="Blue Ridge Light SF" pitchFamily="2" charset="0"/>
                      </a:endParaRPr>
                    </a:p>
                  </a:txBody>
                  <a:tcPr/>
                </a:tc>
                <a:tc hMerge="1">
                  <a:txBody>
                    <a:bodyPr/>
                    <a:lstStyle/>
                    <a:p>
                      <a:endParaRPr lang="en-GB"/>
                    </a:p>
                  </a:txBody>
                  <a:tcPr/>
                </a:tc>
                <a:tc hMerge="1">
                  <a:txBody>
                    <a:bodyPr/>
                    <a:lstStyle/>
                    <a:p>
                      <a:endParaRPr lang="en-GB" sz="1600" dirty="0">
                        <a:latin typeface="Blue Ridge Light SF" pitchFamily="2" charset="0"/>
                      </a:endParaRPr>
                    </a:p>
                  </a:txBody>
                  <a:tcPr/>
                </a:tc>
              </a:tr>
              <a:tr h="352986">
                <a:tc>
                  <a:txBody>
                    <a:bodyPr/>
                    <a:lstStyle/>
                    <a:p>
                      <a:r>
                        <a:rPr lang="en-GB" sz="1600" b="1" dirty="0" smtClean="0">
                          <a:latin typeface="Blue Ridge Light SF" pitchFamily="2" charset="0"/>
                        </a:rPr>
                        <a:t>Speed of Contraction</a:t>
                      </a:r>
                      <a:endParaRPr lang="en-GB" sz="1600" b="1" dirty="0">
                        <a:latin typeface="Blue Ridge Light SF" pitchFamily="2" charset="0"/>
                      </a:endParaRPr>
                    </a:p>
                  </a:txBody>
                  <a:tcPr/>
                </a:tc>
                <a:tc>
                  <a:txBody>
                    <a:bodyPr/>
                    <a:lstStyle/>
                    <a:p>
                      <a:pPr algn="ctr"/>
                      <a:r>
                        <a:rPr lang="en-GB" b="1" dirty="0" smtClean="0">
                          <a:latin typeface="Blue Ridge Light SF" pitchFamily="2" charset="0"/>
                        </a:rPr>
                        <a:t>Slow</a:t>
                      </a:r>
                      <a:endParaRPr lang="en-GB" b="1" dirty="0">
                        <a:latin typeface="Blue Ridge Light SF" pitchFamily="2" charset="0"/>
                      </a:endParaRPr>
                    </a:p>
                  </a:txBody>
                  <a:tcPr/>
                </a:tc>
                <a:tc gridSpan="2">
                  <a:txBody>
                    <a:bodyPr/>
                    <a:lstStyle/>
                    <a:p>
                      <a:pPr algn="ctr"/>
                      <a:r>
                        <a:rPr lang="en-GB" sz="1600" b="1" dirty="0" smtClean="0">
                          <a:latin typeface="Blue Ridge Light SF" pitchFamily="2" charset="0"/>
                        </a:rPr>
                        <a:t>Fast</a:t>
                      </a:r>
                      <a:endParaRPr lang="en-GB" sz="1600" b="1" dirty="0">
                        <a:latin typeface="Blue Ridge Light SF" pitchFamily="2" charset="0"/>
                      </a:endParaRPr>
                    </a:p>
                  </a:txBody>
                  <a:tcPr/>
                </a:tc>
                <a:tc hMerge="1">
                  <a:txBody>
                    <a:bodyPr/>
                    <a:lstStyle/>
                    <a:p>
                      <a:endParaRPr lang="en-GB"/>
                    </a:p>
                  </a:txBody>
                  <a:tcPr/>
                </a:tc>
                <a:tc>
                  <a:txBody>
                    <a:bodyPr/>
                    <a:lstStyle/>
                    <a:p>
                      <a:pPr algn="ctr"/>
                      <a:r>
                        <a:rPr lang="en-GB" sz="1600" b="1" dirty="0" smtClean="0">
                          <a:latin typeface="Blue Ridge Light SF" pitchFamily="2" charset="0"/>
                        </a:rPr>
                        <a:t>Fastest</a:t>
                      </a:r>
                      <a:endParaRPr lang="en-GB" sz="1600" b="1" dirty="0">
                        <a:latin typeface="Blue Ridge Light SF" pitchFamily="2" charset="0"/>
                      </a:endParaRPr>
                    </a:p>
                  </a:txBody>
                  <a:tcPr/>
                </a:tc>
              </a:tr>
              <a:tr h="352986">
                <a:tc>
                  <a:txBody>
                    <a:bodyPr/>
                    <a:lstStyle/>
                    <a:p>
                      <a:r>
                        <a:rPr lang="en-GB" sz="1600" b="1" dirty="0" smtClean="0">
                          <a:latin typeface="Blue Ridge Light SF" pitchFamily="2" charset="0"/>
                        </a:rPr>
                        <a:t>Force of Contraction</a:t>
                      </a:r>
                      <a:endParaRPr lang="en-GB" sz="1600" b="1" dirty="0">
                        <a:latin typeface="Blue Ridge Light SF" pitchFamily="2" charset="0"/>
                      </a:endParaRPr>
                    </a:p>
                  </a:txBody>
                  <a:tcPr/>
                </a:tc>
                <a:tc>
                  <a:txBody>
                    <a:bodyPr/>
                    <a:lstStyle/>
                    <a:p>
                      <a:pPr algn="ctr"/>
                      <a:r>
                        <a:rPr lang="en-GB" b="1" dirty="0" smtClean="0">
                          <a:latin typeface="Blue Ridge Light SF" pitchFamily="2" charset="0"/>
                        </a:rPr>
                        <a:t>Low</a:t>
                      </a:r>
                      <a:endParaRPr lang="en-GB" b="1" dirty="0">
                        <a:latin typeface="Blue Ridge Light SF" pitchFamily="2" charset="0"/>
                      </a:endParaRPr>
                    </a:p>
                  </a:txBody>
                  <a:tcPr/>
                </a:tc>
                <a:tc gridSpan="2">
                  <a:txBody>
                    <a:bodyPr/>
                    <a:lstStyle/>
                    <a:p>
                      <a:pPr algn="ctr"/>
                      <a:r>
                        <a:rPr lang="en-GB" sz="1600" b="1" dirty="0" smtClean="0">
                          <a:latin typeface="Blue Ridge Light SF" pitchFamily="2" charset="0"/>
                        </a:rPr>
                        <a:t>High</a:t>
                      </a:r>
                      <a:endParaRPr lang="en-GB" sz="1600" b="1" dirty="0">
                        <a:latin typeface="Blue Ridge Light SF" pitchFamily="2" charset="0"/>
                      </a:endParaRPr>
                    </a:p>
                  </a:txBody>
                  <a:tcPr/>
                </a:tc>
                <a:tc hMerge="1">
                  <a:txBody>
                    <a:bodyPr/>
                    <a:lstStyle/>
                    <a:p>
                      <a:endParaRPr lang="en-GB"/>
                    </a:p>
                  </a:txBody>
                  <a:tcPr/>
                </a:tc>
                <a:tc>
                  <a:txBody>
                    <a:bodyPr/>
                    <a:lstStyle/>
                    <a:p>
                      <a:pPr algn="ctr"/>
                      <a:r>
                        <a:rPr lang="en-GB" sz="1600" b="1" dirty="0" smtClean="0">
                          <a:latin typeface="Blue Ridge Light SF" pitchFamily="2" charset="0"/>
                        </a:rPr>
                        <a:t>Highest</a:t>
                      </a:r>
                      <a:endParaRPr lang="en-GB" sz="1600" b="1" dirty="0">
                        <a:latin typeface="Blue Ridge Light SF" pitchFamily="2" charset="0"/>
                      </a:endParaRPr>
                    </a:p>
                  </a:txBody>
                  <a:tcPr/>
                </a:tc>
              </a:tr>
              <a:tr h="352986">
                <a:tc>
                  <a:txBody>
                    <a:bodyPr/>
                    <a:lstStyle/>
                    <a:p>
                      <a:r>
                        <a:rPr lang="en-GB" sz="1600" b="1" dirty="0" smtClean="0">
                          <a:latin typeface="Blue Ridge Light SF" pitchFamily="2" charset="0"/>
                        </a:rPr>
                        <a:t>Resistance to Fatigue</a:t>
                      </a:r>
                      <a:endParaRPr lang="en-GB" sz="1600" b="1" dirty="0">
                        <a:latin typeface="Blue Ridge Light SF" pitchFamily="2" charset="0"/>
                      </a:endParaRPr>
                    </a:p>
                  </a:txBody>
                  <a:tcPr/>
                </a:tc>
                <a:tc>
                  <a:txBody>
                    <a:bodyPr/>
                    <a:lstStyle/>
                    <a:p>
                      <a:pPr algn="ctr"/>
                      <a:r>
                        <a:rPr lang="en-GB" b="1" dirty="0" smtClean="0">
                          <a:latin typeface="Blue Ridge Light SF" pitchFamily="2" charset="0"/>
                        </a:rPr>
                        <a:t>High</a:t>
                      </a:r>
                      <a:endParaRPr lang="en-GB" b="1" dirty="0">
                        <a:latin typeface="Blue Ridge Light SF" pitchFamily="2" charset="0"/>
                      </a:endParaRPr>
                    </a:p>
                  </a:txBody>
                  <a:tcPr/>
                </a:tc>
                <a:tc gridSpan="2">
                  <a:txBody>
                    <a:bodyPr/>
                    <a:lstStyle/>
                    <a:p>
                      <a:pPr algn="ctr"/>
                      <a:r>
                        <a:rPr lang="en-GB" sz="1600" b="1" dirty="0" smtClean="0">
                          <a:latin typeface="Blue Ridge Light SF" pitchFamily="2" charset="0"/>
                        </a:rPr>
                        <a:t>Low</a:t>
                      </a:r>
                      <a:endParaRPr lang="en-GB" sz="1600" b="1" dirty="0">
                        <a:latin typeface="Blue Ridge Light SF" pitchFamily="2" charset="0"/>
                      </a:endParaRPr>
                    </a:p>
                  </a:txBody>
                  <a:tcPr/>
                </a:tc>
                <a:tc hMerge="1">
                  <a:txBody>
                    <a:bodyPr/>
                    <a:lstStyle/>
                    <a:p>
                      <a:endParaRPr lang="en-GB"/>
                    </a:p>
                  </a:txBody>
                  <a:tcPr/>
                </a:tc>
                <a:tc>
                  <a:txBody>
                    <a:bodyPr/>
                    <a:lstStyle/>
                    <a:p>
                      <a:pPr algn="ctr"/>
                      <a:r>
                        <a:rPr lang="en-GB" sz="1600" b="1" dirty="0" smtClean="0">
                          <a:latin typeface="Blue Ridge Light SF" pitchFamily="2" charset="0"/>
                        </a:rPr>
                        <a:t>Lowest</a:t>
                      </a:r>
                      <a:endParaRPr lang="en-GB" sz="1600" b="1" dirty="0">
                        <a:latin typeface="Blue Ridge Light SF" pitchFamily="2" charset="0"/>
                      </a:endParaRPr>
                    </a:p>
                  </a:txBody>
                  <a:tcPr/>
                </a:tc>
              </a:tr>
              <a:tr h="352986">
                <a:tc>
                  <a:txBody>
                    <a:bodyPr/>
                    <a:lstStyle/>
                    <a:p>
                      <a:r>
                        <a:rPr lang="en-GB" sz="1600" b="1" dirty="0" smtClean="0">
                          <a:latin typeface="Blue Ridge Light SF" pitchFamily="2" charset="0"/>
                        </a:rPr>
                        <a:t>Aerobic Capacity</a:t>
                      </a:r>
                      <a:endParaRPr lang="en-GB" sz="1600" b="1" dirty="0">
                        <a:latin typeface="Blue Ridge Light SF" pitchFamily="2" charset="0"/>
                      </a:endParaRPr>
                    </a:p>
                  </a:txBody>
                  <a:tcPr/>
                </a:tc>
                <a:tc>
                  <a:txBody>
                    <a:bodyPr/>
                    <a:lstStyle/>
                    <a:p>
                      <a:pPr algn="ctr"/>
                      <a:r>
                        <a:rPr lang="en-GB" b="1" dirty="0" smtClean="0">
                          <a:latin typeface="Blue Ridge Light SF" pitchFamily="2" charset="0"/>
                        </a:rPr>
                        <a:t>High</a:t>
                      </a:r>
                      <a:endParaRPr lang="en-GB" b="1" dirty="0">
                        <a:latin typeface="Blue Ridge Light SF" pitchFamily="2" charset="0"/>
                      </a:endParaRPr>
                    </a:p>
                  </a:txBody>
                  <a:tcPr/>
                </a:tc>
                <a:tc gridSpan="2">
                  <a:txBody>
                    <a:bodyPr/>
                    <a:lstStyle/>
                    <a:p>
                      <a:pPr algn="ctr"/>
                      <a:r>
                        <a:rPr lang="en-GB" sz="1600" b="1" dirty="0" smtClean="0">
                          <a:latin typeface="Blue Ridge Light SF" pitchFamily="2" charset="0"/>
                        </a:rPr>
                        <a:t>Low</a:t>
                      </a:r>
                      <a:endParaRPr lang="en-GB" sz="1600" b="1" dirty="0">
                        <a:latin typeface="Blue Ridge Light SF" pitchFamily="2" charset="0"/>
                      </a:endParaRPr>
                    </a:p>
                  </a:txBody>
                  <a:tcPr/>
                </a:tc>
                <a:tc hMerge="1">
                  <a:txBody>
                    <a:bodyPr/>
                    <a:lstStyle/>
                    <a:p>
                      <a:endParaRPr lang="en-GB"/>
                    </a:p>
                  </a:txBody>
                  <a:tcPr/>
                </a:tc>
                <a:tc>
                  <a:txBody>
                    <a:bodyPr/>
                    <a:lstStyle/>
                    <a:p>
                      <a:pPr algn="ctr"/>
                      <a:r>
                        <a:rPr lang="en-GB" sz="1600" b="1" dirty="0" smtClean="0">
                          <a:latin typeface="Blue Ridge Light SF" pitchFamily="2" charset="0"/>
                        </a:rPr>
                        <a:t>Lowest</a:t>
                      </a:r>
                      <a:endParaRPr lang="en-GB" sz="1600" b="1" dirty="0">
                        <a:latin typeface="Blue Ridge Light SF" pitchFamily="2" charset="0"/>
                      </a:endParaRPr>
                    </a:p>
                  </a:txBody>
                  <a:tcPr/>
                </a:tc>
              </a:tr>
              <a:tr h="352986">
                <a:tc>
                  <a:txBody>
                    <a:bodyPr/>
                    <a:lstStyle/>
                    <a:p>
                      <a:r>
                        <a:rPr lang="en-GB" sz="1600" b="1" dirty="0" smtClean="0">
                          <a:latin typeface="Blue Ridge Light SF" pitchFamily="2" charset="0"/>
                        </a:rPr>
                        <a:t>Anaerobic Capacity</a:t>
                      </a:r>
                      <a:endParaRPr lang="en-GB" sz="1600" b="1" dirty="0">
                        <a:latin typeface="Blue Ridge Light SF" pitchFamily="2" charset="0"/>
                      </a:endParaRPr>
                    </a:p>
                  </a:txBody>
                  <a:tcPr/>
                </a:tc>
                <a:tc>
                  <a:txBody>
                    <a:bodyPr/>
                    <a:lstStyle/>
                    <a:p>
                      <a:pPr algn="ctr"/>
                      <a:r>
                        <a:rPr lang="en-GB" b="1" dirty="0" smtClean="0">
                          <a:latin typeface="Blue Ridge Light SF" pitchFamily="2" charset="0"/>
                        </a:rPr>
                        <a:t>Low</a:t>
                      </a:r>
                      <a:endParaRPr lang="en-GB" b="1" dirty="0">
                        <a:latin typeface="Blue Ridge Light SF" pitchFamily="2" charset="0"/>
                      </a:endParaRPr>
                    </a:p>
                  </a:txBody>
                  <a:tcPr/>
                </a:tc>
                <a:tc gridSpan="2">
                  <a:txBody>
                    <a:bodyPr/>
                    <a:lstStyle/>
                    <a:p>
                      <a:pPr algn="ctr"/>
                      <a:r>
                        <a:rPr lang="en-GB" sz="1600" b="1" dirty="0" smtClean="0">
                          <a:latin typeface="Blue Ridge Light SF" pitchFamily="2" charset="0"/>
                        </a:rPr>
                        <a:t>High</a:t>
                      </a:r>
                      <a:endParaRPr lang="en-GB" sz="1600" b="1" dirty="0">
                        <a:latin typeface="Blue Ridge Light SF" pitchFamily="2" charset="0"/>
                      </a:endParaRPr>
                    </a:p>
                  </a:txBody>
                  <a:tcPr/>
                </a:tc>
                <a:tc hMerge="1">
                  <a:txBody>
                    <a:bodyPr/>
                    <a:lstStyle/>
                    <a:p>
                      <a:endParaRPr lang="en-GB"/>
                    </a:p>
                  </a:txBody>
                  <a:tcPr/>
                </a:tc>
                <a:tc>
                  <a:txBody>
                    <a:bodyPr/>
                    <a:lstStyle/>
                    <a:p>
                      <a:pPr algn="ctr"/>
                      <a:r>
                        <a:rPr lang="en-GB" sz="1600" b="1" dirty="0" smtClean="0">
                          <a:latin typeface="Blue Ridge Light SF" pitchFamily="2" charset="0"/>
                        </a:rPr>
                        <a:t>Highest</a:t>
                      </a:r>
                      <a:endParaRPr lang="en-GB" sz="1600" b="1" dirty="0">
                        <a:latin typeface="Blue Ridge Light SF" pitchFamily="2" charset="0"/>
                      </a:endParaRPr>
                    </a:p>
                  </a:txBody>
                  <a:tcPr/>
                </a:tc>
              </a:tr>
              <a:tr h="352986">
                <a:tc gridSpan="5">
                  <a:txBody>
                    <a:bodyPr/>
                    <a:lstStyle/>
                    <a:p>
                      <a:pPr algn="ctr"/>
                      <a:r>
                        <a:rPr lang="en-GB" sz="1600" b="1" dirty="0" smtClean="0">
                          <a:latin typeface="Blue Ridge Light SF" pitchFamily="2" charset="0"/>
                        </a:rPr>
                        <a:t>ACTIVITY SUITED</a:t>
                      </a:r>
                      <a:endParaRPr lang="en-GB" sz="1600" b="1" dirty="0">
                        <a:latin typeface="Blue Ridge Light SF" pitchFamily="2" charset="0"/>
                      </a:endParaRPr>
                    </a:p>
                  </a:txBody>
                  <a:tcPr/>
                </a:tc>
                <a:tc hMerge="1">
                  <a:txBody>
                    <a:bodyPr/>
                    <a:lstStyle/>
                    <a:p>
                      <a:endParaRPr lang="en-GB" dirty="0"/>
                    </a:p>
                  </a:txBody>
                  <a:tcPr/>
                </a:tc>
                <a:tc hMerge="1">
                  <a:txBody>
                    <a:bodyPr/>
                    <a:lstStyle/>
                    <a:p>
                      <a:endParaRPr lang="en-GB" sz="1600" dirty="0">
                        <a:latin typeface="Blue Ridge Light SF" pitchFamily="2" charset="0"/>
                      </a:endParaRPr>
                    </a:p>
                  </a:txBody>
                  <a:tcPr/>
                </a:tc>
                <a:tc hMerge="1">
                  <a:txBody>
                    <a:bodyPr/>
                    <a:lstStyle/>
                    <a:p>
                      <a:endParaRPr lang="en-GB"/>
                    </a:p>
                  </a:txBody>
                  <a:tcPr/>
                </a:tc>
                <a:tc hMerge="1">
                  <a:txBody>
                    <a:bodyPr/>
                    <a:lstStyle/>
                    <a:p>
                      <a:endParaRPr lang="en-GB" sz="1600" dirty="0">
                        <a:latin typeface="Blue Ridge Light SF" pitchFamily="2" charset="0"/>
                      </a:endParaRPr>
                    </a:p>
                  </a:txBody>
                  <a:tcPr/>
                </a:tc>
              </a:tr>
              <a:tr h="352986">
                <a:tc>
                  <a:txBody>
                    <a:bodyPr/>
                    <a:lstStyle/>
                    <a:p>
                      <a:endParaRPr lang="en-GB" sz="1600" b="1">
                        <a:latin typeface="Blue Ridge Light SF" pitchFamily="2" charset="0"/>
                      </a:endParaRPr>
                    </a:p>
                  </a:txBody>
                  <a:tcPr/>
                </a:tc>
                <a:tc>
                  <a:txBody>
                    <a:bodyPr/>
                    <a:lstStyle/>
                    <a:p>
                      <a:pPr algn="ctr"/>
                      <a:r>
                        <a:rPr lang="en-GB" b="1" dirty="0" smtClean="0"/>
                        <a:t>Marathon</a:t>
                      </a:r>
                      <a:endParaRPr lang="en-GB" b="1" dirty="0"/>
                    </a:p>
                  </a:txBody>
                  <a:tcPr/>
                </a:tc>
                <a:tc gridSpan="2">
                  <a:txBody>
                    <a:bodyPr/>
                    <a:lstStyle/>
                    <a:p>
                      <a:pPr algn="ctr"/>
                      <a:r>
                        <a:rPr lang="en-GB" sz="1600" b="1" dirty="0" smtClean="0">
                          <a:latin typeface="Blue Ridge Light SF" pitchFamily="2" charset="0"/>
                        </a:rPr>
                        <a:t>1500m</a:t>
                      </a:r>
                      <a:endParaRPr lang="en-GB" sz="1600" b="1" dirty="0">
                        <a:latin typeface="Blue Ridge Light SF" pitchFamily="2" charset="0"/>
                      </a:endParaRPr>
                    </a:p>
                  </a:txBody>
                  <a:tcPr/>
                </a:tc>
                <a:tc hMerge="1">
                  <a:txBody>
                    <a:bodyPr/>
                    <a:lstStyle/>
                    <a:p>
                      <a:endParaRPr lang="en-GB"/>
                    </a:p>
                  </a:txBody>
                  <a:tcPr/>
                </a:tc>
                <a:tc>
                  <a:txBody>
                    <a:bodyPr/>
                    <a:lstStyle/>
                    <a:p>
                      <a:pPr algn="ctr"/>
                      <a:r>
                        <a:rPr lang="en-GB" sz="1600" b="1" dirty="0" smtClean="0">
                          <a:latin typeface="Blue Ridge Light SF" pitchFamily="2" charset="0"/>
                        </a:rPr>
                        <a:t>100m</a:t>
                      </a:r>
                      <a:endParaRPr lang="en-GB" sz="1600" b="1" dirty="0">
                        <a:latin typeface="Blue Ridge Light SF" pitchFamily="2" charset="0"/>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600" b="1" dirty="0" smtClean="0">
                <a:latin typeface="Blue Ridge Light SF" pitchFamily="2" charset="0"/>
              </a:rPr>
              <a:t>	</a:t>
            </a:r>
            <a:r>
              <a:rPr lang="en-GB" sz="2600" b="1" dirty="0" smtClean="0">
                <a:solidFill>
                  <a:srgbClr val="FF0000"/>
                </a:solidFill>
                <a:latin typeface="Blue Ridge Light SF" pitchFamily="2" charset="0"/>
              </a:rPr>
              <a:t>WARM UP </a:t>
            </a:r>
            <a:r>
              <a:rPr lang="en-GB" sz="2600" b="1" dirty="0" smtClean="0">
                <a:latin typeface="Blue Ridge Light SF" pitchFamily="2" charset="0"/>
              </a:rPr>
              <a:t>: 3 Phases</a:t>
            </a:r>
          </a:p>
          <a:p>
            <a:r>
              <a:rPr lang="en-GB" sz="2600" b="1" dirty="0" smtClean="0">
                <a:solidFill>
                  <a:srgbClr val="FF0000"/>
                </a:solidFill>
                <a:latin typeface="Blue Ridge Light SF" pitchFamily="2" charset="0"/>
              </a:rPr>
              <a:t>PULSE RAISER</a:t>
            </a:r>
          </a:p>
          <a:p>
            <a:r>
              <a:rPr lang="en-GB" sz="2600" b="1" dirty="0" smtClean="0">
                <a:solidFill>
                  <a:srgbClr val="FF0000"/>
                </a:solidFill>
                <a:latin typeface="Blue Ridge Light SF" pitchFamily="2" charset="0"/>
              </a:rPr>
              <a:t>MOBILITY EXERCISES</a:t>
            </a:r>
            <a:r>
              <a:rPr lang="en-GB" sz="2600" b="1" dirty="0" smtClean="0">
                <a:latin typeface="Blue Ridge Light SF" pitchFamily="2" charset="0"/>
              </a:rPr>
              <a:t>– controlled joint movements which rehearse movement patterns</a:t>
            </a:r>
          </a:p>
          <a:p>
            <a:r>
              <a:rPr lang="en-GB" sz="2600" b="1" dirty="0" smtClean="0">
                <a:solidFill>
                  <a:srgbClr val="FF0000"/>
                </a:solidFill>
                <a:latin typeface="Blue Ridge Light SF" pitchFamily="2" charset="0"/>
              </a:rPr>
              <a:t>STRETCHES</a:t>
            </a:r>
          </a:p>
          <a:p>
            <a:pPr>
              <a:buNone/>
            </a:pPr>
            <a:r>
              <a:rPr lang="en-GB" sz="2600" b="1" dirty="0" smtClean="0">
                <a:latin typeface="Blue Ridge Light SF" pitchFamily="2" charset="0"/>
              </a:rPr>
              <a:t>	Now explain the impact this will have on the Skeletal Muscle . Think about:  Muscle temp / O2 Dissociation / Nerve Impulse Conduction and Contraction / Muscle Force, speed and reactions / Elasticity of Muscles / Muscle Viscosity / Flexibility</a:t>
            </a:r>
          </a:p>
          <a:p>
            <a:pPr algn="ctr">
              <a:buNone/>
            </a:pPr>
            <a:r>
              <a:rPr lang="en-GB" sz="2600" b="1" dirty="0" smtClean="0">
                <a:solidFill>
                  <a:srgbClr val="FF0000"/>
                </a:solidFill>
                <a:latin typeface="Blue Ridge Light SF" pitchFamily="2" charset="0"/>
              </a:rPr>
              <a:t>COOL DOWN </a:t>
            </a:r>
            <a:r>
              <a:rPr lang="en-GB" sz="2600" b="1" dirty="0" smtClean="0">
                <a:latin typeface="Blue Ridge Light SF" pitchFamily="2" charset="0"/>
              </a:rPr>
              <a:t>: 2 Phases</a:t>
            </a:r>
          </a:p>
          <a:p>
            <a:r>
              <a:rPr lang="en-GB" sz="2600" b="1" dirty="0" smtClean="0">
                <a:solidFill>
                  <a:srgbClr val="FF0000"/>
                </a:solidFill>
                <a:latin typeface="Blue Ridge Light SF" pitchFamily="2" charset="0"/>
              </a:rPr>
              <a:t>ACTIVE RECOVERY </a:t>
            </a:r>
            <a:r>
              <a:rPr lang="en-GB" sz="2600" b="1" dirty="0" smtClean="0">
                <a:latin typeface="Blue Ridge Light SF" pitchFamily="2" charset="0"/>
              </a:rPr>
              <a:t>- Pulse Lowering </a:t>
            </a:r>
          </a:p>
          <a:p>
            <a:r>
              <a:rPr lang="en-GB" sz="2600" b="1" dirty="0" smtClean="0">
                <a:solidFill>
                  <a:srgbClr val="FF0000"/>
                </a:solidFill>
                <a:latin typeface="Blue Ridge Light SF" pitchFamily="2" charset="0"/>
              </a:rPr>
              <a:t>STRETCHING</a:t>
            </a:r>
            <a:r>
              <a:rPr lang="en-GB" sz="2600" b="1" dirty="0" smtClean="0">
                <a:latin typeface="Blue Ridge Light SF" pitchFamily="2" charset="0"/>
              </a:rPr>
              <a:t> – active muscles</a:t>
            </a:r>
          </a:p>
          <a:p>
            <a:pPr>
              <a:buNone/>
            </a:pPr>
            <a:r>
              <a:rPr lang="en-GB" sz="2600" b="1" dirty="0" smtClean="0">
                <a:latin typeface="Blue Ridge Light SF" pitchFamily="2" charset="0"/>
              </a:rPr>
              <a:t>	Now explain the benefits of this on the Skeletal Muscle Tissue: Think about Muscle Temperature, Length of Muscles, DOMS risk, Removal of Lactic Acid,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GB" sz="2200" b="1" dirty="0" smtClean="0">
                <a:solidFill>
                  <a:srgbClr val="FF0000"/>
                </a:solidFill>
                <a:latin typeface="Blue Ridge Light SF" pitchFamily="2" charset="0"/>
              </a:rPr>
              <a:t>OSTEOPOROSIS</a:t>
            </a:r>
            <a:r>
              <a:rPr lang="en-GB" sz="2200" b="1" dirty="0" smtClean="0">
                <a:latin typeface="Blue Ridge Light SF" pitchFamily="2" charset="0"/>
              </a:rPr>
              <a:t> is a weakening of bones caused by a reduction in bone density making them prone to fracture. Often associated with old women but not exclusive to this group. </a:t>
            </a:r>
            <a:r>
              <a:rPr lang="en-GB" sz="2200" b="1" dirty="0" smtClean="0">
                <a:solidFill>
                  <a:srgbClr val="FF0000"/>
                </a:solidFill>
                <a:latin typeface="Blue Ridge Light SF" pitchFamily="2" charset="0"/>
              </a:rPr>
              <a:t>RISK FACTORS </a:t>
            </a:r>
            <a:r>
              <a:rPr lang="en-GB" sz="2200" b="1" dirty="0" smtClean="0">
                <a:latin typeface="Blue Ridge Light SF" pitchFamily="2" charset="0"/>
              </a:rPr>
              <a:t>include inactivity especially in childhood, and sedentary lifestyles.</a:t>
            </a:r>
          </a:p>
          <a:p>
            <a:r>
              <a:rPr lang="en-GB" sz="2200" b="1" dirty="0" smtClean="0">
                <a:solidFill>
                  <a:srgbClr val="FF0000"/>
                </a:solidFill>
                <a:latin typeface="Blue Ridge Light SF" pitchFamily="2" charset="0"/>
              </a:rPr>
              <a:t>PHYSICAL ACTIVITY </a:t>
            </a:r>
            <a:r>
              <a:rPr lang="en-GB" sz="2200" b="1" dirty="0" smtClean="0">
                <a:latin typeface="Blue Ridge Light SF" pitchFamily="2" charset="0"/>
              </a:rPr>
              <a:t>and </a:t>
            </a:r>
            <a:r>
              <a:rPr lang="en-GB" sz="2200" b="1" dirty="0" smtClean="0">
                <a:solidFill>
                  <a:srgbClr val="FF0000"/>
                </a:solidFill>
                <a:latin typeface="Blue Ridge Light SF" pitchFamily="2" charset="0"/>
              </a:rPr>
              <a:t>HEALTHY DIET </a:t>
            </a:r>
            <a:r>
              <a:rPr lang="en-GB" sz="2200" b="1" dirty="0" smtClean="0">
                <a:latin typeface="Blue Ridge Light SF" pitchFamily="2" charset="0"/>
              </a:rPr>
              <a:t>are the best defence against it. </a:t>
            </a:r>
            <a:r>
              <a:rPr lang="en-GB" sz="2200" b="1" dirty="0" smtClean="0">
                <a:solidFill>
                  <a:srgbClr val="FF0000"/>
                </a:solidFill>
                <a:latin typeface="Blue Ridge Light SF" pitchFamily="2" charset="0"/>
              </a:rPr>
              <a:t>HIGH IMPACT ACTIVITY </a:t>
            </a:r>
            <a:r>
              <a:rPr lang="en-GB" sz="2200" b="1" dirty="0" smtClean="0">
                <a:latin typeface="Blue Ridge Light SF" pitchFamily="2" charset="0"/>
              </a:rPr>
              <a:t>is effective in gaining </a:t>
            </a:r>
            <a:r>
              <a:rPr lang="en-GB" sz="2200" b="1" dirty="0" smtClean="0">
                <a:solidFill>
                  <a:srgbClr val="FF0000"/>
                </a:solidFill>
                <a:latin typeface="Blue Ridge Light SF" pitchFamily="2" charset="0"/>
              </a:rPr>
              <a:t>PEAK BONE DENSITY</a:t>
            </a:r>
          </a:p>
          <a:p>
            <a:r>
              <a:rPr lang="en-GB" sz="2200" b="1" dirty="0" smtClean="0">
                <a:solidFill>
                  <a:srgbClr val="FF0000"/>
                </a:solidFill>
                <a:latin typeface="Blue Ridge Light SF" pitchFamily="2" charset="0"/>
              </a:rPr>
              <a:t>GROWTH PLATE </a:t>
            </a:r>
            <a:r>
              <a:rPr lang="en-GB" sz="2200" b="1" dirty="0" smtClean="0">
                <a:latin typeface="Blue Ridge Light SF" pitchFamily="2" charset="0"/>
              </a:rPr>
              <a:t>is the delicate area found between the </a:t>
            </a:r>
            <a:r>
              <a:rPr lang="en-GB" sz="2200" b="1" dirty="0" err="1" smtClean="0">
                <a:latin typeface="Blue Ridge Light SF" pitchFamily="2" charset="0"/>
              </a:rPr>
              <a:t>Diaphysis</a:t>
            </a:r>
            <a:r>
              <a:rPr lang="en-GB" sz="2200" b="1" dirty="0" smtClean="0">
                <a:latin typeface="Blue Ridge Light SF" pitchFamily="2" charset="0"/>
              </a:rPr>
              <a:t> and the Epiphysis in children. It closes in adult hood. Injuries in this area are common because it is weak. They can lead to weaknesses in adulthood. Injuries are caused through Impact or </a:t>
            </a:r>
            <a:r>
              <a:rPr lang="en-GB" sz="2200" b="1" dirty="0" smtClean="0">
                <a:solidFill>
                  <a:srgbClr val="FF0000"/>
                </a:solidFill>
                <a:latin typeface="Blue Ridge Light SF" pitchFamily="2" charset="0"/>
              </a:rPr>
              <a:t>REPETITION</a:t>
            </a:r>
            <a:r>
              <a:rPr lang="en-GB" sz="2200" b="1" dirty="0" smtClean="0">
                <a:latin typeface="Blue Ridge Light SF" pitchFamily="2" charset="0"/>
              </a:rPr>
              <a:t> exercises. </a:t>
            </a:r>
          </a:p>
          <a:p>
            <a:r>
              <a:rPr lang="en-GB" sz="2200" b="1" dirty="0" smtClean="0">
                <a:solidFill>
                  <a:srgbClr val="FF0000"/>
                </a:solidFill>
                <a:latin typeface="Blue Ridge Light SF" pitchFamily="2" charset="0"/>
              </a:rPr>
              <a:t>OSTEOARTHRITIS </a:t>
            </a:r>
            <a:r>
              <a:rPr lang="en-GB" sz="2200" b="1" dirty="0" smtClean="0">
                <a:latin typeface="Blue Ridge Light SF" pitchFamily="2" charset="0"/>
              </a:rPr>
              <a:t>is the breakdown and eventual loss of </a:t>
            </a:r>
            <a:r>
              <a:rPr lang="en-GB" sz="2200" b="1" dirty="0" err="1" smtClean="0">
                <a:latin typeface="Blue Ridge Light SF" pitchFamily="2" charset="0"/>
              </a:rPr>
              <a:t>Articular</a:t>
            </a:r>
            <a:r>
              <a:rPr lang="en-GB" sz="2200" b="1" dirty="0" smtClean="0">
                <a:latin typeface="Blue Ridge Light SF" pitchFamily="2" charset="0"/>
              </a:rPr>
              <a:t> Cartilage. This results in additional friction, loss of flexibility and pain. Its a </a:t>
            </a:r>
            <a:r>
              <a:rPr lang="en-GB" sz="2200" b="1" dirty="0" smtClean="0">
                <a:solidFill>
                  <a:srgbClr val="FF0000"/>
                </a:solidFill>
                <a:latin typeface="Blue Ridge Light SF" pitchFamily="2" charset="0"/>
              </a:rPr>
              <a:t>DEGENERATIVE</a:t>
            </a:r>
            <a:r>
              <a:rPr lang="en-GB" sz="2200" b="1" dirty="0" smtClean="0">
                <a:latin typeface="Blue Ridge Light SF" pitchFamily="2" charset="0"/>
              </a:rPr>
              <a:t> disease and is caused by repetitive use of joints or Impact. Exercise can have a positive benefit to this ailment. </a:t>
            </a:r>
          </a:p>
          <a:p>
            <a:r>
              <a:rPr lang="en-GB" sz="2200" b="1" dirty="0" smtClean="0">
                <a:solidFill>
                  <a:srgbClr val="FF0000"/>
                </a:solidFill>
                <a:latin typeface="Blue Ridge Light SF" pitchFamily="2" charset="0"/>
              </a:rPr>
              <a:t>JOINT STABILITY </a:t>
            </a:r>
            <a:r>
              <a:rPr lang="en-GB" sz="2200" b="1" dirty="0" smtClean="0">
                <a:latin typeface="Blue Ridge Light SF" pitchFamily="2" charset="0"/>
              </a:rPr>
              <a:t>is the resistance offered by the </a:t>
            </a:r>
            <a:r>
              <a:rPr lang="en-GB" sz="2200" b="1" dirty="0" err="1" smtClean="0">
                <a:latin typeface="Blue Ridge Light SF" pitchFamily="2" charset="0"/>
              </a:rPr>
              <a:t>Musculo</a:t>
            </a:r>
            <a:r>
              <a:rPr lang="en-GB" sz="2200" b="1" dirty="0" smtClean="0">
                <a:latin typeface="Blue Ridge Light SF" pitchFamily="2" charset="0"/>
              </a:rPr>
              <a:t> </a:t>
            </a:r>
            <a:r>
              <a:rPr lang="en-GB" sz="2200" b="1" dirty="0" err="1" smtClean="0">
                <a:latin typeface="Blue Ridge Light SF" pitchFamily="2" charset="0"/>
              </a:rPr>
              <a:t>Skelatal</a:t>
            </a:r>
            <a:r>
              <a:rPr lang="en-GB" sz="2200" b="1" dirty="0" smtClean="0">
                <a:latin typeface="Blue Ridge Light SF" pitchFamily="2" charset="0"/>
              </a:rPr>
              <a:t> Tissue that surround joints. It depends on the Joint Shape, its Ligaments and the Muscle Tone. Exercise strengthens these structures but high impact can make weak</a:t>
            </a:r>
          </a:p>
          <a:p>
            <a:r>
              <a:rPr lang="en-GB" sz="2200" b="1" dirty="0" smtClean="0">
                <a:solidFill>
                  <a:srgbClr val="FF0000"/>
                </a:solidFill>
                <a:latin typeface="Blue Ridge Light SF" pitchFamily="2" charset="0"/>
              </a:rPr>
              <a:t>MUSCLE POSTURE </a:t>
            </a:r>
            <a:r>
              <a:rPr lang="en-GB" sz="2200" b="1" dirty="0" smtClean="0">
                <a:latin typeface="Blue Ridge Light SF" pitchFamily="2" charset="0"/>
              </a:rPr>
              <a:t>is when you can carry out activity with efficiency. The muscles responsible are in the </a:t>
            </a:r>
            <a:r>
              <a:rPr lang="en-GB" sz="2200" b="1" dirty="0" smtClean="0">
                <a:solidFill>
                  <a:srgbClr val="FF0000"/>
                </a:solidFill>
                <a:latin typeface="Blue Ridge Light SF" pitchFamily="2" charset="0"/>
              </a:rPr>
              <a:t>CORE. </a:t>
            </a:r>
            <a:r>
              <a:rPr lang="en-GB" sz="2200" b="1" dirty="0" smtClean="0">
                <a:latin typeface="Blue Ridge Light SF" pitchFamily="2" charset="0"/>
              </a:rPr>
              <a:t>Muscle Tone and Body Weight are is very important</a:t>
            </a:r>
          </a:p>
          <a:p>
            <a:endParaRPr lang="en-GB" sz="2200" b="1" dirty="0" smtClean="0">
              <a:latin typeface="Blue Ridge Light SF" pitchFamily="2" charset="0"/>
            </a:endParaRPr>
          </a:p>
          <a:p>
            <a:endParaRPr lang="en-GB" sz="2200" b="1" dirty="0" smtClean="0">
              <a:latin typeface="Blue Ridge Light SF" pitchFamily="2"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428604"/>
          </a:xfrm>
        </p:spPr>
        <p:txBody>
          <a:bodyPr>
            <a:noAutofit/>
          </a:bodyPr>
          <a:lstStyle/>
          <a:p>
            <a:r>
              <a:rPr lang="en-GB" sz="3200" b="1" u="sng" dirty="0" smtClean="0">
                <a:latin typeface="Blue Ridge Light SF" pitchFamily="2" charset="0"/>
              </a:rPr>
              <a:t>WARM UP AND COOL DOWN</a:t>
            </a:r>
            <a:endParaRPr lang="en-GB" sz="3200" b="1" u="sng" dirty="0">
              <a:latin typeface="Blue Ridge Light SF" pitchFamily="2" charset="0"/>
            </a:endParaRPr>
          </a:p>
        </p:txBody>
      </p:sp>
      <p:sp>
        <p:nvSpPr>
          <p:cNvPr id="3" name="Content Placeholder 2"/>
          <p:cNvSpPr>
            <a:spLocks noGrp="1"/>
          </p:cNvSpPr>
          <p:nvPr>
            <p:ph idx="1"/>
          </p:nvPr>
        </p:nvSpPr>
        <p:spPr>
          <a:xfrm>
            <a:off x="0" y="428604"/>
            <a:ext cx="9144000" cy="6429396"/>
          </a:xfrm>
        </p:spPr>
        <p:txBody>
          <a:bodyPr>
            <a:normAutofit lnSpcReduction="10000"/>
          </a:bodyPr>
          <a:lstStyle/>
          <a:p>
            <a:pPr>
              <a:buNone/>
            </a:pPr>
            <a:r>
              <a:rPr lang="en-GB" sz="2000" b="1" dirty="0" smtClean="0">
                <a:latin typeface="Blue Ridge Light SF" pitchFamily="2" charset="0"/>
              </a:rPr>
              <a:t>	</a:t>
            </a:r>
            <a:r>
              <a:rPr lang="en-GB" sz="2200" b="1" dirty="0" smtClean="0">
                <a:latin typeface="Blue Ridge Light SF" pitchFamily="2" charset="0"/>
              </a:rPr>
              <a:t>Devise a warm up and a cool down for an activity of your choice. Follow the models:</a:t>
            </a:r>
          </a:p>
          <a:p>
            <a:pPr algn="ctr">
              <a:buNone/>
            </a:pPr>
            <a:r>
              <a:rPr lang="en-GB" sz="2200" b="1" dirty="0" smtClean="0">
                <a:latin typeface="Blue Ridge Light SF" pitchFamily="2" charset="0"/>
              </a:rPr>
              <a:t>	Warm Up: 3 Phases</a:t>
            </a:r>
          </a:p>
          <a:p>
            <a:r>
              <a:rPr lang="en-GB" sz="2200" b="1" dirty="0" smtClean="0">
                <a:latin typeface="Blue Ridge Light SF" pitchFamily="2" charset="0"/>
              </a:rPr>
              <a:t>Pulse raiser</a:t>
            </a:r>
          </a:p>
          <a:p>
            <a:r>
              <a:rPr lang="en-GB" sz="2200" b="1" dirty="0" smtClean="0">
                <a:latin typeface="Blue Ridge Light SF" pitchFamily="2" charset="0"/>
              </a:rPr>
              <a:t>Mobility – controlled joint movements which rehearse movement patterns</a:t>
            </a:r>
          </a:p>
          <a:p>
            <a:r>
              <a:rPr lang="en-GB" sz="2200" b="1" dirty="0" smtClean="0">
                <a:latin typeface="Blue Ridge Light SF" pitchFamily="2" charset="0"/>
              </a:rPr>
              <a:t>Stretches</a:t>
            </a:r>
          </a:p>
          <a:p>
            <a:pPr>
              <a:buNone/>
            </a:pPr>
            <a:r>
              <a:rPr lang="en-GB" sz="2200" b="1" dirty="0" smtClean="0">
                <a:latin typeface="Blue Ridge Light SF" pitchFamily="2" charset="0"/>
              </a:rPr>
              <a:t>	Now explain the impact this will have on the Cardio Respiratory Systems and the </a:t>
            </a:r>
            <a:r>
              <a:rPr lang="en-GB" sz="2200" b="1" dirty="0" err="1" smtClean="0">
                <a:latin typeface="Blue Ridge Light SF" pitchFamily="2" charset="0"/>
              </a:rPr>
              <a:t>Musculo</a:t>
            </a:r>
            <a:r>
              <a:rPr lang="en-GB" sz="2200" b="1" dirty="0" smtClean="0">
                <a:latin typeface="Blue Ridge Light SF" pitchFamily="2" charset="0"/>
              </a:rPr>
              <a:t> - Skeletal Systems. Think about: muscle temp / O2 Dissociation / Nerve Impulse Conduction and Contraction / Muscle Force, speed and reactions / Synovial Fluid / Elasticity of Muscles / Distribution of Blood (Vascular Shunt) / Enzyme Activity for cell Respiration</a:t>
            </a:r>
          </a:p>
          <a:p>
            <a:endParaRPr lang="en-GB" sz="2200" b="1" dirty="0" smtClean="0">
              <a:latin typeface="Blue Ridge Light SF" pitchFamily="2" charset="0"/>
            </a:endParaRPr>
          </a:p>
          <a:p>
            <a:pPr algn="ctr">
              <a:buNone/>
            </a:pPr>
            <a:r>
              <a:rPr lang="en-GB" sz="2200" b="1" dirty="0" smtClean="0">
                <a:latin typeface="Blue Ridge Light SF" pitchFamily="2" charset="0"/>
              </a:rPr>
              <a:t>	Cool Down: 2 Phases</a:t>
            </a:r>
          </a:p>
          <a:p>
            <a:r>
              <a:rPr lang="en-GB" sz="2200" b="1" dirty="0" smtClean="0">
                <a:latin typeface="Blue Ridge Light SF" pitchFamily="2" charset="0"/>
              </a:rPr>
              <a:t>Active Recovery / Pulse Lowering </a:t>
            </a:r>
          </a:p>
          <a:p>
            <a:r>
              <a:rPr lang="en-GB" sz="2200" b="1" dirty="0" smtClean="0">
                <a:latin typeface="Blue Ridge Light SF" pitchFamily="2" charset="0"/>
              </a:rPr>
              <a:t>Stretch Active Muscles</a:t>
            </a:r>
          </a:p>
          <a:p>
            <a:pPr>
              <a:buNone/>
            </a:pPr>
            <a:r>
              <a:rPr lang="en-GB" sz="2200" b="1" dirty="0" smtClean="0">
                <a:latin typeface="Blue Ridge Light SF" pitchFamily="2" charset="0"/>
              </a:rPr>
              <a:t>	Now explain the benefits of this to; Q (Cardiac Output), Venous Return (VR), Stroke Volume (SV), Minute Ventilation (VE), Blood Pressure, Muscle Temperature, Length of Muscles, DOMS risk, Removal of Lactic Acid, Blood Pooling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b="1" u="sng" dirty="0" smtClean="0">
                <a:latin typeface="Blue Ridge Light SF" pitchFamily="2" charset="0"/>
              </a:rPr>
              <a:t>MOTION</a:t>
            </a:r>
          </a:p>
          <a:p>
            <a:r>
              <a:rPr lang="en-GB" sz="2200" b="1" dirty="0" smtClean="0">
                <a:latin typeface="Blue Ridge Light SF" pitchFamily="2" charset="0"/>
              </a:rPr>
              <a:t>  </a:t>
            </a:r>
            <a:r>
              <a:rPr lang="en-GB" sz="2200" b="1" dirty="0" smtClean="0">
                <a:solidFill>
                  <a:srgbClr val="FF0000"/>
                </a:solidFill>
                <a:latin typeface="Blue Ridge Light SF" pitchFamily="2" charset="0"/>
              </a:rPr>
              <a:t>MOTION</a:t>
            </a:r>
            <a:r>
              <a:rPr lang="en-GB" sz="2200" b="1" dirty="0" smtClean="0">
                <a:latin typeface="Blue Ridge Light SF" pitchFamily="2" charset="0"/>
              </a:rPr>
              <a:t> is divided into 3 main categories</a:t>
            </a:r>
          </a:p>
          <a:p>
            <a:pPr marL="457200" indent="-457200">
              <a:buAutoNum type="arabicParenR"/>
            </a:pPr>
            <a:r>
              <a:rPr lang="en-GB" sz="2200" b="1" dirty="0" smtClean="0">
                <a:latin typeface="Blue Ridge Light SF" pitchFamily="2" charset="0"/>
              </a:rPr>
              <a:t> </a:t>
            </a:r>
            <a:r>
              <a:rPr lang="en-GB" sz="2200" b="1" dirty="0" smtClean="0">
                <a:solidFill>
                  <a:srgbClr val="FF0000"/>
                </a:solidFill>
                <a:latin typeface="Blue Ridge Light SF" pitchFamily="2" charset="0"/>
              </a:rPr>
              <a:t>LINEAR MOTION </a:t>
            </a:r>
            <a:r>
              <a:rPr lang="en-GB" sz="2200" b="1" dirty="0" smtClean="0">
                <a:latin typeface="Blue Ridge Light SF" pitchFamily="2" charset="0"/>
              </a:rPr>
              <a:t>is when a body moves in a straight or curved line with all the aspects moving at the same speed, at the same time and in the same direction</a:t>
            </a:r>
          </a:p>
          <a:p>
            <a:pPr marL="457200" indent="-457200">
              <a:buNone/>
            </a:pPr>
            <a:r>
              <a:rPr lang="en-GB" sz="2200" b="1" dirty="0" smtClean="0">
                <a:latin typeface="Blue Ridge Light SF" pitchFamily="2" charset="0"/>
              </a:rPr>
              <a:t>	</a:t>
            </a:r>
            <a:r>
              <a:rPr lang="en-GB" sz="2200" b="1" dirty="0" smtClean="0">
                <a:latin typeface="Blue Ridge Light SF" pitchFamily="2" charset="0"/>
                <a:hlinkClick r:id="rId2"/>
              </a:rPr>
              <a:t>YouTube - 2007 Skeleton &amp; Bobsled World Cup</a:t>
            </a:r>
            <a:endParaRPr lang="en-GB" sz="2200" b="1" dirty="0" smtClean="0">
              <a:latin typeface="Blue Ridge Light SF" pitchFamily="2" charset="0"/>
            </a:endParaRPr>
          </a:p>
          <a:p>
            <a:pPr marL="457200" indent="-457200">
              <a:buNone/>
            </a:pPr>
            <a:r>
              <a:rPr lang="en-GB" sz="2200" b="1" dirty="0" smtClean="0">
                <a:latin typeface="Blue Ridge Light SF" pitchFamily="2" charset="0"/>
              </a:rPr>
              <a:t>	</a:t>
            </a:r>
            <a:r>
              <a:rPr lang="en-GB" sz="2200" b="1" dirty="0" smtClean="0">
                <a:latin typeface="Blue Ridge Light SF" pitchFamily="2" charset="0"/>
                <a:hlinkClick r:id="rId3"/>
              </a:rPr>
              <a:t>YouTube - SHOT PUT MEN - FINAL</a:t>
            </a:r>
            <a:endParaRPr lang="en-GB" sz="2200" b="1" dirty="0" smtClean="0">
              <a:latin typeface="Blue Ridge Light SF" pitchFamily="2" charset="0"/>
            </a:endParaRPr>
          </a:p>
          <a:p>
            <a:pPr marL="457200" indent="-457200">
              <a:buNone/>
            </a:pPr>
            <a:r>
              <a:rPr lang="en-GB" sz="2200" b="1" dirty="0" smtClean="0">
                <a:latin typeface="Blue Ridge Light SF" pitchFamily="2" charset="0"/>
              </a:rPr>
              <a:t>2) 	</a:t>
            </a:r>
            <a:r>
              <a:rPr lang="en-GB" sz="2200" b="1" dirty="0" smtClean="0">
                <a:solidFill>
                  <a:srgbClr val="FF0000"/>
                </a:solidFill>
                <a:latin typeface="Blue Ridge Light SF" pitchFamily="2" charset="0"/>
              </a:rPr>
              <a:t>ANGULAR MOTION </a:t>
            </a:r>
            <a:r>
              <a:rPr lang="en-GB" sz="2200" b="1" dirty="0" smtClean="0">
                <a:latin typeface="Blue Ridge Light SF" pitchFamily="2" charset="0"/>
              </a:rPr>
              <a:t>is when a body or part of a body moves in a circle or part of a circle about a point called the </a:t>
            </a:r>
            <a:r>
              <a:rPr lang="en-GB" sz="2200" b="1" dirty="0" smtClean="0">
                <a:solidFill>
                  <a:srgbClr val="FF0000"/>
                </a:solidFill>
                <a:latin typeface="Blue Ridge Light SF" pitchFamily="2" charset="0"/>
              </a:rPr>
              <a:t>AXIS OF ROTATION</a:t>
            </a:r>
          </a:p>
          <a:p>
            <a:pPr marL="457200" indent="-457200">
              <a:buNone/>
            </a:pPr>
            <a:r>
              <a:rPr lang="en-GB" sz="2200" b="1" dirty="0" smtClean="0">
                <a:latin typeface="Blue Ridge Light SF" pitchFamily="2" charset="0"/>
              </a:rPr>
              <a:t>	</a:t>
            </a:r>
            <a:r>
              <a:rPr lang="en-GB" sz="2200" b="1" dirty="0" smtClean="0">
                <a:latin typeface="Blue Ridge Light SF" pitchFamily="2" charset="0"/>
                <a:hlinkClick r:id="rId4"/>
              </a:rPr>
              <a:t>YouTube - </a:t>
            </a:r>
            <a:r>
              <a:rPr lang="en-GB" sz="2200" b="1" dirty="0" err="1" smtClean="0">
                <a:latin typeface="Blue Ridge Light SF" pitchFamily="2" charset="0"/>
                <a:hlinkClick r:id="rId4"/>
              </a:rPr>
              <a:t>Nastia</a:t>
            </a:r>
            <a:r>
              <a:rPr lang="en-GB" sz="2200" b="1" dirty="0" smtClean="0">
                <a:latin typeface="Blue Ridge Light SF" pitchFamily="2" charset="0"/>
                <a:hlinkClick r:id="rId4"/>
              </a:rPr>
              <a:t> </a:t>
            </a:r>
            <a:r>
              <a:rPr lang="en-GB" sz="2200" b="1" dirty="0" err="1" smtClean="0">
                <a:latin typeface="Blue Ridge Light SF" pitchFamily="2" charset="0"/>
                <a:hlinkClick r:id="rId4"/>
              </a:rPr>
              <a:t>Liukin</a:t>
            </a:r>
            <a:r>
              <a:rPr lang="en-GB" sz="2200" b="1" dirty="0" smtClean="0">
                <a:latin typeface="Blue Ridge Light SF" pitchFamily="2" charset="0"/>
                <a:hlinkClick r:id="rId4"/>
              </a:rPr>
              <a:t> 2008 Beijing Olympics Team Finals- Uneven Bars</a:t>
            </a:r>
            <a:endParaRPr lang="en-GB" sz="2200" b="1" dirty="0" smtClean="0">
              <a:latin typeface="Blue Ridge Light SF" pitchFamily="2" charset="0"/>
            </a:endParaRPr>
          </a:p>
          <a:p>
            <a:pPr marL="457200" indent="-457200">
              <a:buNone/>
            </a:pPr>
            <a:r>
              <a:rPr lang="en-GB" sz="2200" b="1" dirty="0" smtClean="0">
                <a:latin typeface="Blue Ridge Light SF" pitchFamily="2" charset="0"/>
              </a:rPr>
              <a:t>	</a:t>
            </a:r>
            <a:r>
              <a:rPr lang="en-GB" sz="2200" b="1" dirty="0" smtClean="0">
                <a:latin typeface="Blue Ridge Light SF" pitchFamily="2" charset="0"/>
                <a:hlinkClick r:id="rId5"/>
              </a:rPr>
              <a:t>BBC SPORT | Other sport... | Cycling | World record for women pursuit team</a:t>
            </a:r>
            <a:endParaRPr lang="en-GB" sz="2200" b="1" dirty="0" smtClean="0">
              <a:latin typeface="Blue Ridge Light SF" pitchFamily="2" charset="0"/>
            </a:endParaRPr>
          </a:p>
          <a:p>
            <a:pPr marL="457200" indent="-457200">
              <a:buNone/>
            </a:pPr>
            <a:r>
              <a:rPr lang="en-GB" sz="2200" b="1" dirty="0" smtClean="0">
                <a:latin typeface="Blue Ridge Light SF" pitchFamily="2" charset="0"/>
              </a:rPr>
              <a:t>3)	 </a:t>
            </a:r>
            <a:r>
              <a:rPr lang="en-GB" sz="2200" b="1" dirty="0" smtClean="0">
                <a:solidFill>
                  <a:srgbClr val="FF0000"/>
                </a:solidFill>
                <a:latin typeface="Blue Ridge Light SF" pitchFamily="2" charset="0"/>
              </a:rPr>
              <a:t>GENERAL MOTION </a:t>
            </a:r>
            <a:r>
              <a:rPr lang="en-GB" sz="2200" b="1" dirty="0" smtClean="0">
                <a:latin typeface="Blue Ridge Light SF" pitchFamily="2" charset="0"/>
              </a:rPr>
              <a:t>is a combination of </a:t>
            </a:r>
            <a:r>
              <a:rPr lang="en-GB" sz="2200" b="1" dirty="0" smtClean="0">
                <a:solidFill>
                  <a:srgbClr val="FF0000"/>
                </a:solidFill>
                <a:latin typeface="Blue Ridge Light SF" pitchFamily="2" charset="0"/>
              </a:rPr>
              <a:t>LINEAR </a:t>
            </a:r>
            <a:r>
              <a:rPr lang="en-GB" sz="2200" b="1" dirty="0" smtClean="0">
                <a:latin typeface="Blue Ridge Light SF" pitchFamily="2" charset="0"/>
              </a:rPr>
              <a:t>and </a:t>
            </a:r>
            <a:r>
              <a:rPr lang="en-GB" sz="2200" b="1" dirty="0" smtClean="0">
                <a:solidFill>
                  <a:srgbClr val="FF0000"/>
                </a:solidFill>
                <a:latin typeface="Blue Ridge Light SF" pitchFamily="2" charset="0"/>
              </a:rPr>
              <a:t>ANGULAR MOTION</a:t>
            </a:r>
          </a:p>
          <a:p>
            <a:pPr>
              <a:buNone/>
            </a:pPr>
            <a:r>
              <a:rPr lang="en-GB" sz="2200" b="1" dirty="0" smtClean="0">
                <a:latin typeface="Blue Ridge Light SF" pitchFamily="2" charset="0"/>
              </a:rPr>
              <a:t>	</a:t>
            </a:r>
            <a:r>
              <a:rPr lang="en-GB" sz="2200" b="1" dirty="0" smtClean="0">
                <a:latin typeface="Blue Ridge Light SF" pitchFamily="2" charset="0"/>
                <a:hlinkClick r:id="rId6"/>
              </a:rPr>
              <a:t>YouTube - </a:t>
            </a:r>
            <a:r>
              <a:rPr lang="en-GB" sz="2200" b="1" dirty="0" err="1" smtClean="0">
                <a:latin typeface="Blue Ridge Light SF" pitchFamily="2" charset="0"/>
                <a:hlinkClick r:id="rId6"/>
              </a:rPr>
              <a:t>Contraversial</a:t>
            </a:r>
            <a:r>
              <a:rPr lang="en-GB" sz="2200" b="1" dirty="0" smtClean="0">
                <a:latin typeface="Blue Ridge Light SF" pitchFamily="2" charset="0"/>
                <a:hlinkClick r:id="rId6"/>
              </a:rPr>
              <a:t> Wheelchair Crash</a:t>
            </a:r>
            <a:endParaRPr lang="en-GB" sz="2200" b="1" dirty="0" smtClean="0">
              <a:latin typeface="Blue Ridge Light SF" pitchFamily="2" charset="0"/>
            </a:endParaRPr>
          </a:p>
          <a:p>
            <a:pPr>
              <a:buNone/>
            </a:pPr>
            <a:r>
              <a:rPr lang="en-GB" sz="2200" b="1" dirty="0" smtClean="0">
                <a:latin typeface="Blue Ridge Light SF" pitchFamily="2" charset="0"/>
              </a:rPr>
              <a:t>	</a:t>
            </a:r>
            <a:r>
              <a:rPr lang="en-GB" sz="2200" b="1" dirty="0" smtClean="0">
                <a:latin typeface="Blue Ridge Light SF" pitchFamily="2" charset="0"/>
                <a:hlinkClick r:id="rId7"/>
              </a:rPr>
              <a:t>YouTube - ATHLETICS -- THROWS JAVELIN WOMEN – FINAL</a:t>
            </a: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r>
              <a:rPr lang="en-GB" sz="2200" b="1" dirty="0" smtClean="0">
                <a:latin typeface="Blue Ridge Light SF" pitchFamily="2" charset="0"/>
              </a:rPr>
              <a:t>	Identify different types of motion in your sport, and then rugby, golf, cricket, track and field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428604"/>
          </a:xfrm>
        </p:spPr>
        <p:txBody>
          <a:bodyPr>
            <a:noAutofit/>
          </a:bodyPr>
          <a:lstStyle/>
          <a:p>
            <a:r>
              <a:rPr lang="en-GB" sz="2400" b="1" u="sng" dirty="0" smtClean="0">
                <a:latin typeface="Blue Ridge Light SF" pitchFamily="2" charset="0"/>
              </a:rPr>
              <a:t>FORCE</a:t>
            </a:r>
            <a:endParaRPr lang="en-GB" sz="2400" b="1" u="sng" dirty="0">
              <a:latin typeface="Blue Ridge Light SF" pitchFamily="2" charset="0"/>
            </a:endParaRPr>
          </a:p>
        </p:txBody>
      </p:sp>
      <p:sp>
        <p:nvSpPr>
          <p:cNvPr id="3" name="Content Placeholder 2"/>
          <p:cNvSpPr>
            <a:spLocks noGrp="1"/>
          </p:cNvSpPr>
          <p:nvPr>
            <p:ph idx="1"/>
          </p:nvPr>
        </p:nvSpPr>
        <p:spPr>
          <a:xfrm>
            <a:off x="0" y="357166"/>
            <a:ext cx="8929718" cy="6500834"/>
          </a:xfrm>
        </p:spPr>
        <p:txBody>
          <a:bodyPr>
            <a:normAutofit/>
          </a:bodyPr>
          <a:lstStyle/>
          <a:p>
            <a:pPr>
              <a:buNone/>
            </a:pPr>
            <a:r>
              <a:rPr lang="en-GB" sz="2200" b="1" dirty="0" smtClean="0">
                <a:latin typeface="Blue Ridge Light SF" pitchFamily="2" charset="0"/>
              </a:rPr>
              <a:t>	….Can perform the following functions</a:t>
            </a:r>
          </a:p>
          <a:p>
            <a:pPr marL="457200" indent="-457200">
              <a:buAutoNum type="arabicParenR"/>
            </a:pPr>
            <a:r>
              <a:rPr lang="en-GB" sz="2200" b="1" dirty="0" smtClean="0">
                <a:latin typeface="Blue Ridge Light SF" pitchFamily="2" charset="0"/>
              </a:rPr>
              <a:t>Cause a </a:t>
            </a:r>
            <a:r>
              <a:rPr lang="en-GB" sz="2200" b="1" dirty="0" smtClean="0">
                <a:solidFill>
                  <a:srgbClr val="FF0000"/>
                </a:solidFill>
                <a:latin typeface="Blue Ridge Light SF" pitchFamily="2" charset="0"/>
              </a:rPr>
              <a:t>RESTING </a:t>
            </a:r>
            <a:r>
              <a:rPr lang="en-GB" sz="2200" b="1" dirty="0" smtClean="0">
                <a:latin typeface="Blue Ridge Light SF" pitchFamily="2" charset="0"/>
              </a:rPr>
              <a:t>body to </a:t>
            </a:r>
            <a:r>
              <a:rPr lang="en-GB" sz="2200" b="1" dirty="0" smtClean="0">
                <a:solidFill>
                  <a:srgbClr val="FF0000"/>
                </a:solidFill>
                <a:latin typeface="Blue Ridge Light SF" pitchFamily="2" charset="0"/>
              </a:rPr>
              <a:t>MOVE</a:t>
            </a:r>
          </a:p>
          <a:p>
            <a:pPr marL="457200" indent="-457200">
              <a:buAutoNum type="arabicParenR"/>
            </a:pPr>
            <a:r>
              <a:rPr lang="en-GB" sz="2200" b="1" dirty="0" smtClean="0">
                <a:latin typeface="Blue Ridge Light SF" pitchFamily="2" charset="0"/>
              </a:rPr>
              <a:t>Cause a </a:t>
            </a:r>
            <a:r>
              <a:rPr lang="en-GB" sz="2200" b="1" dirty="0" smtClean="0">
                <a:solidFill>
                  <a:srgbClr val="FF0000"/>
                </a:solidFill>
                <a:latin typeface="Blue Ridge Light SF" pitchFamily="2" charset="0"/>
              </a:rPr>
              <a:t>MOVING</a:t>
            </a:r>
            <a:r>
              <a:rPr lang="en-GB" sz="2200" b="1" dirty="0" smtClean="0">
                <a:latin typeface="Blue Ridge Light SF" pitchFamily="2" charset="0"/>
              </a:rPr>
              <a:t> body to change </a:t>
            </a:r>
            <a:r>
              <a:rPr lang="en-GB" sz="2200" b="1" dirty="0" smtClean="0">
                <a:solidFill>
                  <a:srgbClr val="FF0000"/>
                </a:solidFill>
                <a:latin typeface="Blue Ridge Light SF" pitchFamily="2" charset="0"/>
              </a:rPr>
              <a:t>DIRECTION, ACCELERATE </a:t>
            </a:r>
            <a:r>
              <a:rPr lang="en-GB" sz="2200" b="1" dirty="0" smtClean="0">
                <a:latin typeface="Blue Ridge Light SF" pitchFamily="2" charset="0"/>
              </a:rPr>
              <a:t>or </a:t>
            </a:r>
            <a:r>
              <a:rPr lang="en-GB" sz="2200" b="1" dirty="0" smtClean="0">
                <a:solidFill>
                  <a:srgbClr val="FF0000"/>
                </a:solidFill>
                <a:latin typeface="Blue Ridge Light SF" pitchFamily="2" charset="0"/>
              </a:rPr>
              <a:t>DECELERATE</a:t>
            </a:r>
          </a:p>
          <a:p>
            <a:pPr marL="457200" indent="-457200">
              <a:buAutoNum type="arabicParenR"/>
            </a:pPr>
            <a:r>
              <a:rPr lang="en-GB" sz="2200" b="1" dirty="0" smtClean="0">
                <a:latin typeface="Blue Ridge Light SF" pitchFamily="2" charset="0"/>
              </a:rPr>
              <a:t>Change an objects </a:t>
            </a:r>
            <a:r>
              <a:rPr lang="en-GB" sz="2200" b="1" dirty="0" smtClean="0">
                <a:solidFill>
                  <a:srgbClr val="FF0000"/>
                </a:solidFill>
                <a:latin typeface="Blue Ridge Light SF" pitchFamily="2" charset="0"/>
              </a:rPr>
              <a:t>SHAPE</a:t>
            </a:r>
          </a:p>
          <a:p>
            <a:pPr marL="457200" indent="-457200">
              <a:buAutoNum type="arabicParenR"/>
            </a:pPr>
            <a:endParaRPr lang="en-GB" sz="2200" b="1" dirty="0" smtClean="0">
              <a:solidFill>
                <a:srgbClr val="FF0000"/>
              </a:solidFill>
              <a:latin typeface="Blue Ridge Light SF" pitchFamily="2" charset="0"/>
            </a:endParaRPr>
          </a:p>
          <a:p>
            <a:pPr marL="457200" indent="-457200" algn="ctr">
              <a:buNone/>
            </a:pPr>
            <a:r>
              <a:rPr lang="en-GB" sz="2400" b="1" u="sng" dirty="0" smtClean="0">
                <a:latin typeface="Blue Ridge Light SF" pitchFamily="2" charset="0"/>
              </a:rPr>
              <a:t>NEWTONS LAWS OF MOTION</a:t>
            </a:r>
          </a:p>
          <a:p>
            <a:pPr marL="457200" indent="-457200" algn="ctr">
              <a:buNone/>
            </a:pPr>
            <a:endParaRPr lang="en-GB" sz="2200" b="1" dirty="0" smtClean="0">
              <a:solidFill>
                <a:srgbClr val="FF0000"/>
              </a:solidFill>
              <a:latin typeface="Blue Ridge Light SF" pitchFamily="2" charset="0"/>
            </a:endParaRPr>
          </a:p>
          <a:p>
            <a:pPr>
              <a:buNone/>
            </a:pPr>
            <a:r>
              <a:rPr lang="en-GB" sz="2000" b="1" dirty="0" smtClean="0">
                <a:solidFill>
                  <a:srgbClr val="FF0000"/>
                </a:solidFill>
                <a:latin typeface="Blue Ridge Light SF" pitchFamily="2" charset="0"/>
              </a:rPr>
              <a:t>	1</a:t>
            </a:r>
            <a:r>
              <a:rPr lang="en-GB" sz="2000" b="1" baseline="30000" dirty="0" smtClean="0">
                <a:solidFill>
                  <a:srgbClr val="FF0000"/>
                </a:solidFill>
                <a:latin typeface="Blue Ridge Light SF" pitchFamily="2" charset="0"/>
              </a:rPr>
              <a:t>ST</a:t>
            </a:r>
            <a:r>
              <a:rPr lang="en-GB" sz="2000" b="1" dirty="0" smtClean="0">
                <a:solidFill>
                  <a:srgbClr val="FF0000"/>
                </a:solidFill>
                <a:latin typeface="Blue Ridge Light SF" pitchFamily="2" charset="0"/>
              </a:rPr>
              <a:t> LAW OF MOTION </a:t>
            </a:r>
            <a:r>
              <a:rPr lang="en-GB" sz="2000" b="1" dirty="0" smtClean="0">
                <a:latin typeface="Blue Ridge Light SF" pitchFamily="2" charset="0"/>
              </a:rPr>
              <a:t>….A body continues in a state of rest or uniform velocity (same speed and direction) unless acted upon by an external force</a:t>
            </a:r>
          </a:p>
          <a:p>
            <a:pPr>
              <a:buNone/>
            </a:pPr>
            <a:endParaRPr lang="en-GB" sz="2000" b="1" dirty="0" smtClean="0">
              <a:solidFill>
                <a:srgbClr val="FF0000"/>
              </a:solidFill>
              <a:latin typeface="Blue Ridge Light SF" pitchFamily="2" charset="0"/>
            </a:endParaRPr>
          </a:p>
          <a:p>
            <a:pPr>
              <a:buNone/>
            </a:pPr>
            <a:r>
              <a:rPr lang="en-GB" sz="2000" b="1" dirty="0" smtClean="0">
                <a:solidFill>
                  <a:srgbClr val="FF0000"/>
                </a:solidFill>
                <a:latin typeface="Blue Ridge Light SF" pitchFamily="2" charset="0"/>
              </a:rPr>
              <a:t>	2</a:t>
            </a:r>
            <a:r>
              <a:rPr lang="en-GB" sz="2000" b="1" baseline="30000" dirty="0" smtClean="0">
                <a:solidFill>
                  <a:srgbClr val="FF0000"/>
                </a:solidFill>
                <a:latin typeface="Blue Ridge Light SF" pitchFamily="2" charset="0"/>
              </a:rPr>
              <a:t>ND</a:t>
            </a:r>
            <a:r>
              <a:rPr lang="en-GB" sz="2000" b="1" dirty="0" smtClean="0">
                <a:solidFill>
                  <a:srgbClr val="FF0000"/>
                </a:solidFill>
                <a:latin typeface="Blue Ridge Light SF" pitchFamily="2" charset="0"/>
              </a:rPr>
              <a:t> LAW OF MOTION – THE LAW OF ACCELERATION: </a:t>
            </a:r>
            <a:r>
              <a:rPr lang="en-GB" sz="2000" b="1" dirty="0" smtClean="0">
                <a:latin typeface="Blue Ridge Light SF" pitchFamily="2" charset="0"/>
              </a:rPr>
              <a:t>When a force acts upon an object, the rate of change of momentum experienced by the object is proportional to the size of the force and takes place in the direction in which the force acts</a:t>
            </a:r>
          </a:p>
          <a:p>
            <a:pPr>
              <a:buNone/>
            </a:pPr>
            <a:endParaRPr lang="en-GB" sz="2000" b="1" dirty="0" smtClean="0">
              <a:latin typeface="Blue Ridge Light SF" pitchFamily="2" charset="0"/>
            </a:endParaRPr>
          </a:p>
          <a:p>
            <a:pPr>
              <a:buNone/>
            </a:pPr>
            <a:r>
              <a:rPr lang="en-GB" sz="2000" b="1" dirty="0" smtClean="0">
                <a:latin typeface="Blue Ridge Light SF" pitchFamily="2" charset="0"/>
              </a:rPr>
              <a:t>	</a:t>
            </a:r>
            <a:r>
              <a:rPr lang="en-GB" sz="2000" b="1" dirty="0" smtClean="0">
                <a:solidFill>
                  <a:srgbClr val="FF0000"/>
                </a:solidFill>
                <a:latin typeface="Blue Ridge Light SF" pitchFamily="2" charset="0"/>
              </a:rPr>
              <a:t>3</a:t>
            </a:r>
            <a:r>
              <a:rPr lang="en-GB" sz="2000" b="1" baseline="30000" dirty="0" smtClean="0">
                <a:solidFill>
                  <a:srgbClr val="FF0000"/>
                </a:solidFill>
                <a:latin typeface="Blue Ridge Light SF" pitchFamily="2" charset="0"/>
              </a:rPr>
              <a:t>RD</a:t>
            </a:r>
            <a:r>
              <a:rPr lang="en-GB" sz="2000" b="1" dirty="0" smtClean="0">
                <a:solidFill>
                  <a:srgbClr val="FF0000"/>
                </a:solidFill>
                <a:latin typeface="Blue Ridge Light SF" pitchFamily="2" charset="0"/>
              </a:rPr>
              <a:t> LAW OF MOTION</a:t>
            </a:r>
            <a:r>
              <a:rPr lang="en-GB" sz="2000" b="1" dirty="0" smtClean="0">
                <a:latin typeface="Blue Ridge Light SF" pitchFamily="2" charset="0"/>
              </a:rPr>
              <a:t>….For every action, there is an equal and opposite reaction</a:t>
            </a:r>
          </a:p>
          <a:p>
            <a:pPr marL="457200" indent="-457200">
              <a:buNone/>
            </a:pPr>
            <a:endParaRPr lang="en-GB" sz="2200" b="1" dirty="0" smtClean="0">
              <a:solidFill>
                <a:srgbClr val="FF0000"/>
              </a:solidFill>
              <a:latin typeface="Blue Ridge Light SF"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b="1" u="sng" dirty="0" smtClean="0">
                <a:latin typeface="Adobe Garamond Pro Bold"/>
              </a:rPr>
              <a:t>THE SKELETAL SYSTEM</a:t>
            </a:r>
          </a:p>
          <a:p>
            <a:pPr marL="457200" indent="-457200">
              <a:buAutoNum type="alphaUcParenR"/>
            </a:pPr>
            <a:r>
              <a:rPr lang="en-GB" b="1" dirty="0" smtClean="0">
                <a:latin typeface="Adobe Garamond Pro Bold"/>
              </a:rPr>
              <a:t>Label the Skeleton with the main bones</a:t>
            </a:r>
          </a:p>
          <a:p>
            <a:pPr marL="457200" indent="-457200">
              <a:buAutoNum type="alphaUcParenR"/>
            </a:pPr>
            <a:r>
              <a:rPr lang="en-GB" b="1" dirty="0" smtClean="0">
                <a:latin typeface="Adobe Garamond Pro Bold"/>
              </a:rPr>
              <a:t>Colour the Axial and </a:t>
            </a:r>
            <a:r>
              <a:rPr lang="en-GB" b="1" dirty="0" err="1" smtClean="0">
                <a:latin typeface="Adobe Garamond Pro Bold"/>
              </a:rPr>
              <a:t>Appendicular</a:t>
            </a:r>
            <a:r>
              <a:rPr lang="en-GB" b="1" dirty="0" smtClean="0">
                <a:latin typeface="Adobe Garamond Pro Bold"/>
              </a:rPr>
              <a:t> Skeletons</a:t>
            </a:r>
          </a:p>
          <a:p>
            <a:pPr marL="457200" indent="-457200">
              <a:buAutoNum type="alphaUcParenR"/>
            </a:pPr>
            <a:r>
              <a:rPr lang="en-GB" b="1" dirty="0" smtClean="0">
                <a:latin typeface="Adobe Garamond Pro Bold"/>
              </a:rPr>
              <a:t>Classify each bone as either Long, Short, Irregular, Flat or </a:t>
            </a:r>
            <a:r>
              <a:rPr lang="en-GB" b="1" dirty="0" err="1" smtClean="0">
                <a:latin typeface="Adobe Garamond Pro Bold"/>
              </a:rPr>
              <a:t>Sesamoid</a:t>
            </a:r>
            <a:endParaRPr lang="en-GB" b="1" dirty="0" smtClean="0">
              <a:latin typeface="Adobe Garamond Pro Bold"/>
            </a:endParaRPr>
          </a:p>
          <a:p>
            <a:pPr marL="457200" indent="-457200">
              <a:buAutoNum type="alphaUcParenR"/>
            </a:pPr>
            <a:r>
              <a:rPr lang="en-GB" b="1" dirty="0" smtClean="0">
                <a:latin typeface="Adobe Garamond Pro Bold"/>
              </a:rPr>
              <a:t>Label the elements of a typical Long Bone</a:t>
            </a:r>
          </a:p>
          <a:p>
            <a:pPr marL="457200" indent="-457200">
              <a:buAutoNum type="alphaUcParenR"/>
            </a:pPr>
            <a:r>
              <a:rPr lang="en-GB" b="1" dirty="0" smtClean="0">
                <a:latin typeface="Adobe Garamond Pro Bold"/>
              </a:rPr>
              <a:t>Complete the worksheet which identifies Articulating Bones at a Joint</a:t>
            </a:r>
          </a:p>
          <a:p>
            <a:pPr marL="457200" indent="-457200">
              <a:buAutoNum type="alphaUcParenR"/>
            </a:pPr>
            <a:r>
              <a:rPr lang="en-GB" b="1" dirty="0" smtClean="0">
                <a:latin typeface="Adobe Garamond Pro Bold"/>
              </a:rPr>
              <a:t>Discuss the functions of the skeleton in your chosen sport</a:t>
            </a:r>
          </a:p>
          <a:p>
            <a:pPr marL="457200" indent="-457200">
              <a:buAutoNum type="alphaUcParenR"/>
            </a:pPr>
            <a:r>
              <a:rPr lang="en-GB" b="1" dirty="0" smtClean="0">
                <a:latin typeface="Adobe Garamond Pro Bold"/>
              </a:rPr>
              <a:t>Describe how Cartilage becomes bone </a:t>
            </a:r>
            <a:r>
              <a:rPr lang="en-GB" b="1" smtClean="0">
                <a:latin typeface="Adobe Garamond Pro Bold"/>
              </a:rPr>
              <a:t>in children</a:t>
            </a:r>
            <a:endParaRPr lang="en-GB" b="1" dirty="0" smtClean="0">
              <a:latin typeface="Adobe Garamond Pro Bold"/>
            </a:endParaRPr>
          </a:p>
          <a:p>
            <a:pPr marL="457200" indent="-457200">
              <a:buAutoNum type="alphaUcParenR"/>
            </a:pPr>
            <a:endParaRPr lang="en-GB" b="1" dirty="0" smtClean="0">
              <a:latin typeface="Adobe Garamond Pro Bold"/>
            </a:endParaRPr>
          </a:p>
          <a:p>
            <a:pPr>
              <a:buNone/>
            </a:pPr>
            <a:endParaRPr lang="en-GB" b="1" dirty="0" smtClean="0">
              <a:solidFill>
                <a:srgbClr val="FF0000"/>
              </a:solidFill>
              <a:latin typeface="Adobe Garamond Pro Bold"/>
            </a:endParaRPr>
          </a:p>
          <a:p>
            <a:endParaRPr lang="en-GB" b="1" dirty="0" smtClean="0">
              <a:latin typeface="Adobe Garamond Pro Bold"/>
            </a:endParaRPr>
          </a:p>
          <a:p>
            <a:endParaRPr lang="en-GB" b="1" dirty="0" smtClean="0">
              <a:latin typeface="Adobe Garamond Pro Bold"/>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868346"/>
          </a:xfrm>
        </p:spPr>
        <p:txBody>
          <a:bodyPr>
            <a:normAutofit/>
          </a:bodyPr>
          <a:lstStyle/>
          <a:p>
            <a:r>
              <a:rPr lang="en-GB" sz="4000" b="1" u="sng" dirty="0" smtClean="0">
                <a:latin typeface="Blue Ridge Light SF" pitchFamily="2" charset="0"/>
              </a:rPr>
              <a:t>FORCE</a:t>
            </a:r>
            <a:endParaRPr lang="en-GB" sz="4000" b="1" u="sng" dirty="0">
              <a:latin typeface="Blue Ridge Light SF" pitchFamily="2" charset="0"/>
            </a:endParaRPr>
          </a:p>
        </p:txBody>
      </p:sp>
      <p:sp>
        <p:nvSpPr>
          <p:cNvPr id="3" name="Content Placeholder 2"/>
          <p:cNvSpPr>
            <a:spLocks noGrp="1"/>
          </p:cNvSpPr>
          <p:nvPr>
            <p:ph idx="1"/>
          </p:nvPr>
        </p:nvSpPr>
        <p:spPr>
          <a:xfrm>
            <a:off x="285720" y="857232"/>
            <a:ext cx="8643998" cy="5572164"/>
          </a:xfrm>
        </p:spPr>
        <p:txBody>
          <a:bodyPr>
            <a:normAutofit/>
          </a:bodyPr>
          <a:lstStyle/>
          <a:p>
            <a:pPr>
              <a:buNone/>
            </a:pPr>
            <a:r>
              <a:rPr lang="en-GB" sz="2400" b="1" dirty="0" smtClean="0">
                <a:latin typeface="Blue Ridge Light SF" pitchFamily="2" charset="0"/>
              </a:rPr>
              <a:t>	</a:t>
            </a:r>
            <a:endParaRPr lang="en-GB" sz="4000" b="1" dirty="0" smtClean="0">
              <a:solidFill>
                <a:srgbClr val="FF0000"/>
              </a:solidFill>
              <a:latin typeface="Blue Ridge Light SF" pitchFamily="2" charset="0"/>
            </a:endParaRPr>
          </a:p>
        </p:txBody>
      </p:sp>
      <p:graphicFrame>
        <p:nvGraphicFramePr>
          <p:cNvPr id="5" name="Table 4"/>
          <p:cNvGraphicFramePr>
            <a:graphicFrameLocks noGrp="1"/>
          </p:cNvGraphicFramePr>
          <p:nvPr/>
        </p:nvGraphicFramePr>
        <p:xfrm>
          <a:off x="0" y="928670"/>
          <a:ext cx="8929718" cy="5556432"/>
        </p:xfrm>
        <a:graphic>
          <a:graphicData uri="http://schemas.openxmlformats.org/drawingml/2006/table">
            <a:tbl>
              <a:tblPr firstRow="1" bandRow="1">
                <a:tableStyleId>{5C22544A-7EE6-4342-B048-85BDC9FD1C3A}</a:tableStyleId>
              </a:tblPr>
              <a:tblGrid>
                <a:gridCol w="3763765"/>
                <a:gridCol w="5165953"/>
              </a:tblGrid>
              <a:tr h="428628">
                <a:tc>
                  <a:txBody>
                    <a:bodyPr/>
                    <a:lstStyle/>
                    <a:p>
                      <a:pPr algn="ctr"/>
                      <a:r>
                        <a:rPr lang="en-GB" dirty="0" smtClean="0">
                          <a:latin typeface="Blue Ridge Light SF" pitchFamily="2" charset="0"/>
                        </a:rPr>
                        <a:t>Effect of Force</a:t>
                      </a:r>
                      <a:endParaRPr lang="en-GB" dirty="0">
                        <a:latin typeface="Blue Ridge Light SF" pitchFamily="2" charset="0"/>
                      </a:endParaRPr>
                    </a:p>
                  </a:txBody>
                  <a:tcPr/>
                </a:tc>
                <a:tc>
                  <a:txBody>
                    <a:bodyPr/>
                    <a:lstStyle/>
                    <a:p>
                      <a:pPr algn="ctr"/>
                      <a:r>
                        <a:rPr lang="en-GB" dirty="0" smtClean="0">
                          <a:latin typeface="Blue Ridge Light SF" pitchFamily="2" charset="0"/>
                        </a:rPr>
                        <a:t>Example from a penalty kick in football</a:t>
                      </a:r>
                      <a:endParaRPr lang="en-GB" dirty="0">
                        <a:latin typeface="Blue Ridge Light SF" pitchFamily="2" charset="0"/>
                      </a:endParaRPr>
                    </a:p>
                  </a:txBody>
                  <a:tcPr/>
                </a:tc>
              </a:tr>
              <a:tr h="916788">
                <a:tc>
                  <a:txBody>
                    <a:bodyPr/>
                    <a:lstStyle/>
                    <a:p>
                      <a:pPr algn="ctr"/>
                      <a:r>
                        <a:rPr lang="en-GB" sz="2400" b="1" dirty="0" smtClean="0">
                          <a:latin typeface="Blue Ridge Light SF" pitchFamily="2" charset="0"/>
                        </a:rPr>
                        <a:t>A force can cause a body at rest to move</a:t>
                      </a:r>
                      <a:endParaRPr lang="en-GB" sz="2400" b="1" dirty="0">
                        <a:latin typeface="Blue Ridge Light SF" pitchFamily="2" charset="0"/>
                      </a:endParaRPr>
                    </a:p>
                  </a:txBody>
                  <a:tcPr/>
                </a:tc>
                <a:tc>
                  <a:txBody>
                    <a:bodyPr/>
                    <a:lstStyle/>
                    <a:p>
                      <a:pPr algn="l"/>
                      <a:r>
                        <a:rPr lang="en-GB" sz="1800" b="1" dirty="0" smtClean="0">
                          <a:latin typeface="Blue Ridge Light SF" pitchFamily="2" charset="0"/>
                        </a:rPr>
                        <a:t>The force of the footballers boot will cause the ball to move</a:t>
                      </a:r>
                      <a:endParaRPr lang="en-GB" sz="1800" b="1" dirty="0">
                        <a:latin typeface="Blue Ridge Light SF" pitchFamily="2" charset="0"/>
                      </a:endParaRPr>
                    </a:p>
                  </a:txBody>
                  <a:tcPr/>
                </a:tc>
              </a:tr>
              <a:tr h="916788">
                <a:tc>
                  <a:txBody>
                    <a:bodyPr/>
                    <a:lstStyle/>
                    <a:p>
                      <a:pPr algn="ctr"/>
                      <a:r>
                        <a:rPr lang="en-GB" sz="2400" b="1" dirty="0" smtClean="0">
                          <a:latin typeface="Blue Ridge Light SF" pitchFamily="2" charset="0"/>
                        </a:rPr>
                        <a:t>A force can cause a moving body</a:t>
                      </a:r>
                      <a:r>
                        <a:rPr lang="en-GB" sz="2400" b="1" baseline="0" dirty="0" smtClean="0">
                          <a:latin typeface="Blue Ridge Light SF" pitchFamily="2" charset="0"/>
                        </a:rPr>
                        <a:t> to change direction</a:t>
                      </a:r>
                      <a:endParaRPr lang="en-GB" sz="2400" b="1" dirty="0">
                        <a:latin typeface="Blue Ridge Light SF" pitchFamily="2" charset="0"/>
                      </a:endParaRPr>
                    </a:p>
                  </a:txBody>
                  <a:tcPr/>
                </a:tc>
                <a:tc>
                  <a:txBody>
                    <a:bodyPr/>
                    <a:lstStyle/>
                    <a:p>
                      <a:pPr algn="l"/>
                      <a:r>
                        <a:rPr lang="en-GB" sz="1800" b="1" dirty="0" smtClean="0">
                          <a:latin typeface="Blue Ridge Light SF" pitchFamily="2" charset="0"/>
                        </a:rPr>
                        <a:t>When the goal keeper</a:t>
                      </a:r>
                      <a:r>
                        <a:rPr lang="en-GB" sz="1800" b="1" baseline="0" dirty="0" smtClean="0">
                          <a:latin typeface="Blue Ridge Light SF" pitchFamily="2" charset="0"/>
                        </a:rPr>
                        <a:t> puts his hands out to save it he can alter the direction  of the ball and hopefully save the penalty</a:t>
                      </a:r>
                      <a:endParaRPr lang="en-GB" sz="1800" b="1" dirty="0">
                        <a:latin typeface="Blue Ridge Light SF" pitchFamily="2" charset="0"/>
                      </a:endParaRPr>
                    </a:p>
                  </a:txBody>
                  <a:tcPr/>
                </a:tc>
              </a:tr>
              <a:tr h="9167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dirty="0" smtClean="0">
                          <a:latin typeface="Blue Ridge Light SF" pitchFamily="2" charset="0"/>
                        </a:rPr>
                        <a:t>A force can cause a moving body</a:t>
                      </a:r>
                      <a:r>
                        <a:rPr lang="en-GB" sz="2400" b="1" baseline="0" dirty="0" smtClean="0">
                          <a:latin typeface="Blue Ridge Light SF" pitchFamily="2" charset="0"/>
                        </a:rPr>
                        <a:t> to accelerate</a:t>
                      </a:r>
                      <a:endParaRPr lang="en-GB" sz="2400" b="1" dirty="0" smtClean="0">
                        <a:latin typeface="Blue Ridge Light SF" pitchFamily="2" charset="0"/>
                      </a:endParaRPr>
                    </a:p>
                    <a:p>
                      <a:pPr algn="ctr"/>
                      <a:endParaRPr lang="en-GB" sz="2400" b="1" dirty="0">
                        <a:latin typeface="Blue Ridge Light SF" pitchFamily="2" charset="0"/>
                      </a:endParaRPr>
                    </a:p>
                  </a:txBody>
                  <a:tcPr/>
                </a:tc>
                <a:tc>
                  <a:txBody>
                    <a:bodyPr/>
                    <a:lstStyle/>
                    <a:p>
                      <a:pPr algn="l"/>
                      <a:r>
                        <a:rPr lang="en-GB" sz="1800" b="1" dirty="0" smtClean="0">
                          <a:latin typeface="Blue Ridge Light SF" pitchFamily="2" charset="0"/>
                        </a:rPr>
                        <a:t>When running towards</a:t>
                      </a:r>
                      <a:r>
                        <a:rPr lang="en-GB" sz="1800" b="1" baseline="0" dirty="0" smtClean="0">
                          <a:latin typeface="Blue Ridge Light SF" pitchFamily="2" charset="0"/>
                        </a:rPr>
                        <a:t> the ball the player can increase his speed by exerting a larger force against the ground</a:t>
                      </a:r>
                      <a:endParaRPr lang="en-GB" sz="1800" b="1" dirty="0">
                        <a:latin typeface="Blue Ridge Light SF" pitchFamily="2" charset="0"/>
                      </a:endParaRPr>
                    </a:p>
                  </a:txBody>
                  <a:tcPr/>
                </a:tc>
              </a:tr>
              <a:tr h="9167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dirty="0" smtClean="0">
                          <a:latin typeface="Blue Ridge Light SF" pitchFamily="2" charset="0"/>
                        </a:rPr>
                        <a:t>A force can cause a moving body</a:t>
                      </a:r>
                      <a:r>
                        <a:rPr lang="en-GB" sz="2400" b="1" baseline="0" dirty="0" smtClean="0">
                          <a:latin typeface="Blue Ridge Light SF" pitchFamily="2" charset="0"/>
                        </a:rPr>
                        <a:t> to decelerate</a:t>
                      </a:r>
                      <a:endParaRPr lang="en-GB" sz="2400" b="1" dirty="0" smtClean="0">
                        <a:latin typeface="Blue Ridge Light SF" pitchFamily="2" charset="0"/>
                      </a:endParaRPr>
                    </a:p>
                    <a:p>
                      <a:pPr algn="ctr"/>
                      <a:endParaRPr lang="en-GB" sz="2400" b="1" dirty="0">
                        <a:latin typeface="Blue Ridge Light SF" pitchFamily="2" charset="0"/>
                      </a:endParaRPr>
                    </a:p>
                  </a:txBody>
                  <a:tcPr/>
                </a:tc>
                <a:tc>
                  <a:txBody>
                    <a:bodyPr/>
                    <a:lstStyle/>
                    <a:p>
                      <a:pPr algn="l"/>
                      <a:r>
                        <a:rPr lang="en-GB" sz="1800" b="1" dirty="0" smtClean="0">
                          <a:latin typeface="Blue Ridge Light SF" pitchFamily="2" charset="0"/>
                        </a:rPr>
                        <a:t>If the kick is successful the</a:t>
                      </a:r>
                      <a:r>
                        <a:rPr lang="en-GB" sz="1800" b="1" baseline="0" dirty="0" smtClean="0">
                          <a:latin typeface="Blue Ridge Light SF" pitchFamily="2" charset="0"/>
                        </a:rPr>
                        <a:t> force of the back of the net will cause the ball to slow down. Also if the keeper catches the ball he too can cause the ball to stop moving</a:t>
                      </a:r>
                      <a:endParaRPr lang="en-GB" sz="1800" b="1" dirty="0">
                        <a:latin typeface="Blue Ridge Light SF" pitchFamily="2" charset="0"/>
                      </a:endParaRPr>
                    </a:p>
                  </a:txBody>
                  <a:tcPr/>
                </a:tc>
              </a:tr>
              <a:tr h="916788">
                <a:tc>
                  <a:txBody>
                    <a:bodyPr/>
                    <a:lstStyle/>
                    <a:p>
                      <a:pPr algn="ctr"/>
                      <a:r>
                        <a:rPr lang="en-GB" sz="2400" b="1" dirty="0" smtClean="0">
                          <a:latin typeface="Blue Ridge Light SF" pitchFamily="2" charset="0"/>
                        </a:rPr>
                        <a:t>A force</a:t>
                      </a:r>
                      <a:r>
                        <a:rPr lang="en-GB" sz="2400" b="1" baseline="0" dirty="0" smtClean="0">
                          <a:latin typeface="Blue Ridge Light SF" pitchFamily="2" charset="0"/>
                        </a:rPr>
                        <a:t> can cause a body to change its shape</a:t>
                      </a:r>
                      <a:endParaRPr lang="en-GB" sz="2400" b="1" dirty="0">
                        <a:latin typeface="Blue Ridge Light SF" pitchFamily="2" charset="0"/>
                      </a:endParaRPr>
                    </a:p>
                  </a:txBody>
                  <a:tcPr/>
                </a:tc>
                <a:tc>
                  <a:txBody>
                    <a:bodyPr/>
                    <a:lstStyle/>
                    <a:p>
                      <a:pPr algn="l"/>
                      <a:r>
                        <a:rPr lang="en-GB" sz="1800" b="1" dirty="0" smtClean="0">
                          <a:latin typeface="Blue Ridge Light SF" pitchFamily="2" charset="0"/>
                        </a:rPr>
                        <a:t>When the players foot contacts the ball there will be a deformation of the shape of the ball</a:t>
                      </a:r>
                      <a:endParaRPr lang="en-GB" sz="1800" b="1" dirty="0">
                        <a:latin typeface="Blue Ridge Light SF" pitchFamily="2" charset="0"/>
                      </a:endParaRP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68346"/>
          </a:xfrm>
        </p:spPr>
        <p:txBody>
          <a:bodyPr>
            <a:normAutofit/>
          </a:bodyPr>
          <a:lstStyle/>
          <a:p>
            <a:r>
              <a:rPr lang="en-GB" b="1" u="sng" dirty="0" smtClean="0">
                <a:latin typeface="Blue Ridge Light SF" pitchFamily="2" charset="0"/>
              </a:rPr>
              <a:t>CENTRE OF MASS</a:t>
            </a:r>
            <a:endParaRPr lang="en-GB" b="1" u="sng" dirty="0">
              <a:latin typeface="Blue Ridge Light SF" pitchFamily="2" charset="0"/>
            </a:endParaRPr>
          </a:p>
        </p:txBody>
      </p:sp>
      <p:sp>
        <p:nvSpPr>
          <p:cNvPr id="3" name="Content Placeholder 2"/>
          <p:cNvSpPr>
            <a:spLocks noGrp="1"/>
          </p:cNvSpPr>
          <p:nvPr>
            <p:ph idx="1"/>
          </p:nvPr>
        </p:nvSpPr>
        <p:spPr>
          <a:xfrm>
            <a:off x="285720" y="1071546"/>
            <a:ext cx="8643998" cy="5572140"/>
          </a:xfrm>
        </p:spPr>
        <p:txBody>
          <a:bodyPr>
            <a:normAutofit/>
          </a:bodyPr>
          <a:lstStyle/>
          <a:p>
            <a:pPr>
              <a:buNone/>
            </a:pPr>
            <a:r>
              <a:rPr lang="en-GB" sz="2400" b="1" dirty="0" smtClean="0">
                <a:latin typeface="Blue Ridge Light SF" pitchFamily="2" charset="0"/>
              </a:rPr>
              <a:t>	</a:t>
            </a:r>
            <a:r>
              <a:rPr lang="en-GB" sz="2400" b="1" dirty="0" smtClean="0">
                <a:solidFill>
                  <a:srgbClr val="FF0000"/>
                </a:solidFill>
                <a:latin typeface="Blue Ridge Light SF" pitchFamily="2" charset="0"/>
              </a:rPr>
              <a:t>Mass</a:t>
            </a:r>
            <a:r>
              <a:rPr lang="en-GB" sz="2400" b="1" dirty="0" smtClean="0">
                <a:latin typeface="Blue Ridge Light SF" pitchFamily="2" charset="0"/>
              </a:rPr>
              <a:t> ….is the amount of material of which a body is made. A football is bigger than a shot putt but the shot putt has a greater mass, because the material is heavier.</a:t>
            </a:r>
          </a:p>
          <a:p>
            <a:pPr>
              <a:buNone/>
            </a:pPr>
            <a:endParaRPr lang="en-GB" sz="2400" b="1" dirty="0" smtClean="0">
              <a:latin typeface="Blue Ridge Light SF" pitchFamily="2" charset="0"/>
            </a:endParaRPr>
          </a:p>
          <a:p>
            <a:pPr>
              <a:buNone/>
            </a:pPr>
            <a:r>
              <a:rPr lang="en-GB" sz="2400" b="1" dirty="0" smtClean="0">
                <a:latin typeface="Blue Ridge Light SF" pitchFamily="2" charset="0"/>
              </a:rPr>
              <a:t>	</a:t>
            </a:r>
            <a:r>
              <a:rPr lang="en-GB" sz="2400" b="1" dirty="0" smtClean="0">
                <a:solidFill>
                  <a:srgbClr val="FF0000"/>
                </a:solidFill>
                <a:latin typeface="Blue Ridge Light SF" pitchFamily="2" charset="0"/>
              </a:rPr>
              <a:t>Centre of Mass</a:t>
            </a:r>
            <a:r>
              <a:rPr lang="en-GB" sz="2400" b="1" dirty="0" smtClean="0">
                <a:latin typeface="Blue Ridge Light SF" pitchFamily="2" charset="0"/>
              </a:rPr>
              <a:t>…..the point where all of the mass is concentrated. The point in which it is balanced in all directions</a:t>
            </a:r>
          </a:p>
          <a:p>
            <a:pPr>
              <a:buNone/>
            </a:pPr>
            <a:endParaRPr lang="en-GB" sz="2400" b="1" dirty="0" smtClean="0">
              <a:latin typeface="Blue Ridge Light SF" pitchFamily="2" charset="0"/>
            </a:endParaRPr>
          </a:p>
          <a:p>
            <a:pPr algn="ctr">
              <a:buNone/>
            </a:pPr>
            <a:r>
              <a:rPr lang="en-GB" sz="2400" b="1" dirty="0" smtClean="0">
                <a:latin typeface="Blue Ridge Light SF" pitchFamily="2" charset="0"/>
              </a:rPr>
              <a:t>	</a:t>
            </a:r>
            <a:r>
              <a:rPr lang="en-GB" b="1" dirty="0" smtClean="0">
                <a:latin typeface="Blue Ridge Light SF" pitchFamily="2" charset="0"/>
              </a:rPr>
              <a:t>Pin point where you think the </a:t>
            </a:r>
            <a:r>
              <a:rPr lang="en-GB" b="1" dirty="0" smtClean="0">
                <a:solidFill>
                  <a:srgbClr val="FF0000"/>
                </a:solidFill>
                <a:latin typeface="Blue Ridge Light SF" pitchFamily="2" charset="0"/>
              </a:rPr>
              <a:t>Centre of Mass</a:t>
            </a:r>
            <a:r>
              <a:rPr lang="en-GB" b="1" dirty="0" smtClean="0">
                <a:latin typeface="Blue Ridge Light SF" pitchFamily="2" charset="0"/>
              </a:rPr>
              <a:t> is in the following objects or bodies</a:t>
            </a:r>
            <a:endParaRPr lang="en-GB" b="1" dirty="0">
              <a:latin typeface="Blue Ridge Light SF"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68346"/>
          </a:xfrm>
        </p:spPr>
        <p:txBody>
          <a:bodyPr>
            <a:normAutofit/>
          </a:bodyPr>
          <a:lstStyle/>
          <a:p>
            <a:r>
              <a:rPr lang="en-GB" b="1" u="sng" dirty="0" smtClean="0">
                <a:latin typeface="Blue Ridge Light SF" pitchFamily="2" charset="0"/>
              </a:rPr>
              <a:t>STABILITY</a:t>
            </a:r>
            <a:endParaRPr lang="en-GB" b="1" u="sng" dirty="0">
              <a:latin typeface="Blue Ridge Light SF" pitchFamily="2" charset="0"/>
            </a:endParaRPr>
          </a:p>
        </p:txBody>
      </p:sp>
      <p:sp>
        <p:nvSpPr>
          <p:cNvPr id="3" name="Content Placeholder 2"/>
          <p:cNvSpPr>
            <a:spLocks noGrp="1"/>
          </p:cNvSpPr>
          <p:nvPr>
            <p:ph idx="1"/>
          </p:nvPr>
        </p:nvSpPr>
        <p:spPr>
          <a:xfrm>
            <a:off x="285720" y="1071546"/>
            <a:ext cx="8643998" cy="5572140"/>
          </a:xfrm>
        </p:spPr>
        <p:txBody>
          <a:bodyPr>
            <a:normAutofit/>
          </a:bodyPr>
          <a:lstStyle/>
          <a:p>
            <a:pPr>
              <a:buNone/>
            </a:pPr>
            <a:r>
              <a:rPr lang="en-GB" sz="2400" b="1" dirty="0" smtClean="0">
                <a:latin typeface="Blue Ridge Light SF" pitchFamily="2" charset="0"/>
              </a:rPr>
              <a:t>	….How stable a body or object is! How difficult it is to disturb a body from its balanced position</a:t>
            </a:r>
          </a:p>
          <a:p>
            <a:pPr>
              <a:buNone/>
            </a:pPr>
            <a:endParaRPr lang="en-GB" sz="2400" b="1" dirty="0" smtClean="0">
              <a:latin typeface="Blue Ridge Light SF" pitchFamily="2" charset="0"/>
            </a:endParaRPr>
          </a:p>
          <a:p>
            <a:pPr>
              <a:buNone/>
            </a:pPr>
            <a:r>
              <a:rPr lang="en-GB" sz="2400" b="1" dirty="0" smtClean="0">
                <a:latin typeface="Blue Ridge Light SF" pitchFamily="2" charset="0"/>
              </a:rPr>
              <a:t>	Stability depends on 3 Mechanical Principles</a:t>
            </a:r>
          </a:p>
          <a:p>
            <a:pPr>
              <a:buNone/>
            </a:pPr>
            <a:endParaRPr lang="en-GB" sz="2400" b="1" dirty="0" smtClean="0">
              <a:latin typeface="Blue Ridge Light SF" pitchFamily="2" charset="0"/>
            </a:endParaRPr>
          </a:p>
          <a:p>
            <a:pPr>
              <a:buNone/>
            </a:pPr>
            <a:r>
              <a:rPr lang="en-GB" sz="2400" b="1" dirty="0" smtClean="0">
                <a:latin typeface="Blue Ridge Light SF" pitchFamily="2" charset="0"/>
              </a:rPr>
              <a:t>	1) Position of the Athletes </a:t>
            </a:r>
            <a:r>
              <a:rPr lang="en-GB" sz="2400" b="1" dirty="0" smtClean="0">
                <a:solidFill>
                  <a:srgbClr val="FF0000"/>
                </a:solidFill>
                <a:latin typeface="Blue Ridge Light SF" pitchFamily="2" charset="0"/>
              </a:rPr>
              <a:t>Centre of Mass</a:t>
            </a:r>
          </a:p>
          <a:p>
            <a:pPr>
              <a:buNone/>
            </a:pPr>
            <a:r>
              <a:rPr lang="en-GB" sz="2400" b="1" dirty="0" smtClean="0">
                <a:latin typeface="Blue Ridge Light SF" pitchFamily="2" charset="0"/>
              </a:rPr>
              <a:t>	2) Position of the Athletes </a:t>
            </a:r>
            <a:r>
              <a:rPr lang="en-GB" sz="2400" b="1" dirty="0" smtClean="0">
                <a:solidFill>
                  <a:srgbClr val="FF0000"/>
                </a:solidFill>
                <a:latin typeface="Blue Ridge Light SF" pitchFamily="2" charset="0"/>
              </a:rPr>
              <a:t>Line of Gravity</a:t>
            </a:r>
          </a:p>
          <a:p>
            <a:pPr>
              <a:buNone/>
            </a:pPr>
            <a:r>
              <a:rPr lang="en-GB" sz="2400" b="1" dirty="0" smtClean="0">
                <a:latin typeface="Blue Ridge Light SF" pitchFamily="2" charset="0"/>
              </a:rPr>
              <a:t>	3) Size of the Athlete’s </a:t>
            </a:r>
            <a:r>
              <a:rPr lang="en-GB" sz="2400" b="1" dirty="0" smtClean="0">
                <a:solidFill>
                  <a:srgbClr val="FF0000"/>
                </a:solidFill>
                <a:latin typeface="Blue Ridge Light SF" pitchFamily="2" charset="0"/>
              </a:rPr>
              <a:t>Area of Support</a:t>
            </a:r>
            <a:endParaRPr lang="en-GB" b="1" dirty="0">
              <a:solidFill>
                <a:srgbClr val="FF0000"/>
              </a:solidFill>
              <a:latin typeface="Blue Ridge Light SF"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68346"/>
          </a:xfrm>
        </p:spPr>
        <p:txBody>
          <a:bodyPr>
            <a:normAutofit/>
          </a:bodyPr>
          <a:lstStyle/>
          <a:p>
            <a:r>
              <a:rPr lang="en-GB" b="1" u="sng" dirty="0" smtClean="0">
                <a:latin typeface="Blue Ridge Light SF" pitchFamily="2" charset="0"/>
              </a:rPr>
              <a:t>LINE OF GRAVITY</a:t>
            </a:r>
            <a:endParaRPr lang="en-GB" b="1" u="sng" dirty="0">
              <a:latin typeface="Blue Ridge Light SF" pitchFamily="2" charset="0"/>
            </a:endParaRPr>
          </a:p>
        </p:txBody>
      </p:sp>
      <p:sp>
        <p:nvSpPr>
          <p:cNvPr id="3" name="Content Placeholder 2"/>
          <p:cNvSpPr>
            <a:spLocks noGrp="1"/>
          </p:cNvSpPr>
          <p:nvPr>
            <p:ph idx="1"/>
          </p:nvPr>
        </p:nvSpPr>
        <p:spPr>
          <a:xfrm>
            <a:off x="285720" y="1071546"/>
            <a:ext cx="8643998" cy="5572140"/>
          </a:xfrm>
        </p:spPr>
        <p:txBody>
          <a:bodyPr>
            <a:normAutofit/>
          </a:bodyPr>
          <a:lstStyle/>
          <a:p>
            <a:pPr>
              <a:buNone/>
            </a:pPr>
            <a:r>
              <a:rPr lang="en-GB" sz="2400" b="1" dirty="0" smtClean="0">
                <a:latin typeface="Blue Ridge Light SF" pitchFamily="2" charset="0"/>
              </a:rPr>
              <a:t>	</a:t>
            </a:r>
            <a:endParaRPr lang="en-GB" b="1" dirty="0">
              <a:latin typeface="Blue Ridge Light SF" pitchFamily="2" charset="0"/>
            </a:endParaRPr>
          </a:p>
        </p:txBody>
      </p:sp>
      <p:sp>
        <p:nvSpPr>
          <p:cNvPr id="13" name="TextBox 12"/>
          <p:cNvSpPr txBox="1"/>
          <p:nvPr/>
        </p:nvSpPr>
        <p:spPr>
          <a:xfrm>
            <a:off x="4572000" y="1428736"/>
            <a:ext cx="3857652" cy="2862322"/>
          </a:xfrm>
          <a:prstGeom prst="rect">
            <a:avLst/>
          </a:prstGeom>
          <a:noFill/>
        </p:spPr>
        <p:txBody>
          <a:bodyPr wrap="square" rtlCol="0">
            <a:spAutoFit/>
          </a:bodyPr>
          <a:lstStyle/>
          <a:p>
            <a:r>
              <a:rPr lang="en-GB" sz="3600" b="1" dirty="0" smtClean="0">
                <a:solidFill>
                  <a:srgbClr val="FF0000"/>
                </a:solidFill>
                <a:latin typeface="Blue Ridge Light SF" pitchFamily="2" charset="0"/>
              </a:rPr>
              <a:t>Line of Gravity </a:t>
            </a:r>
            <a:r>
              <a:rPr lang="en-GB" sz="3600" b="1" dirty="0" smtClean="0">
                <a:latin typeface="Blue Ridge Light SF" pitchFamily="2" charset="0"/>
              </a:rPr>
              <a:t>….is the point from the centre of mass vertically down to the ground</a:t>
            </a:r>
            <a:endParaRPr lang="en-GB" sz="3600" b="1" dirty="0">
              <a:latin typeface="Blue Ridge Light SF" pitchFamily="2" charset="0"/>
            </a:endParaRPr>
          </a:p>
        </p:txBody>
      </p:sp>
      <p:pic>
        <p:nvPicPr>
          <p:cNvPr id="14" name="Picture 13" descr="Gerrard Sport.jpg"/>
          <p:cNvPicPr>
            <a:picLocks noChangeAspect="1"/>
          </p:cNvPicPr>
          <p:nvPr/>
        </p:nvPicPr>
        <p:blipFill>
          <a:blip r:embed="rId2" cstate="print"/>
          <a:stretch>
            <a:fillRect/>
          </a:stretch>
        </p:blipFill>
        <p:spPr>
          <a:xfrm>
            <a:off x="500033" y="1214421"/>
            <a:ext cx="3717101" cy="3571901"/>
          </a:xfrm>
          <a:prstGeom prst="rect">
            <a:avLst/>
          </a:prstGeom>
        </p:spPr>
      </p:pic>
      <p:sp>
        <p:nvSpPr>
          <p:cNvPr id="15" name="5-Point Star 14"/>
          <p:cNvSpPr/>
          <p:nvPr/>
        </p:nvSpPr>
        <p:spPr>
          <a:xfrm>
            <a:off x="2285984" y="3143248"/>
            <a:ext cx="357190" cy="276228"/>
          </a:xfrm>
          <a:prstGeom prst="star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
        <p:nvSpPr>
          <p:cNvPr id="16" name="Down Arrow 15"/>
          <p:cNvSpPr/>
          <p:nvPr/>
        </p:nvSpPr>
        <p:spPr>
          <a:xfrm>
            <a:off x="2357422" y="3500438"/>
            <a:ext cx="260033" cy="20717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68346"/>
          </a:xfrm>
        </p:spPr>
        <p:txBody>
          <a:bodyPr>
            <a:normAutofit/>
          </a:bodyPr>
          <a:lstStyle/>
          <a:p>
            <a:r>
              <a:rPr lang="en-GB" b="1" u="sng" dirty="0" smtClean="0">
                <a:latin typeface="Blue Ridge Light SF" pitchFamily="2" charset="0"/>
              </a:rPr>
              <a:t>STABILITY CONTINUUM</a:t>
            </a:r>
            <a:endParaRPr lang="en-GB" b="1" u="sng" dirty="0">
              <a:latin typeface="Blue Ridge Light SF" pitchFamily="2" charset="0"/>
            </a:endParaRPr>
          </a:p>
        </p:txBody>
      </p:sp>
      <p:sp>
        <p:nvSpPr>
          <p:cNvPr id="3" name="Content Placeholder 2"/>
          <p:cNvSpPr>
            <a:spLocks noGrp="1"/>
          </p:cNvSpPr>
          <p:nvPr>
            <p:ph idx="1"/>
          </p:nvPr>
        </p:nvSpPr>
        <p:spPr>
          <a:xfrm>
            <a:off x="285720" y="1071546"/>
            <a:ext cx="8643998" cy="5572140"/>
          </a:xfrm>
        </p:spPr>
        <p:txBody>
          <a:bodyPr>
            <a:normAutofit/>
          </a:bodyPr>
          <a:lstStyle/>
          <a:p>
            <a:pPr>
              <a:buNone/>
            </a:pPr>
            <a:r>
              <a:rPr lang="en-GB" sz="2400" b="1" dirty="0" smtClean="0">
                <a:latin typeface="Blue Ridge Light SF" pitchFamily="2" charset="0"/>
              </a:rPr>
              <a:t>	Unstable 			Less Stable			Stable</a:t>
            </a:r>
          </a:p>
          <a:p>
            <a:pPr>
              <a:buNone/>
            </a:pPr>
            <a:endParaRPr lang="en-GB" sz="2400" b="1" dirty="0" smtClean="0">
              <a:solidFill>
                <a:srgbClr val="FF0000"/>
              </a:solidFill>
              <a:latin typeface="Blue Ridge Light SF" pitchFamily="2" charset="0"/>
            </a:endParaRPr>
          </a:p>
          <a:p>
            <a:pPr>
              <a:buNone/>
            </a:pPr>
            <a:endParaRPr lang="en-GB" sz="2400" b="1" dirty="0" smtClean="0">
              <a:solidFill>
                <a:srgbClr val="FF0000"/>
              </a:solidFill>
              <a:latin typeface="Blue Ridge Light SF" pitchFamily="2" charset="0"/>
            </a:endParaRPr>
          </a:p>
          <a:p>
            <a:pPr>
              <a:buNone/>
            </a:pPr>
            <a:endParaRPr lang="en-GB" sz="2400" b="1" dirty="0" smtClean="0">
              <a:solidFill>
                <a:srgbClr val="FF0000"/>
              </a:solidFill>
              <a:latin typeface="Blue Ridge Light SF" pitchFamily="2" charset="0"/>
            </a:endParaRPr>
          </a:p>
          <a:p>
            <a:pPr>
              <a:buNone/>
            </a:pPr>
            <a:r>
              <a:rPr lang="en-GB" sz="2400" b="1" dirty="0" smtClean="0">
                <a:solidFill>
                  <a:srgbClr val="FF0000"/>
                </a:solidFill>
                <a:latin typeface="Blue Ridge Light SF" pitchFamily="2" charset="0"/>
              </a:rPr>
              <a:t>	</a:t>
            </a:r>
            <a:r>
              <a:rPr lang="en-GB" sz="2400" b="1" dirty="0" smtClean="0">
                <a:latin typeface="Blue Ridge Light SF" pitchFamily="2" charset="0"/>
              </a:rPr>
              <a:t>Plot on the line as many different sporting techniques as you can. Make sure you can justify them using the following principles</a:t>
            </a:r>
          </a:p>
          <a:p>
            <a:pPr>
              <a:buNone/>
            </a:pPr>
            <a:endParaRPr lang="en-GB" sz="2400" b="1" dirty="0" smtClean="0">
              <a:solidFill>
                <a:srgbClr val="FF0000"/>
              </a:solidFill>
              <a:latin typeface="Blue Ridge Light SF" pitchFamily="2" charset="0"/>
            </a:endParaRPr>
          </a:p>
          <a:p>
            <a:pPr>
              <a:buNone/>
            </a:pPr>
            <a:r>
              <a:rPr lang="en-GB" sz="2400" b="1" dirty="0" smtClean="0">
                <a:solidFill>
                  <a:srgbClr val="FF0000"/>
                </a:solidFill>
                <a:latin typeface="Blue Ridge Light SF" pitchFamily="2" charset="0"/>
              </a:rPr>
              <a:t>	</a:t>
            </a:r>
            <a:r>
              <a:rPr lang="en-GB" sz="2400" b="1" dirty="0" smtClean="0">
                <a:latin typeface="Blue Ridge Light SF" pitchFamily="2" charset="0"/>
              </a:rPr>
              <a:t>1) Position of the Athletes </a:t>
            </a:r>
            <a:r>
              <a:rPr lang="en-GB" sz="2400" b="1" dirty="0" smtClean="0">
                <a:solidFill>
                  <a:srgbClr val="FF0000"/>
                </a:solidFill>
                <a:latin typeface="Blue Ridge Light SF" pitchFamily="2" charset="0"/>
              </a:rPr>
              <a:t>Centre of Mass</a:t>
            </a:r>
          </a:p>
          <a:p>
            <a:pPr>
              <a:buNone/>
            </a:pPr>
            <a:r>
              <a:rPr lang="en-GB" sz="2400" b="1" dirty="0" smtClean="0">
                <a:latin typeface="Blue Ridge Light SF" pitchFamily="2" charset="0"/>
              </a:rPr>
              <a:t>	2) Position of the Athletes </a:t>
            </a:r>
            <a:r>
              <a:rPr lang="en-GB" sz="2400" b="1" dirty="0" smtClean="0">
                <a:solidFill>
                  <a:srgbClr val="FF0000"/>
                </a:solidFill>
                <a:latin typeface="Blue Ridge Light SF" pitchFamily="2" charset="0"/>
              </a:rPr>
              <a:t>Line of Gravity</a:t>
            </a:r>
          </a:p>
          <a:p>
            <a:pPr>
              <a:buNone/>
            </a:pPr>
            <a:r>
              <a:rPr lang="en-GB" sz="2400" b="1" dirty="0" smtClean="0">
                <a:latin typeface="Blue Ridge Light SF" pitchFamily="2" charset="0"/>
              </a:rPr>
              <a:t>	3) Size of the Athlete’s </a:t>
            </a:r>
            <a:r>
              <a:rPr lang="en-GB" sz="2400" b="1" dirty="0" smtClean="0">
                <a:solidFill>
                  <a:srgbClr val="FF0000"/>
                </a:solidFill>
                <a:latin typeface="Blue Ridge Light SF" pitchFamily="2" charset="0"/>
              </a:rPr>
              <a:t>Area of Support</a:t>
            </a:r>
          </a:p>
          <a:p>
            <a:pPr>
              <a:buNone/>
            </a:pPr>
            <a:endParaRPr lang="en-GB" b="1" dirty="0">
              <a:solidFill>
                <a:srgbClr val="FF0000"/>
              </a:solidFill>
              <a:latin typeface="Blue Ridge Light SF" pitchFamily="2" charset="0"/>
            </a:endParaRPr>
          </a:p>
        </p:txBody>
      </p:sp>
      <p:sp>
        <p:nvSpPr>
          <p:cNvPr id="5" name="Left-Right Arrow 4"/>
          <p:cNvSpPr/>
          <p:nvPr/>
        </p:nvSpPr>
        <p:spPr>
          <a:xfrm>
            <a:off x="642910" y="1714488"/>
            <a:ext cx="7858180" cy="42862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868346"/>
          </a:xfrm>
        </p:spPr>
        <p:txBody>
          <a:bodyPr>
            <a:noAutofit/>
          </a:bodyPr>
          <a:lstStyle/>
          <a:p>
            <a:r>
              <a:rPr lang="en-GB" sz="3200" b="1" u="sng" dirty="0" smtClean="0">
                <a:latin typeface="Blue Ridge Light SF" pitchFamily="2" charset="0"/>
              </a:rPr>
              <a:t>RELATIONSHIP BETWEEN CENTRE OF MASS </a:t>
            </a:r>
            <a:br>
              <a:rPr lang="en-GB" sz="3200" b="1" u="sng" dirty="0" smtClean="0">
                <a:latin typeface="Blue Ridge Light SF" pitchFamily="2" charset="0"/>
              </a:rPr>
            </a:br>
            <a:r>
              <a:rPr lang="en-GB" sz="3200" b="1" u="sng" dirty="0" smtClean="0">
                <a:latin typeface="Blue Ridge Light SF" pitchFamily="2" charset="0"/>
              </a:rPr>
              <a:t>AND APPLICATION OF FORCE </a:t>
            </a:r>
            <a:endParaRPr lang="en-GB" sz="3200" b="1" u="sng" dirty="0">
              <a:latin typeface="Blue Ridge Light SF" pitchFamily="2" charset="0"/>
            </a:endParaRPr>
          </a:p>
        </p:txBody>
      </p:sp>
      <p:sp>
        <p:nvSpPr>
          <p:cNvPr id="3" name="Content Placeholder 2"/>
          <p:cNvSpPr>
            <a:spLocks noGrp="1"/>
          </p:cNvSpPr>
          <p:nvPr>
            <p:ph idx="1"/>
          </p:nvPr>
        </p:nvSpPr>
        <p:spPr>
          <a:xfrm>
            <a:off x="285720" y="1214422"/>
            <a:ext cx="8643998" cy="5429264"/>
          </a:xfrm>
        </p:spPr>
        <p:txBody>
          <a:bodyPr>
            <a:normAutofit/>
          </a:bodyPr>
          <a:lstStyle/>
          <a:p>
            <a:pPr>
              <a:buNone/>
            </a:pPr>
            <a:r>
              <a:rPr lang="en-GB" sz="2400" b="1" dirty="0" smtClean="0">
                <a:latin typeface="Blue Ridge Light SF" pitchFamily="2" charset="0"/>
              </a:rPr>
              <a:t>	When a force is applied, the direction of this force in relation to an objects centre of mass will determine whether the motion will be angular motion or linear motion</a:t>
            </a:r>
          </a:p>
          <a:p>
            <a:pPr>
              <a:buNone/>
            </a:pPr>
            <a:endParaRPr lang="en-GB" sz="2400" b="1" dirty="0" smtClean="0">
              <a:solidFill>
                <a:srgbClr val="FF0000"/>
              </a:solidFill>
              <a:latin typeface="Blue Ridge Light SF" pitchFamily="2" charset="0"/>
            </a:endParaRPr>
          </a:p>
          <a:p>
            <a:pPr>
              <a:buNone/>
            </a:pPr>
            <a:r>
              <a:rPr lang="en-GB" sz="2400" b="1" dirty="0" smtClean="0">
                <a:solidFill>
                  <a:srgbClr val="FF0000"/>
                </a:solidFill>
                <a:latin typeface="Blue Ridge Light SF" pitchFamily="2" charset="0"/>
              </a:rPr>
              <a:t>	Direct Force…</a:t>
            </a:r>
            <a:r>
              <a:rPr lang="en-GB" sz="2400" b="1" dirty="0" smtClean="0">
                <a:latin typeface="Blue Ridge Light SF" pitchFamily="2" charset="0"/>
              </a:rPr>
              <a:t>when the force applied goes through the centre of mass</a:t>
            </a:r>
          </a:p>
          <a:p>
            <a:pPr>
              <a:buNone/>
            </a:pPr>
            <a:endParaRPr lang="en-GB" sz="2400" b="1" dirty="0" smtClean="0">
              <a:solidFill>
                <a:srgbClr val="FF0000"/>
              </a:solidFill>
              <a:latin typeface="Blue Ridge Light SF" pitchFamily="2" charset="0"/>
            </a:endParaRPr>
          </a:p>
          <a:p>
            <a:pPr>
              <a:buNone/>
            </a:pPr>
            <a:r>
              <a:rPr lang="en-GB" sz="2400" b="1" dirty="0" smtClean="0">
                <a:solidFill>
                  <a:srgbClr val="FF0000"/>
                </a:solidFill>
                <a:latin typeface="Blue Ridge Light SF" pitchFamily="2" charset="0"/>
              </a:rPr>
              <a:t>	Eccentric Force…</a:t>
            </a:r>
            <a:r>
              <a:rPr lang="en-GB" sz="2400" b="1" dirty="0" smtClean="0">
                <a:latin typeface="Blue Ridge Light SF" pitchFamily="2" charset="0"/>
              </a:rPr>
              <a:t>when the force applied passes outside of the centre of mass causing the resulting motion to be angular</a:t>
            </a:r>
          </a:p>
          <a:p>
            <a:pPr>
              <a:buNone/>
            </a:pPr>
            <a:endParaRPr lang="en-GB" sz="2400" b="1" dirty="0" smtClean="0">
              <a:latin typeface="Blue Ridge Light SF" pitchFamily="2" charset="0"/>
            </a:endParaRPr>
          </a:p>
          <a:p>
            <a:pPr>
              <a:buNone/>
            </a:pPr>
            <a:r>
              <a:rPr lang="en-GB" sz="2400" b="1" dirty="0" smtClean="0">
                <a:latin typeface="Blue Ridge Light SF" pitchFamily="2" charset="0"/>
              </a:rPr>
              <a:t>	Watch the clip and explain this using a Free Kick</a:t>
            </a:r>
          </a:p>
          <a:p>
            <a:pPr>
              <a:buNone/>
            </a:pPr>
            <a:endParaRPr lang="en-GB" sz="2400" b="1" dirty="0" smtClean="0">
              <a:latin typeface="Blue Ridge Light SF" pitchFamily="2" charset="0"/>
            </a:endParaRPr>
          </a:p>
          <a:p>
            <a:pPr>
              <a:buNone/>
            </a:pPr>
            <a:r>
              <a:rPr lang="en-GB" sz="2400" b="1" dirty="0" smtClean="0">
                <a:latin typeface="Blue Ridge Light SF" pitchFamily="2" charset="0"/>
              </a:rPr>
              <a:t>	</a:t>
            </a:r>
            <a:r>
              <a:rPr lang="en-GB" sz="2400" b="1" dirty="0" smtClean="0">
                <a:latin typeface="Blue Ridge Light SF" pitchFamily="2" charset="0"/>
                <a:hlinkClick r:id="rId2"/>
              </a:rPr>
              <a:t>http://www.youtube.com/watch?v=Pb2qykj6_ZU</a:t>
            </a:r>
            <a:endParaRPr lang="en-GB" sz="2400" b="1" dirty="0" smtClean="0">
              <a:latin typeface="Blue Ridge Light SF" pitchFamily="2" charset="0"/>
            </a:endParaRPr>
          </a:p>
          <a:p>
            <a:pPr>
              <a:buNone/>
            </a:pPr>
            <a:endParaRPr lang="en-GB" sz="2400" b="1" dirty="0" smtClean="0">
              <a:latin typeface="Blue Ridge Light SF" pitchFamily="2" charset="0"/>
            </a:endParaRPr>
          </a:p>
          <a:p>
            <a:pPr>
              <a:buNone/>
            </a:pPr>
            <a:endParaRPr lang="en-GB" sz="2400" b="1" dirty="0" smtClean="0">
              <a:latin typeface="Blue Ridge Light SF" pitchFamily="2" charset="0"/>
            </a:endParaRPr>
          </a:p>
          <a:p>
            <a:pPr>
              <a:buNone/>
            </a:pPr>
            <a:endParaRPr lang="en-GB" b="1" dirty="0">
              <a:latin typeface="Blue Ridge Light SF" pitchFamily="2"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400" b="1" dirty="0" smtClean="0">
                <a:latin typeface="Bodoni MT" pitchFamily="18" charset="0"/>
              </a:rPr>
              <a:t>CONDUCTION SYSTEM</a:t>
            </a:r>
          </a:p>
          <a:p>
            <a:pPr marL="457200" indent="-457200"/>
            <a:r>
              <a:rPr lang="en-GB" sz="2100" b="1" dirty="0" smtClean="0">
                <a:latin typeface="Bodoni MT" pitchFamily="18" charset="0"/>
              </a:rPr>
              <a:t>This is the </a:t>
            </a:r>
            <a:r>
              <a:rPr lang="en-GB" sz="2100" b="1" dirty="0" smtClean="0">
                <a:solidFill>
                  <a:srgbClr val="FF0000"/>
                </a:solidFill>
                <a:latin typeface="Bodoni MT" pitchFamily="18" charset="0"/>
              </a:rPr>
              <a:t>ELECTRICAL IMPULSE </a:t>
            </a:r>
            <a:r>
              <a:rPr lang="en-GB" sz="2100" b="1" dirty="0" smtClean="0">
                <a:latin typeface="Bodoni MT" pitchFamily="18" charset="0"/>
              </a:rPr>
              <a:t>responsible for stimulating the heart to contract. The heart is </a:t>
            </a:r>
            <a:r>
              <a:rPr lang="en-GB" sz="2100" b="1" dirty="0" smtClean="0">
                <a:solidFill>
                  <a:srgbClr val="FF0000"/>
                </a:solidFill>
                <a:latin typeface="Bodoni MT" pitchFamily="18" charset="0"/>
              </a:rPr>
              <a:t>MYOGENIC </a:t>
            </a:r>
            <a:r>
              <a:rPr lang="en-GB" sz="2100" b="1" dirty="0" smtClean="0">
                <a:latin typeface="Bodoni MT" pitchFamily="18" charset="0"/>
              </a:rPr>
              <a:t>(stimulates its own impulse) . </a:t>
            </a:r>
          </a:p>
          <a:p>
            <a:pPr marL="457200" indent="-457200">
              <a:buNone/>
            </a:pPr>
            <a:r>
              <a:rPr lang="en-GB" sz="2100" b="1" dirty="0" smtClean="0">
                <a:latin typeface="Bodoni MT" pitchFamily="18" charset="0"/>
              </a:rPr>
              <a:t>1) 	The impulse originates in the </a:t>
            </a:r>
            <a:r>
              <a:rPr lang="en-GB" sz="2100" b="1" dirty="0" smtClean="0">
                <a:solidFill>
                  <a:srgbClr val="FF0000"/>
                </a:solidFill>
                <a:latin typeface="Bodoni MT" pitchFamily="18" charset="0"/>
              </a:rPr>
              <a:t>SINO ATRIAL (SA) NODE </a:t>
            </a:r>
            <a:r>
              <a:rPr lang="en-GB" sz="2100" b="1" dirty="0" smtClean="0">
                <a:latin typeface="Bodoni MT" pitchFamily="18" charset="0"/>
              </a:rPr>
              <a:t>located in the posterior wall of the right atrium. It is the </a:t>
            </a:r>
            <a:r>
              <a:rPr lang="en-GB" sz="2100" b="1" dirty="0" smtClean="0">
                <a:solidFill>
                  <a:srgbClr val="FF0000"/>
                </a:solidFill>
                <a:latin typeface="Bodoni MT" pitchFamily="18" charset="0"/>
              </a:rPr>
              <a:t>PACEMAKER </a:t>
            </a:r>
            <a:r>
              <a:rPr lang="en-GB" sz="2100" b="1" dirty="0" smtClean="0">
                <a:latin typeface="Bodoni MT" pitchFamily="18" charset="0"/>
              </a:rPr>
              <a:t>and travels through the left and right </a:t>
            </a:r>
            <a:r>
              <a:rPr lang="en-GB" sz="2100" b="1" dirty="0" err="1" smtClean="0">
                <a:latin typeface="Bodoni MT" pitchFamily="18" charset="0"/>
              </a:rPr>
              <a:t>atrial</a:t>
            </a:r>
            <a:r>
              <a:rPr lang="en-GB" sz="2100" b="1" dirty="0" smtClean="0">
                <a:latin typeface="Bodoni MT" pitchFamily="18" charset="0"/>
              </a:rPr>
              <a:t> walls</a:t>
            </a:r>
          </a:p>
          <a:p>
            <a:pPr marL="457200" indent="-457200">
              <a:buAutoNum type="arabicParenR" startAt="2"/>
            </a:pPr>
            <a:r>
              <a:rPr lang="en-GB" sz="2100" b="1" dirty="0" smtClean="0">
                <a:latin typeface="Bodoni MT" pitchFamily="18" charset="0"/>
              </a:rPr>
              <a:t>Both </a:t>
            </a:r>
            <a:r>
              <a:rPr lang="en-GB" sz="2100" b="1" dirty="0" smtClean="0">
                <a:solidFill>
                  <a:srgbClr val="FF0000"/>
                </a:solidFill>
                <a:latin typeface="Bodoni MT" pitchFamily="18" charset="0"/>
              </a:rPr>
              <a:t>ATRIA</a:t>
            </a:r>
            <a:r>
              <a:rPr lang="en-GB" sz="2100" b="1" dirty="0" smtClean="0">
                <a:latin typeface="Bodoni MT" pitchFamily="18" charset="0"/>
              </a:rPr>
              <a:t> then </a:t>
            </a:r>
            <a:r>
              <a:rPr lang="en-GB" sz="2100" b="1" dirty="0" smtClean="0">
                <a:solidFill>
                  <a:srgbClr val="FF0000"/>
                </a:solidFill>
                <a:latin typeface="Bodoni MT" pitchFamily="18" charset="0"/>
              </a:rPr>
              <a:t>CONTRACT. </a:t>
            </a:r>
            <a:r>
              <a:rPr lang="en-GB" sz="2100" b="1" dirty="0" smtClean="0">
                <a:latin typeface="Bodoni MT" pitchFamily="18" charset="0"/>
              </a:rPr>
              <a:t>The Ventricles do not at this point because they are</a:t>
            </a:r>
            <a:r>
              <a:rPr lang="en-GB" sz="2100" b="1" dirty="0" smtClean="0">
                <a:solidFill>
                  <a:srgbClr val="FF0000"/>
                </a:solidFill>
                <a:latin typeface="Bodoni MT" pitchFamily="18" charset="0"/>
              </a:rPr>
              <a:t> INSULATED </a:t>
            </a:r>
            <a:r>
              <a:rPr lang="en-GB" sz="2100" b="1" dirty="0" smtClean="0">
                <a:latin typeface="Bodoni MT" pitchFamily="18" charset="0"/>
              </a:rPr>
              <a:t>. The impulse makes it way to the </a:t>
            </a:r>
            <a:r>
              <a:rPr lang="en-GB" sz="2100" b="1" dirty="0" smtClean="0">
                <a:solidFill>
                  <a:srgbClr val="FF0000"/>
                </a:solidFill>
                <a:latin typeface="Bodoni MT" pitchFamily="18" charset="0"/>
              </a:rPr>
              <a:t>ATRIO VENTRICULAR (AV) NODE</a:t>
            </a:r>
            <a:r>
              <a:rPr lang="en-GB" sz="2100" b="1" dirty="0" smtClean="0">
                <a:latin typeface="Bodoni MT" pitchFamily="18" charset="0"/>
              </a:rPr>
              <a:t> in the inferior aspect of the right atrium</a:t>
            </a:r>
          </a:p>
          <a:p>
            <a:pPr marL="457200" indent="-457200">
              <a:buAutoNum type="arabicParenR" startAt="2"/>
            </a:pPr>
            <a:r>
              <a:rPr lang="en-GB" sz="2100" b="1" dirty="0" smtClean="0">
                <a:latin typeface="Bodoni MT" pitchFamily="18" charset="0"/>
              </a:rPr>
              <a:t>When the atria finish contracting the Impulse is then sent down the </a:t>
            </a:r>
            <a:r>
              <a:rPr lang="en-GB" sz="2100" b="1" dirty="0" smtClean="0">
                <a:solidFill>
                  <a:srgbClr val="FF0000"/>
                </a:solidFill>
                <a:latin typeface="Bodoni MT" pitchFamily="18" charset="0"/>
              </a:rPr>
              <a:t>BUNDLE OF HIS</a:t>
            </a:r>
            <a:r>
              <a:rPr lang="en-GB" sz="2100" b="1" dirty="0" smtClean="0">
                <a:latin typeface="Bodoni MT" pitchFamily="18" charset="0"/>
              </a:rPr>
              <a:t> fibres which run down the Septum and into the </a:t>
            </a:r>
            <a:r>
              <a:rPr lang="en-GB" sz="2100" b="1" dirty="0" smtClean="0">
                <a:solidFill>
                  <a:srgbClr val="FF0000"/>
                </a:solidFill>
                <a:latin typeface="Bodoni MT" pitchFamily="18" charset="0"/>
              </a:rPr>
              <a:t>PURKINJE FIBRES </a:t>
            </a:r>
            <a:r>
              <a:rPr lang="en-GB" sz="2100" b="1" dirty="0" smtClean="0">
                <a:latin typeface="Bodoni MT" pitchFamily="18" charset="0"/>
              </a:rPr>
              <a:t>which surround the left and right ventricle. When the impulse reaches these both </a:t>
            </a:r>
            <a:r>
              <a:rPr lang="en-GB" sz="2100" b="1" dirty="0" smtClean="0">
                <a:solidFill>
                  <a:srgbClr val="FF0000"/>
                </a:solidFill>
                <a:latin typeface="Bodoni MT" pitchFamily="18" charset="0"/>
              </a:rPr>
              <a:t>VENTRICLES CONTRACT</a:t>
            </a:r>
          </a:p>
          <a:p>
            <a:pPr marL="457200" indent="-457200">
              <a:buAutoNum type="arabicParenR" startAt="2"/>
            </a:pPr>
            <a:r>
              <a:rPr lang="en-GB" sz="2100" b="1" dirty="0" smtClean="0">
                <a:latin typeface="Bodoni MT" pitchFamily="18" charset="0"/>
              </a:rPr>
              <a:t>Both Ventricles </a:t>
            </a:r>
            <a:r>
              <a:rPr lang="en-GB" sz="2100" b="1" dirty="0" smtClean="0">
                <a:solidFill>
                  <a:srgbClr val="FF0000"/>
                </a:solidFill>
                <a:latin typeface="Bodoni MT" pitchFamily="18" charset="0"/>
              </a:rPr>
              <a:t>RELAX </a:t>
            </a:r>
            <a:r>
              <a:rPr lang="en-GB" sz="2100" b="1" dirty="0" smtClean="0">
                <a:latin typeface="Bodoni MT" pitchFamily="18" charset="0"/>
              </a:rPr>
              <a:t>and the next </a:t>
            </a:r>
            <a:r>
              <a:rPr lang="en-GB" sz="2100" b="1" dirty="0" smtClean="0">
                <a:solidFill>
                  <a:srgbClr val="FF0000"/>
                </a:solidFill>
                <a:latin typeface="Bodoni MT" pitchFamily="18" charset="0"/>
              </a:rPr>
              <a:t>IMPULSE </a:t>
            </a:r>
            <a:r>
              <a:rPr lang="en-GB" sz="2100" b="1" dirty="0" smtClean="0">
                <a:latin typeface="Bodoni MT" pitchFamily="18" charset="0"/>
              </a:rPr>
              <a:t>is released from the </a:t>
            </a:r>
            <a:r>
              <a:rPr lang="en-GB" sz="2100" b="1" dirty="0" smtClean="0">
                <a:solidFill>
                  <a:srgbClr val="FF0000"/>
                </a:solidFill>
                <a:latin typeface="Bodoni MT" pitchFamily="18" charset="0"/>
              </a:rPr>
              <a:t>SA</a:t>
            </a:r>
            <a:r>
              <a:rPr lang="en-GB" sz="2100" b="1" dirty="0" smtClean="0">
                <a:latin typeface="Bodoni MT" pitchFamily="18" charset="0"/>
              </a:rPr>
              <a:t> Node</a:t>
            </a:r>
          </a:p>
          <a:p>
            <a:pPr marL="457200" indent="-457200">
              <a:buAutoNum type="arabicParenR" startAt="2"/>
            </a:pPr>
            <a:endParaRPr lang="en-GB" sz="2100" b="1" dirty="0" smtClean="0">
              <a:latin typeface="Bodoni MT" pitchFamily="18" charset="0"/>
            </a:endParaRPr>
          </a:p>
          <a:p>
            <a:pPr marL="457200" indent="-457200">
              <a:buNone/>
            </a:pPr>
            <a:r>
              <a:rPr lang="en-GB" sz="2100" b="1" dirty="0" smtClean="0">
                <a:latin typeface="Bodoni MT" pitchFamily="18"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a:solidFill>
              <a:srgbClr val="FF0000"/>
            </a:solidFill>
          </a:ln>
        </p:spPr>
        <p:txBody>
          <a:bodyPr>
            <a:noAutofit/>
          </a:bodyPr>
          <a:lstStyle/>
          <a:p>
            <a:pPr marL="457200" indent="-457200" algn="ctr">
              <a:buNone/>
            </a:pPr>
            <a:r>
              <a:rPr lang="en-GB" sz="2100" b="1" dirty="0" smtClean="0">
                <a:latin typeface="Bodoni MT" pitchFamily="18" charset="0"/>
              </a:rPr>
              <a:t>	THE CARDIAC CYCLE</a:t>
            </a:r>
          </a:p>
          <a:p>
            <a:pPr marL="457200" indent="-457200"/>
            <a:r>
              <a:rPr lang="en-GB" sz="2100" b="1" dirty="0" smtClean="0">
                <a:latin typeface="Bodoni MT" pitchFamily="18" charset="0"/>
              </a:rPr>
              <a:t>This is the events of </a:t>
            </a:r>
            <a:r>
              <a:rPr lang="en-GB" sz="2100" b="1" dirty="0" smtClean="0">
                <a:solidFill>
                  <a:srgbClr val="FF0000"/>
                </a:solidFill>
                <a:latin typeface="Bodoni MT" pitchFamily="18" charset="0"/>
              </a:rPr>
              <a:t>ONE HEART BEAT. </a:t>
            </a:r>
            <a:r>
              <a:rPr lang="en-GB" sz="2100" b="1" dirty="0" smtClean="0">
                <a:latin typeface="Bodoni MT" pitchFamily="18" charset="0"/>
              </a:rPr>
              <a:t>At rest it lasts 0.8 seconds and is repeated approximately x 72 times per minute. There are 2 Phases</a:t>
            </a:r>
          </a:p>
          <a:p>
            <a:pPr marL="457200" indent="-457200">
              <a:buNone/>
            </a:pPr>
            <a:r>
              <a:rPr lang="en-GB" sz="2100" b="1" dirty="0" smtClean="0">
                <a:latin typeface="Bodoni MT" pitchFamily="18" charset="0"/>
              </a:rPr>
              <a:t>A) 	</a:t>
            </a:r>
            <a:r>
              <a:rPr lang="en-GB" sz="2100" b="1" dirty="0" smtClean="0">
                <a:solidFill>
                  <a:srgbClr val="FF0000"/>
                </a:solidFill>
                <a:latin typeface="Bodoni MT" pitchFamily="18" charset="0"/>
              </a:rPr>
              <a:t>DIASTOLE </a:t>
            </a:r>
            <a:r>
              <a:rPr lang="en-GB" sz="2100" b="1" dirty="0" smtClean="0">
                <a:latin typeface="Bodoni MT" pitchFamily="18" charset="0"/>
              </a:rPr>
              <a:t>is The </a:t>
            </a:r>
            <a:r>
              <a:rPr lang="en-GB" sz="2100" b="1" dirty="0" smtClean="0">
                <a:solidFill>
                  <a:srgbClr val="FF0000"/>
                </a:solidFill>
                <a:latin typeface="Bodoni MT" pitchFamily="18" charset="0"/>
              </a:rPr>
              <a:t>RELAXATION </a:t>
            </a:r>
            <a:r>
              <a:rPr lang="en-GB" sz="2100" b="1" dirty="0" smtClean="0">
                <a:latin typeface="Bodoni MT" pitchFamily="18" charset="0"/>
              </a:rPr>
              <a:t>phase lasting 0.5 seconds</a:t>
            </a:r>
          </a:p>
          <a:p>
            <a:pPr marL="457200" indent="-457200">
              <a:buNone/>
            </a:pPr>
            <a:r>
              <a:rPr lang="en-GB" sz="2100" b="1" dirty="0" smtClean="0">
                <a:latin typeface="Bodoni MT" pitchFamily="18" charset="0"/>
              </a:rPr>
              <a:t>B)	</a:t>
            </a:r>
            <a:r>
              <a:rPr lang="en-GB" sz="2100" b="1" dirty="0" smtClean="0">
                <a:solidFill>
                  <a:srgbClr val="FF0000"/>
                </a:solidFill>
                <a:latin typeface="Bodoni MT" pitchFamily="18" charset="0"/>
              </a:rPr>
              <a:t>SYSTOLE </a:t>
            </a:r>
            <a:r>
              <a:rPr lang="en-GB" sz="2100" b="1" dirty="0" smtClean="0">
                <a:latin typeface="Bodoni MT" pitchFamily="18" charset="0"/>
              </a:rPr>
              <a:t>is the </a:t>
            </a:r>
            <a:r>
              <a:rPr lang="en-GB" sz="2100" b="1" dirty="0" smtClean="0">
                <a:solidFill>
                  <a:srgbClr val="FF0000"/>
                </a:solidFill>
                <a:latin typeface="Bodoni MT" pitchFamily="18" charset="0"/>
              </a:rPr>
              <a:t>CONTRACTION </a:t>
            </a:r>
            <a:r>
              <a:rPr lang="en-GB" sz="2100" b="1" dirty="0" smtClean="0">
                <a:latin typeface="Bodoni MT" pitchFamily="18" charset="0"/>
              </a:rPr>
              <a:t>phase lasting 0.3 seconds. There are 2 parts to Systole. </a:t>
            </a:r>
            <a:r>
              <a:rPr lang="en-GB" sz="2100" b="1" dirty="0" smtClean="0">
                <a:solidFill>
                  <a:srgbClr val="FF0000"/>
                </a:solidFill>
                <a:latin typeface="Bodoni MT" pitchFamily="18" charset="0"/>
              </a:rPr>
              <a:t>ATRIAL SYSTOLE </a:t>
            </a:r>
            <a:r>
              <a:rPr lang="en-GB" sz="2100" b="1" dirty="0" smtClean="0">
                <a:latin typeface="Bodoni MT" pitchFamily="18" charset="0"/>
              </a:rPr>
              <a:t>and </a:t>
            </a:r>
            <a:r>
              <a:rPr lang="en-GB" sz="2100" b="1" dirty="0" smtClean="0">
                <a:solidFill>
                  <a:srgbClr val="FF0000"/>
                </a:solidFill>
                <a:latin typeface="Bodoni MT" pitchFamily="18" charset="0"/>
              </a:rPr>
              <a:t>VENTRICULAR SYSTOLE</a:t>
            </a:r>
            <a:endParaRPr lang="en-GB" sz="2100" b="1" dirty="0" smtClean="0">
              <a:latin typeface="Bodoni MT" pitchFamily="18" charset="0"/>
            </a:endParaRPr>
          </a:p>
          <a:p>
            <a:pPr marL="457200" indent="-457200" algn="ctr">
              <a:buNone/>
            </a:pPr>
            <a:r>
              <a:rPr lang="en-GB" sz="2100" b="1" dirty="0" smtClean="0">
                <a:solidFill>
                  <a:srgbClr val="FF0000"/>
                </a:solidFill>
                <a:latin typeface="Bodoni MT" pitchFamily="18" charset="0"/>
              </a:rPr>
              <a:t>DIASTOLE </a:t>
            </a:r>
            <a:r>
              <a:rPr lang="en-GB" sz="2100" b="1" dirty="0" smtClean="0">
                <a:latin typeface="Bodoni MT" pitchFamily="18" charset="0"/>
              </a:rPr>
              <a:t>(0.5 seconds)</a:t>
            </a:r>
          </a:p>
          <a:p>
            <a:pPr marL="457200" indent="-457200"/>
            <a:r>
              <a:rPr lang="en-GB" sz="2100" b="1" dirty="0" smtClean="0">
                <a:latin typeface="Bodoni MT" pitchFamily="18" charset="0"/>
              </a:rPr>
              <a:t>Both Atria fill with blood. AV valves are closed</a:t>
            </a:r>
          </a:p>
          <a:p>
            <a:pPr marL="457200" indent="-457200"/>
            <a:r>
              <a:rPr lang="en-GB" sz="2100" b="1" dirty="0" err="1" smtClean="0">
                <a:latin typeface="Bodoni MT" pitchFamily="18" charset="0"/>
              </a:rPr>
              <a:t>Atrial</a:t>
            </a:r>
            <a:r>
              <a:rPr lang="en-GB" sz="2100" b="1" dirty="0" smtClean="0">
                <a:latin typeface="Bodoni MT" pitchFamily="18" charset="0"/>
              </a:rPr>
              <a:t> Blood Pressure rises above Ventricular Pressure</a:t>
            </a:r>
          </a:p>
          <a:p>
            <a:pPr marL="457200" indent="-457200"/>
            <a:r>
              <a:rPr lang="en-GB" sz="2100" b="1" dirty="0" smtClean="0">
                <a:latin typeface="Bodoni MT" pitchFamily="18" charset="0"/>
              </a:rPr>
              <a:t>Increased blood pressure forces AV valves open. Blood eases into Ventricles</a:t>
            </a:r>
          </a:p>
          <a:p>
            <a:pPr marL="457200" indent="-457200" algn="ctr">
              <a:buNone/>
            </a:pPr>
            <a:r>
              <a:rPr lang="en-GB" sz="2100" b="1" dirty="0" smtClean="0">
                <a:solidFill>
                  <a:srgbClr val="FF0000"/>
                </a:solidFill>
                <a:latin typeface="Bodoni MT" pitchFamily="18" charset="0"/>
              </a:rPr>
              <a:t>SYSTOLE</a:t>
            </a:r>
            <a:r>
              <a:rPr lang="en-GB" sz="2100" b="1" dirty="0" smtClean="0">
                <a:latin typeface="Bodoni MT" pitchFamily="18" charset="0"/>
              </a:rPr>
              <a:t> (0.3 seconds)</a:t>
            </a:r>
          </a:p>
          <a:p>
            <a:pPr marL="457200" indent="-457200"/>
            <a:r>
              <a:rPr lang="en-GB" sz="2100" b="1" dirty="0" smtClean="0">
                <a:latin typeface="Bodoni MT" pitchFamily="18" charset="0"/>
              </a:rPr>
              <a:t>Both atria contract FORCING the remaining </a:t>
            </a:r>
            <a:r>
              <a:rPr lang="en-GB" sz="2100" b="1" dirty="0" err="1" smtClean="0">
                <a:latin typeface="Bodoni MT" pitchFamily="18" charset="0"/>
              </a:rPr>
              <a:t>atrial</a:t>
            </a:r>
            <a:r>
              <a:rPr lang="en-GB" sz="2100" b="1" dirty="0" smtClean="0">
                <a:latin typeface="Bodoni MT" pitchFamily="18" charset="0"/>
              </a:rPr>
              <a:t> blood into ventricles</a:t>
            </a:r>
          </a:p>
          <a:p>
            <a:pPr marL="457200" indent="-457200"/>
            <a:r>
              <a:rPr lang="en-GB" sz="2100" b="1" dirty="0" smtClean="0">
                <a:latin typeface="Bodoni MT" pitchFamily="18" charset="0"/>
              </a:rPr>
              <a:t>Semi Lunar Valves Remain Closed	</a:t>
            </a:r>
            <a:r>
              <a:rPr lang="en-GB" sz="2100" b="1" dirty="0" smtClean="0">
                <a:solidFill>
                  <a:srgbClr val="FF0000"/>
                </a:solidFill>
                <a:latin typeface="Bodoni MT" pitchFamily="18" charset="0"/>
              </a:rPr>
              <a:t>Both of these are ATRIAL SYSTOLE</a:t>
            </a:r>
          </a:p>
          <a:p>
            <a:pPr marL="457200" indent="-457200"/>
            <a:r>
              <a:rPr lang="en-GB" sz="2100" b="1" dirty="0" smtClean="0">
                <a:latin typeface="Bodoni MT" pitchFamily="18" charset="0"/>
              </a:rPr>
              <a:t>Both Ventricles contract increasing ventricular pressure</a:t>
            </a:r>
          </a:p>
          <a:p>
            <a:pPr marL="457200" indent="-457200"/>
            <a:r>
              <a:rPr lang="en-GB" sz="2100" b="1" dirty="0" smtClean="0">
                <a:latin typeface="Bodoni MT" pitchFamily="18" charset="0"/>
              </a:rPr>
              <a:t>Aortic and Pulmonary Valves forced open. AV valves closed</a:t>
            </a:r>
          </a:p>
          <a:p>
            <a:pPr marL="457200" indent="-457200"/>
            <a:r>
              <a:rPr lang="en-GB" sz="2100" b="1" dirty="0" smtClean="0">
                <a:latin typeface="Bodoni MT" pitchFamily="18" charset="0"/>
              </a:rPr>
              <a:t>Blood is forced into the Aorta and the Pulmonary Artery</a:t>
            </a:r>
          </a:p>
          <a:p>
            <a:pPr marL="457200" indent="-457200"/>
            <a:r>
              <a:rPr lang="en-GB" sz="2100" b="1" dirty="0" smtClean="0">
                <a:latin typeface="Bodoni MT" pitchFamily="18" charset="0"/>
              </a:rPr>
              <a:t>Diastole of next cycle begins. SL Valves close stopping backflow of blood</a:t>
            </a:r>
          </a:p>
          <a:p>
            <a:pPr marL="457200" indent="-457200" algn="r">
              <a:buNone/>
            </a:pPr>
            <a:r>
              <a:rPr lang="en-GB" sz="2100" b="1" dirty="0" smtClean="0">
                <a:solidFill>
                  <a:srgbClr val="FF0000"/>
                </a:solidFill>
                <a:latin typeface="Bodoni MT" pitchFamily="18" charset="0"/>
              </a:rPr>
              <a:t>THESE 4 ASPECTS MAKE UP VENTRICULAR SYSTOLE</a:t>
            </a: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p:txBody>
      </p:sp>
      <p:sp>
        <p:nvSpPr>
          <p:cNvPr id="4" name="Right Brace 3"/>
          <p:cNvSpPr/>
          <p:nvPr/>
        </p:nvSpPr>
        <p:spPr>
          <a:xfrm>
            <a:off x="8786842" y="4000504"/>
            <a:ext cx="357158" cy="785818"/>
          </a:xfrm>
          <a:prstGeom prst="rightBrace">
            <a:avLst/>
          </a:prstGeom>
          <a:no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Right Brace 4"/>
          <p:cNvSpPr/>
          <p:nvPr/>
        </p:nvSpPr>
        <p:spPr>
          <a:xfrm>
            <a:off x="8786810" y="4929198"/>
            <a:ext cx="357190" cy="1500198"/>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200" b="1" dirty="0" smtClean="0">
                <a:latin typeface="Bodoni MT" pitchFamily="18" charset="0"/>
              </a:rPr>
              <a:t>RESTING HEART VALUES</a:t>
            </a:r>
          </a:p>
          <a:p>
            <a:pPr marL="457200" indent="-457200"/>
            <a:r>
              <a:rPr lang="en-GB" sz="2200" b="1" dirty="0" smtClean="0">
                <a:latin typeface="Bodoni MT" pitchFamily="18" charset="0"/>
              </a:rPr>
              <a:t>If we measure the hearts </a:t>
            </a:r>
            <a:r>
              <a:rPr lang="en-GB" sz="2200" b="1" dirty="0" smtClean="0">
                <a:solidFill>
                  <a:srgbClr val="FF0000"/>
                </a:solidFill>
                <a:latin typeface="Bodoni MT" pitchFamily="18" charset="0"/>
              </a:rPr>
              <a:t>OUTPUT</a:t>
            </a:r>
            <a:r>
              <a:rPr lang="en-GB" sz="2200" b="1" dirty="0" smtClean="0">
                <a:latin typeface="Bodoni MT" pitchFamily="18" charset="0"/>
              </a:rPr>
              <a:t> we can measure its </a:t>
            </a:r>
            <a:r>
              <a:rPr lang="en-GB" sz="2200" b="1" dirty="0" smtClean="0">
                <a:solidFill>
                  <a:srgbClr val="FF0000"/>
                </a:solidFill>
                <a:latin typeface="Bodoni MT" pitchFamily="18" charset="0"/>
              </a:rPr>
              <a:t>PERFORMANC</a:t>
            </a:r>
            <a:r>
              <a:rPr lang="en-GB" sz="2200" b="1" dirty="0" smtClean="0">
                <a:latin typeface="Bodoni MT" pitchFamily="18" charset="0"/>
              </a:rPr>
              <a:t>E. </a:t>
            </a:r>
          </a:p>
          <a:p>
            <a:pPr marL="457200" indent="-457200"/>
            <a:r>
              <a:rPr lang="en-GB" sz="2200" b="1" dirty="0" smtClean="0">
                <a:solidFill>
                  <a:srgbClr val="FF0000"/>
                </a:solidFill>
                <a:latin typeface="Bodoni MT" pitchFamily="18" charset="0"/>
              </a:rPr>
              <a:t>HEART RATE </a:t>
            </a:r>
            <a:r>
              <a:rPr lang="en-GB" sz="2200" b="1" dirty="0" smtClean="0">
                <a:latin typeface="Bodoni MT" pitchFamily="18" charset="0"/>
              </a:rPr>
              <a:t>is the amount of times the </a:t>
            </a:r>
            <a:r>
              <a:rPr lang="en-GB" sz="2200" b="1" dirty="0" smtClean="0">
                <a:solidFill>
                  <a:srgbClr val="FF0000"/>
                </a:solidFill>
                <a:latin typeface="Bodoni MT" pitchFamily="18" charset="0"/>
              </a:rPr>
              <a:t>VENTRICLES</a:t>
            </a:r>
            <a:r>
              <a:rPr lang="en-GB" sz="2200" b="1" dirty="0" smtClean="0">
                <a:latin typeface="Bodoni MT" pitchFamily="18" charset="0"/>
              </a:rPr>
              <a:t> beat in 1 minute. The average is approximately 72. </a:t>
            </a:r>
            <a:r>
              <a:rPr lang="en-GB" sz="2200" b="1" dirty="0" smtClean="0">
                <a:solidFill>
                  <a:srgbClr val="FF0000"/>
                </a:solidFill>
                <a:latin typeface="Bodoni MT" pitchFamily="18" charset="0"/>
              </a:rPr>
              <a:t>BRADYCARDIA</a:t>
            </a:r>
            <a:r>
              <a:rPr lang="en-GB" sz="2200" b="1" dirty="0" smtClean="0">
                <a:latin typeface="Bodoni MT" pitchFamily="18" charset="0"/>
              </a:rPr>
              <a:t> is when the rate is below 60. This is because of a large </a:t>
            </a:r>
            <a:r>
              <a:rPr lang="en-GB" sz="2200" b="1" dirty="0" smtClean="0">
                <a:solidFill>
                  <a:srgbClr val="FF0000"/>
                </a:solidFill>
                <a:latin typeface="Bodoni MT" pitchFamily="18" charset="0"/>
              </a:rPr>
              <a:t>STROKE VOLUME </a:t>
            </a:r>
            <a:r>
              <a:rPr lang="en-GB" sz="2200" b="1" dirty="0" smtClean="0">
                <a:latin typeface="Bodoni MT" pitchFamily="18" charset="0"/>
              </a:rPr>
              <a:t>because there has been </a:t>
            </a:r>
            <a:r>
              <a:rPr lang="en-GB" sz="2200" b="1" dirty="0" smtClean="0">
                <a:solidFill>
                  <a:srgbClr val="FF0000"/>
                </a:solidFill>
                <a:latin typeface="Bodoni MT" pitchFamily="18" charset="0"/>
              </a:rPr>
              <a:t>HYPERTROPHY</a:t>
            </a:r>
            <a:r>
              <a:rPr lang="en-GB" sz="2200" b="1" dirty="0" smtClean="0">
                <a:latin typeface="Bodoni MT" pitchFamily="18" charset="0"/>
              </a:rPr>
              <a:t> of the </a:t>
            </a:r>
            <a:r>
              <a:rPr lang="en-GB" sz="2200" b="1" dirty="0" smtClean="0">
                <a:solidFill>
                  <a:srgbClr val="FF0000"/>
                </a:solidFill>
                <a:latin typeface="Bodoni MT" pitchFamily="18" charset="0"/>
              </a:rPr>
              <a:t>VENTRICULAR WALL</a:t>
            </a:r>
            <a:r>
              <a:rPr lang="en-GB" sz="2200" b="1" dirty="0" smtClean="0">
                <a:latin typeface="Bodoni MT" pitchFamily="18" charset="0"/>
              </a:rPr>
              <a:t>. </a:t>
            </a:r>
          </a:p>
          <a:p>
            <a:pPr marL="457200" indent="-457200"/>
            <a:r>
              <a:rPr lang="en-GB" sz="2200" b="1" dirty="0" smtClean="0">
                <a:solidFill>
                  <a:srgbClr val="FF0000"/>
                </a:solidFill>
                <a:latin typeface="Bodoni MT" pitchFamily="18" charset="0"/>
              </a:rPr>
              <a:t>STROKE VOLUME </a:t>
            </a:r>
            <a:r>
              <a:rPr lang="en-GB" sz="2200" b="1" dirty="0" smtClean="0">
                <a:latin typeface="Bodoni MT" pitchFamily="18" charset="0"/>
              </a:rPr>
              <a:t>is the amount of blood ejected when a ventricle </a:t>
            </a:r>
            <a:r>
              <a:rPr lang="en-GB" sz="2200" b="1" dirty="0" smtClean="0">
                <a:solidFill>
                  <a:srgbClr val="FF0000"/>
                </a:solidFill>
                <a:latin typeface="Bodoni MT" pitchFamily="18" charset="0"/>
              </a:rPr>
              <a:t>CONTRACTS</a:t>
            </a:r>
            <a:r>
              <a:rPr lang="en-GB" sz="2200" b="1" dirty="0" smtClean="0">
                <a:latin typeface="Bodoni MT" pitchFamily="18" charset="0"/>
              </a:rPr>
              <a:t>. It is the difference of the blood in the ventricle before the contraction </a:t>
            </a:r>
            <a:r>
              <a:rPr lang="en-GB" sz="2200" b="1" dirty="0" smtClean="0">
                <a:solidFill>
                  <a:srgbClr val="FF0000"/>
                </a:solidFill>
                <a:latin typeface="Bodoni MT" pitchFamily="18" charset="0"/>
              </a:rPr>
              <a:t>(END DIASTOLIC VOLUME) </a:t>
            </a:r>
            <a:r>
              <a:rPr lang="en-GB" sz="2200" b="1" dirty="0" smtClean="0">
                <a:latin typeface="Bodoni MT" pitchFamily="18" charset="0"/>
              </a:rPr>
              <a:t>and the volume of blood in the ventricle </a:t>
            </a:r>
            <a:r>
              <a:rPr lang="en-GB" sz="2200" b="1" dirty="0" smtClean="0">
                <a:solidFill>
                  <a:srgbClr val="FF0000"/>
                </a:solidFill>
                <a:latin typeface="Bodoni MT" pitchFamily="18" charset="0"/>
              </a:rPr>
              <a:t>AFTER</a:t>
            </a:r>
            <a:r>
              <a:rPr lang="en-GB" sz="2200" b="1" dirty="0" smtClean="0">
                <a:latin typeface="Bodoni MT" pitchFamily="18" charset="0"/>
              </a:rPr>
              <a:t> the contraction </a:t>
            </a:r>
            <a:r>
              <a:rPr lang="en-GB" sz="2200" b="1" dirty="0" smtClean="0">
                <a:solidFill>
                  <a:srgbClr val="FF0000"/>
                </a:solidFill>
                <a:latin typeface="Bodoni MT" pitchFamily="18" charset="0"/>
              </a:rPr>
              <a:t>(END SYSTOLIC VOLUME). </a:t>
            </a:r>
            <a:r>
              <a:rPr lang="en-GB" sz="2200" b="1" dirty="0" smtClean="0">
                <a:latin typeface="Bodoni MT" pitchFamily="18" charset="0"/>
              </a:rPr>
              <a:t>Therefore </a:t>
            </a:r>
            <a:r>
              <a:rPr lang="en-GB" sz="2200" b="1" dirty="0" smtClean="0">
                <a:solidFill>
                  <a:srgbClr val="FF0000"/>
                </a:solidFill>
                <a:latin typeface="Bodoni MT" pitchFamily="18" charset="0"/>
              </a:rPr>
              <a:t>STROKE VOLUME = EDV – ESV </a:t>
            </a:r>
            <a:r>
              <a:rPr lang="en-GB" sz="2200" b="1" dirty="0" smtClean="0">
                <a:latin typeface="Bodoni MT" pitchFamily="18" charset="0"/>
              </a:rPr>
              <a:t>measured in millilitres</a:t>
            </a:r>
          </a:p>
          <a:p>
            <a:pPr marL="457200" indent="-457200"/>
            <a:r>
              <a:rPr lang="en-GB" sz="2200" b="1" dirty="0" smtClean="0">
                <a:solidFill>
                  <a:srgbClr val="FF0000"/>
                </a:solidFill>
                <a:latin typeface="Bodoni MT" pitchFamily="18" charset="0"/>
              </a:rPr>
              <a:t>CARDIAC OUTPUT (Q) </a:t>
            </a:r>
            <a:r>
              <a:rPr lang="en-GB" sz="2200" b="1" dirty="0" smtClean="0">
                <a:latin typeface="Bodoni MT" pitchFamily="18" charset="0"/>
              </a:rPr>
              <a:t>is the </a:t>
            </a:r>
            <a:r>
              <a:rPr lang="en-GB" sz="2200" b="1" dirty="0" smtClean="0">
                <a:solidFill>
                  <a:srgbClr val="FF0000"/>
                </a:solidFill>
                <a:latin typeface="Bodoni MT" pitchFamily="18" charset="0"/>
              </a:rPr>
              <a:t>RELATIONSHIP</a:t>
            </a:r>
            <a:r>
              <a:rPr lang="en-GB" sz="2200" b="1" dirty="0" smtClean="0">
                <a:latin typeface="Bodoni MT" pitchFamily="18" charset="0"/>
              </a:rPr>
              <a:t> between HR and SV</a:t>
            </a:r>
          </a:p>
          <a:p>
            <a:pPr marL="457200" indent="-457200" algn="ctr">
              <a:buNone/>
            </a:pPr>
            <a:r>
              <a:rPr lang="en-GB" sz="2200" b="1" dirty="0" smtClean="0">
                <a:latin typeface="Bodoni MT" pitchFamily="18" charset="0"/>
              </a:rPr>
              <a:t>	</a:t>
            </a:r>
            <a:r>
              <a:rPr lang="en-GB" sz="2200" b="1" dirty="0" smtClean="0">
                <a:solidFill>
                  <a:srgbClr val="FF0000"/>
                </a:solidFill>
                <a:latin typeface="Bodoni MT" pitchFamily="18" charset="0"/>
              </a:rPr>
              <a:t>Q (L/min) = STROKE VOLUME (ml per beat) X HEART RATE (BPMs)</a:t>
            </a:r>
          </a:p>
          <a:p>
            <a:pPr marL="457200" indent="-457200">
              <a:buNone/>
            </a:pPr>
            <a:r>
              <a:rPr lang="en-GB" sz="2200" b="1" dirty="0" smtClean="0">
                <a:latin typeface="Bodoni MT" pitchFamily="18" charset="0"/>
              </a:rPr>
              <a:t>	1) If your EDV is 130ml and your ESV is 60ml calculate your Stroke Volume. If your Heart Rate is 72 BPMs use this to calculate your Q. </a:t>
            </a:r>
          </a:p>
          <a:p>
            <a:pPr marL="457200" indent="-457200">
              <a:buNone/>
            </a:pPr>
            <a:r>
              <a:rPr lang="en-GB" sz="2200" b="1" dirty="0" smtClean="0">
                <a:latin typeface="Bodoni MT" pitchFamily="18" charset="0"/>
              </a:rPr>
              <a:t>	2) During the season your Q is 5L/min but your Resting Heart Rate is 60 BPM, what is your resting SV? Explain why your SV may have increased.</a:t>
            </a:r>
          </a:p>
          <a:p>
            <a:pPr marL="457200" indent="-457200">
              <a:buNone/>
            </a:pPr>
            <a:r>
              <a:rPr lang="en-GB" sz="2200" b="1" dirty="0" smtClean="0">
                <a:latin typeface="Bodoni MT" pitchFamily="18" charset="0"/>
              </a:rPr>
              <a:t>	3) Explain why HR decreases and SV increases in Trained athletes?</a:t>
            </a:r>
          </a:p>
          <a:p>
            <a:pPr marL="457200" indent="-457200"/>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	CARDIO VASCULAR VALUES DURING EXERCISE- </a:t>
            </a:r>
            <a:r>
              <a:rPr lang="en-GB" sz="2100" b="1" dirty="0" smtClean="0">
                <a:solidFill>
                  <a:srgbClr val="FF0000"/>
                </a:solidFill>
                <a:latin typeface="Bodoni MT" pitchFamily="18" charset="0"/>
              </a:rPr>
              <a:t>STROKE VOLUME</a:t>
            </a:r>
          </a:p>
          <a:p>
            <a:pPr marL="457200" indent="-457200"/>
            <a:r>
              <a:rPr lang="en-GB" sz="2100" b="1" dirty="0" smtClean="0">
                <a:latin typeface="Bodoni MT" pitchFamily="18" charset="0"/>
              </a:rPr>
              <a:t>During exercise SV increases </a:t>
            </a:r>
            <a:r>
              <a:rPr lang="en-GB" sz="2100" b="1" dirty="0" smtClean="0">
                <a:solidFill>
                  <a:srgbClr val="FF0000"/>
                </a:solidFill>
                <a:latin typeface="Bodoni MT" pitchFamily="18" charset="0"/>
              </a:rPr>
              <a:t>LINEARLY</a:t>
            </a:r>
            <a:r>
              <a:rPr lang="en-GB" sz="2100" b="1" dirty="0" smtClean="0">
                <a:latin typeface="Bodoni MT" pitchFamily="18" charset="0"/>
              </a:rPr>
              <a:t> until the athlete reaches 40-60% of their maximum speed. Then it </a:t>
            </a:r>
            <a:r>
              <a:rPr lang="en-GB" sz="2100" b="1" dirty="0" smtClean="0">
                <a:solidFill>
                  <a:srgbClr val="FF0000"/>
                </a:solidFill>
                <a:latin typeface="Bodoni MT" pitchFamily="18" charset="0"/>
              </a:rPr>
              <a:t>PLATEAUS</a:t>
            </a:r>
            <a:r>
              <a:rPr lang="en-GB" sz="2100" b="1" dirty="0" smtClean="0">
                <a:latin typeface="Bodoni MT" pitchFamily="18" charset="0"/>
              </a:rPr>
              <a:t> which means that </a:t>
            </a:r>
            <a:r>
              <a:rPr lang="en-GB" sz="2100" b="1" dirty="0" smtClean="0">
                <a:solidFill>
                  <a:srgbClr val="FF0000"/>
                </a:solidFill>
                <a:latin typeface="Bodoni MT" pitchFamily="18" charset="0"/>
              </a:rPr>
              <a:t>MAXIMAL</a:t>
            </a:r>
            <a:r>
              <a:rPr lang="en-GB" sz="2100" b="1" dirty="0" smtClean="0">
                <a:latin typeface="Bodoni MT" pitchFamily="18" charset="0"/>
              </a:rPr>
              <a:t> Stroke Volume values are reached during </a:t>
            </a:r>
            <a:r>
              <a:rPr lang="en-GB" sz="2100" b="1" dirty="0" smtClean="0">
                <a:solidFill>
                  <a:srgbClr val="FF0000"/>
                </a:solidFill>
                <a:latin typeface="Bodoni MT" pitchFamily="18" charset="0"/>
              </a:rPr>
              <a:t>SUB MAXIMAL (Aerobic) </a:t>
            </a:r>
            <a:r>
              <a:rPr lang="en-GB" sz="2100" b="1" dirty="0" smtClean="0">
                <a:latin typeface="Bodoni MT" pitchFamily="18" charset="0"/>
              </a:rPr>
              <a:t>exercise. Stroke Volume increases from approximately 70ml to 120-140ml.</a:t>
            </a:r>
          </a:p>
          <a:p>
            <a:pPr marL="457200" indent="-457200"/>
            <a:r>
              <a:rPr lang="en-GB" sz="2100" b="1" dirty="0" smtClean="0">
                <a:latin typeface="Bodoni MT" pitchFamily="18" charset="0"/>
              </a:rPr>
              <a:t>Stroke Volume can </a:t>
            </a:r>
            <a:r>
              <a:rPr lang="en-GB" sz="2100" b="1" dirty="0" smtClean="0">
                <a:solidFill>
                  <a:srgbClr val="FF0000"/>
                </a:solidFill>
                <a:latin typeface="Bodoni MT" pitchFamily="18" charset="0"/>
              </a:rPr>
              <a:t>INCREASE </a:t>
            </a:r>
            <a:r>
              <a:rPr lang="en-GB" sz="2100" b="1" dirty="0" smtClean="0">
                <a:latin typeface="Bodoni MT" pitchFamily="18" charset="0"/>
              </a:rPr>
              <a:t>but it depends on 2 factors</a:t>
            </a:r>
          </a:p>
          <a:p>
            <a:pPr marL="457200" indent="-457200">
              <a:buAutoNum type="arabicParenR"/>
            </a:pPr>
            <a:r>
              <a:rPr lang="en-GB" sz="2100" b="1" dirty="0" smtClean="0">
                <a:solidFill>
                  <a:srgbClr val="FF0000"/>
                </a:solidFill>
                <a:latin typeface="Bodoni MT" pitchFamily="18" charset="0"/>
              </a:rPr>
              <a:t>VENOUS RETURN </a:t>
            </a:r>
            <a:r>
              <a:rPr lang="en-GB" sz="2100" b="1" dirty="0" smtClean="0">
                <a:latin typeface="Bodoni MT" pitchFamily="18" charset="0"/>
              </a:rPr>
              <a:t>(blood returning to heart). VR reduces in High Intensity</a:t>
            </a:r>
          </a:p>
          <a:p>
            <a:pPr marL="457200" indent="-457200">
              <a:buAutoNum type="arabicParenR"/>
            </a:pPr>
            <a:r>
              <a:rPr lang="en-GB" sz="2100" b="1" dirty="0" smtClean="0">
                <a:latin typeface="Bodoni MT" pitchFamily="18" charset="0"/>
              </a:rPr>
              <a:t>The </a:t>
            </a:r>
            <a:r>
              <a:rPr lang="en-GB" sz="2100" b="1" dirty="0" smtClean="0">
                <a:solidFill>
                  <a:srgbClr val="FF0000"/>
                </a:solidFill>
                <a:latin typeface="Bodoni MT" pitchFamily="18" charset="0"/>
              </a:rPr>
              <a:t>VENTRICLE’S </a:t>
            </a:r>
            <a:r>
              <a:rPr lang="en-GB" sz="2100" b="1" dirty="0" smtClean="0">
                <a:latin typeface="Bodoni MT" pitchFamily="18" charset="0"/>
              </a:rPr>
              <a:t>ability to </a:t>
            </a:r>
            <a:r>
              <a:rPr lang="en-GB" sz="2100" b="1" dirty="0" smtClean="0">
                <a:solidFill>
                  <a:srgbClr val="FF0000"/>
                </a:solidFill>
                <a:latin typeface="Bodoni MT" pitchFamily="18" charset="0"/>
              </a:rPr>
              <a:t>STRETCH</a:t>
            </a:r>
          </a:p>
          <a:p>
            <a:pPr marL="457200" indent="-457200"/>
            <a:r>
              <a:rPr lang="en-GB" sz="2100" b="1" dirty="0" smtClean="0">
                <a:latin typeface="Bodoni MT" pitchFamily="18" charset="0"/>
              </a:rPr>
              <a:t>The heart’s capacity to </a:t>
            </a:r>
            <a:r>
              <a:rPr lang="en-GB" sz="2100" b="1" dirty="0" smtClean="0">
                <a:solidFill>
                  <a:srgbClr val="FF0000"/>
                </a:solidFill>
                <a:latin typeface="Bodoni MT" pitchFamily="18" charset="0"/>
              </a:rPr>
              <a:t>EMPTY </a:t>
            </a:r>
            <a:r>
              <a:rPr lang="en-GB" sz="2100" b="1" dirty="0" smtClean="0">
                <a:latin typeface="Bodoni MT" pitchFamily="18" charset="0"/>
              </a:rPr>
              <a:t>depends on 2 factors</a:t>
            </a:r>
          </a:p>
          <a:p>
            <a:pPr marL="457200" indent="-457200">
              <a:buAutoNum type="arabicParenR"/>
            </a:pPr>
            <a:r>
              <a:rPr lang="en-GB" sz="2100" b="1" dirty="0" smtClean="0">
                <a:latin typeface="Bodoni MT" pitchFamily="18" charset="0"/>
              </a:rPr>
              <a:t>Increased </a:t>
            </a:r>
            <a:r>
              <a:rPr lang="en-GB" sz="2100" b="1" dirty="0" smtClean="0">
                <a:solidFill>
                  <a:srgbClr val="FF0000"/>
                </a:solidFill>
                <a:latin typeface="Bodoni MT" pitchFamily="18" charset="0"/>
              </a:rPr>
              <a:t>EDV </a:t>
            </a:r>
            <a:r>
              <a:rPr lang="en-GB" sz="2100" b="1" dirty="0" smtClean="0">
                <a:latin typeface="Bodoni MT" pitchFamily="18" charset="0"/>
              </a:rPr>
              <a:t>stretches the walls</a:t>
            </a:r>
          </a:p>
          <a:p>
            <a:pPr marL="457200" indent="-457200">
              <a:buAutoNum type="arabicParenR"/>
            </a:pPr>
            <a:r>
              <a:rPr lang="en-GB" sz="2100" b="1" dirty="0" smtClean="0">
                <a:latin typeface="Bodoni MT" pitchFamily="18" charset="0"/>
              </a:rPr>
              <a:t>This increased stretch increases the </a:t>
            </a:r>
            <a:r>
              <a:rPr lang="en-GB" sz="2100" b="1" dirty="0" smtClean="0">
                <a:solidFill>
                  <a:srgbClr val="FF0000"/>
                </a:solidFill>
                <a:latin typeface="Bodoni MT" pitchFamily="18" charset="0"/>
              </a:rPr>
              <a:t>VENTRICULAR  CONTRACTILITY </a:t>
            </a:r>
            <a:r>
              <a:rPr lang="en-GB" sz="2100" b="1" dirty="0" smtClean="0">
                <a:latin typeface="Bodoni MT" pitchFamily="18" charset="0"/>
              </a:rPr>
              <a:t>forcing the blood out of the Ventricles when only 50% is pumped out at rest</a:t>
            </a:r>
          </a:p>
          <a:p>
            <a:pPr marL="457200" indent="-457200">
              <a:buNone/>
            </a:pPr>
            <a:r>
              <a:rPr lang="en-GB" sz="2100" b="1" dirty="0" smtClean="0">
                <a:latin typeface="Bodoni MT" pitchFamily="18" charset="0"/>
              </a:rPr>
              <a:t>	</a:t>
            </a:r>
            <a:r>
              <a:rPr lang="en-GB" sz="2100" b="1" dirty="0" smtClean="0">
                <a:solidFill>
                  <a:srgbClr val="FF0000"/>
                </a:solidFill>
                <a:latin typeface="Bodoni MT" pitchFamily="18" charset="0"/>
              </a:rPr>
              <a:t>A) </a:t>
            </a:r>
            <a:r>
              <a:rPr lang="en-GB" sz="2100" b="1" dirty="0" smtClean="0">
                <a:latin typeface="Bodoni MT" pitchFamily="18" charset="0"/>
              </a:rPr>
              <a:t>An athlete who starts to work towards their </a:t>
            </a:r>
            <a:r>
              <a:rPr lang="en-GB" sz="2100" b="1" dirty="0" smtClean="0">
                <a:solidFill>
                  <a:srgbClr val="FF0000"/>
                </a:solidFill>
                <a:latin typeface="Bodoni MT" pitchFamily="18" charset="0"/>
              </a:rPr>
              <a:t>MAXIMAL LEVEL </a:t>
            </a:r>
            <a:r>
              <a:rPr lang="en-GB" sz="2100" b="1" dirty="0" smtClean="0">
                <a:latin typeface="Bodoni MT" pitchFamily="18" charset="0"/>
              </a:rPr>
              <a:t>(Aerobic Threshold). They have reached their maximal SV. How can they possibly get their Q to increase and continue exercising? Explain also why the athlete may see a reduction in SV as he reaches his maximal intensity</a:t>
            </a:r>
          </a:p>
          <a:p>
            <a:pPr marL="457200" indent="-457200">
              <a:buNone/>
            </a:pPr>
            <a:r>
              <a:rPr lang="en-GB" sz="2100" b="1" dirty="0" smtClean="0">
                <a:latin typeface="Bodoni MT" pitchFamily="18" charset="0"/>
              </a:rPr>
              <a:t>	</a:t>
            </a:r>
            <a:r>
              <a:rPr lang="en-GB" sz="2100" b="1" dirty="0" smtClean="0">
                <a:solidFill>
                  <a:srgbClr val="FF0000"/>
                </a:solidFill>
                <a:latin typeface="Bodoni MT" pitchFamily="18" charset="0"/>
              </a:rPr>
              <a:t>B) </a:t>
            </a:r>
            <a:r>
              <a:rPr lang="en-GB" sz="2100" b="1" dirty="0" smtClean="0">
                <a:latin typeface="Bodoni MT" pitchFamily="18" charset="0"/>
              </a:rPr>
              <a:t>Explain why SV is reached during sub maximal exercise, and why it even decreases just before maximal intensity is reached</a:t>
            </a:r>
          </a:p>
          <a:p>
            <a:pPr marL="457200" indent="-457200">
              <a:buNone/>
            </a:pPr>
            <a:r>
              <a:rPr lang="en-GB" sz="2100" b="1" dirty="0" smtClean="0">
                <a:latin typeface="Bodoni MT" pitchFamily="18" charset="0"/>
              </a:rPr>
              <a:t>	</a:t>
            </a:r>
            <a:r>
              <a:rPr lang="en-GB" sz="2100" b="1" dirty="0" smtClean="0">
                <a:solidFill>
                  <a:srgbClr val="FF0000"/>
                </a:solidFill>
                <a:latin typeface="Bodoni MT" pitchFamily="18" charset="0"/>
              </a:rPr>
              <a:t>C) </a:t>
            </a:r>
            <a:r>
              <a:rPr lang="en-GB" sz="2100" b="1" dirty="0" smtClean="0">
                <a:latin typeface="Bodoni MT" pitchFamily="18" charset="0"/>
              </a:rPr>
              <a:t>Draw a graph to represent SV increase. X axis = speed Y Axis = millilitres</a:t>
            </a:r>
          </a:p>
          <a:p>
            <a:pPr marL="457200" indent="-457200" algn="ctr">
              <a:buNone/>
            </a:pPr>
            <a:endParaRPr lang="en-GB" sz="2100" b="1" dirty="0" smtClean="0">
              <a:latin typeface="Bodoni MT" pitchFamily="18" charset="0"/>
            </a:endParaRPr>
          </a:p>
          <a:p>
            <a:pPr marL="457200" indent="-457200"/>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lvl="1" algn="ctr">
              <a:buNone/>
            </a:pPr>
            <a:r>
              <a:rPr lang="en-GB" sz="2400" b="1" dirty="0" smtClean="0">
                <a:latin typeface="Blue Ridge Light SF" pitchFamily="2" charset="0"/>
              </a:rPr>
              <a:t>	There are 3 planes of the body.</a:t>
            </a:r>
          </a:p>
          <a:p>
            <a:pPr lvl="1">
              <a:buNone/>
            </a:pPr>
            <a:r>
              <a:rPr lang="en-GB" sz="2400" b="1" dirty="0" smtClean="0">
                <a:latin typeface="Blue Ridge Light SF" pitchFamily="2" charset="0"/>
              </a:rPr>
              <a:t>	1) 	</a:t>
            </a:r>
            <a:r>
              <a:rPr lang="en-GB" sz="2400" b="1" dirty="0" smtClean="0">
                <a:solidFill>
                  <a:srgbClr val="FF0000"/>
                </a:solidFill>
                <a:latin typeface="Blue Ridge Light SF" pitchFamily="2" charset="0"/>
              </a:rPr>
              <a:t>ANTERIOR </a:t>
            </a:r>
            <a:r>
              <a:rPr lang="en-GB" sz="2400" b="1" dirty="0" smtClean="0">
                <a:latin typeface="Blue Ridge Light SF" pitchFamily="2" charset="0"/>
              </a:rPr>
              <a:t>– towards the front of the body</a:t>
            </a:r>
          </a:p>
          <a:p>
            <a:pPr lvl="1">
              <a:buNone/>
            </a:pPr>
            <a:r>
              <a:rPr lang="en-GB" sz="2400" b="1" dirty="0" smtClean="0">
                <a:latin typeface="Blue Ridge Light SF" pitchFamily="2" charset="0"/>
              </a:rPr>
              <a:t>			</a:t>
            </a:r>
            <a:r>
              <a:rPr lang="en-GB" sz="2400" b="1" dirty="0" smtClean="0">
                <a:solidFill>
                  <a:srgbClr val="FF0000"/>
                </a:solidFill>
                <a:latin typeface="Blue Ridge Light SF" pitchFamily="2" charset="0"/>
              </a:rPr>
              <a:t>POSTERIOR </a:t>
            </a:r>
            <a:r>
              <a:rPr lang="en-GB" sz="2400" b="1" dirty="0" smtClean="0">
                <a:latin typeface="Blue Ridge Light SF" pitchFamily="2" charset="0"/>
              </a:rPr>
              <a:t>– towards the back of the body</a:t>
            </a:r>
          </a:p>
          <a:p>
            <a:pPr lvl="1">
              <a:buNone/>
            </a:pPr>
            <a:r>
              <a:rPr lang="en-GB" sz="2400" b="1" dirty="0" smtClean="0">
                <a:latin typeface="Blue Ridge Light SF" pitchFamily="2" charset="0"/>
              </a:rPr>
              <a:t>	2) 	</a:t>
            </a:r>
            <a:r>
              <a:rPr lang="en-GB" sz="2400" b="1" dirty="0" smtClean="0">
                <a:solidFill>
                  <a:srgbClr val="FF0000"/>
                </a:solidFill>
                <a:latin typeface="Blue Ridge Light SF" pitchFamily="2" charset="0"/>
              </a:rPr>
              <a:t>SUPERIOR</a:t>
            </a:r>
            <a:r>
              <a:rPr lang="en-GB" sz="2400" b="1" dirty="0" smtClean="0">
                <a:latin typeface="Blue Ridge Light SF" pitchFamily="2" charset="0"/>
              </a:rPr>
              <a:t> – towards the head or upper part of the body</a:t>
            </a:r>
          </a:p>
          <a:p>
            <a:pPr lvl="1">
              <a:buNone/>
            </a:pPr>
            <a:r>
              <a:rPr lang="en-GB" sz="2400" b="1" dirty="0" smtClean="0">
                <a:latin typeface="Blue Ridge Light SF" pitchFamily="2" charset="0"/>
              </a:rPr>
              <a:t>			</a:t>
            </a:r>
            <a:r>
              <a:rPr lang="en-GB" sz="2400" b="1" dirty="0" smtClean="0">
                <a:solidFill>
                  <a:srgbClr val="FF0000"/>
                </a:solidFill>
                <a:latin typeface="Blue Ridge Light SF" pitchFamily="2" charset="0"/>
              </a:rPr>
              <a:t>INFERIOR</a:t>
            </a:r>
            <a:r>
              <a:rPr lang="en-GB" sz="2400" b="1" dirty="0" smtClean="0">
                <a:latin typeface="Blue Ridge Light SF" pitchFamily="2" charset="0"/>
              </a:rPr>
              <a:t> – towards the feet or lower part of the body</a:t>
            </a:r>
          </a:p>
          <a:p>
            <a:pPr lvl="1">
              <a:buNone/>
            </a:pPr>
            <a:r>
              <a:rPr lang="en-GB" sz="2400" b="1" dirty="0" smtClean="0">
                <a:latin typeface="Blue Ridge Light SF" pitchFamily="2" charset="0"/>
              </a:rPr>
              <a:t>	3) 	</a:t>
            </a:r>
            <a:r>
              <a:rPr lang="en-GB" sz="2400" b="1" dirty="0" smtClean="0">
                <a:solidFill>
                  <a:srgbClr val="FF0000"/>
                </a:solidFill>
                <a:latin typeface="Blue Ridge Light SF" pitchFamily="2" charset="0"/>
              </a:rPr>
              <a:t>MEDIAL</a:t>
            </a:r>
            <a:r>
              <a:rPr lang="en-GB" sz="2400" b="1" dirty="0" smtClean="0">
                <a:latin typeface="Blue Ridge Light SF" pitchFamily="2" charset="0"/>
              </a:rPr>
              <a:t> – towards the middle of the body</a:t>
            </a:r>
          </a:p>
          <a:p>
            <a:pPr lvl="1">
              <a:buNone/>
            </a:pPr>
            <a:r>
              <a:rPr lang="en-GB" sz="2400" b="1" dirty="0" smtClean="0">
                <a:latin typeface="Blue Ridge Light SF" pitchFamily="2" charset="0"/>
              </a:rPr>
              <a:t>			</a:t>
            </a:r>
            <a:r>
              <a:rPr lang="en-GB" sz="2400" b="1" dirty="0" smtClean="0">
                <a:solidFill>
                  <a:srgbClr val="FF0000"/>
                </a:solidFill>
                <a:latin typeface="Blue Ridge Light SF" pitchFamily="2" charset="0"/>
              </a:rPr>
              <a:t>LATERAL</a:t>
            </a:r>
            <a:r>
              <a:rPr lang="en-GB" sz="2400" b="1" dirty="0" smtClean="0">
                <a:latin typeface="Blue Ridge Light SF" pitchFamily="2" charset="0"/>
              </a:rPr>
              <a:t> – towards the outside of the body</a:t>
            </a:r>
          </a:p>
          <a:p>
            <a:pPr lvl="1">
              <a:buNone/>
            </a:pPr>
            <a:r>
              <a:rPr lang="en-GB" sz="2400" b="1" dirty="0" smtClean="0">
                <a:latin typeface="Blue Ridge Light SF" pitchFamily="2" charset="0"/>
              </a:rPr>
              <a:t>	The </a:t>
            </a:r>
            <a:r>
              <a:rPr lang="en-GB" sz="2400" b="1" dirty="0" smtClean="0">
                <a:solidFill>
                  <a:srgbClr val="FF0000"/>
                </a:solidFill>
                <a:latin typeface="Blue Ridge Light SF" pitchFamily="2" charset="0"/>
              </a:rPr>
              <a:t>ANATOMICAL POSITION </a:t>
            </a:r>
            <a:r>
              <a:rPr lang="en-GB" sz="2400" b="1" dirty="0" smtClean="0">
                <a:latin typeface="Blue Ridge Light SF" pitchFamily="2" charset="0"/>
              </a:rPr>
              <a:t>is standing upright with palms face forward and by your side</a:t>
            </a:r>
          </a:p>
          <a:p>
            <a:pPr lvl="1">
              <a:buNone/>
            </a:pPr>
            <a:endParaRPr lang="en-GB" sz="2400" b="1" dirty="0" smtClean="0">
              <a:latin typeface="Blue Ridge Light SF" pitchFamily="2" charset="0"/>
            </a:endParaRPr>
          </a:p>
          <a:p>
            <a:pPr lvl="1">
              <a:buNone/>
            </a:pPr>
            <a:r>
              <a:rPr lang="en-GB" sz="2400" b="1" dirty="0" smtClean="0">
                <a:latin typeface="Blue Ridge Light SF" pitchFamily="2" charset="0"/>
              </a:rPr>
              <a:t>	Stand in the </a:t>
            </a:r>
            <a:r>
              <a:rPr lang="en-GB" sz="2400" b="1" dirty="0" smtClean="0">
                <a:solidFill>
                  <a:srgbClr val="FF0000"/>
                </a:solidFill>
                <a:latin typeface="Blue Ridge Light SF" pitchFamily="2" charset="0"/>
              </a:rPr>
              <a:t>ANATOMICAL POSITION </a:t>
            </a:r>
            <a:r>
              <a:rPr lang="en-GB" sz="2400" b="1" dirty="0" smtClean="0">
                <a:latin typeface="Blue Ridge Light SF" pitchFamily="2" charset="0"/>
              </a:rPr>
              <a:t>and move your synovial (freely moveable) joints in ways that represent the planes above. Can you also name parts of the body that are in relation to the planes. </a:t>
            </a:r>
          </a:p>
          <a:p>
            <a:pPr lvl="1">
              <a:buNone/>
            </a:pPr>
            <a:endParaRPr lang="en-GB" sz="2400" b="1" dirty="0" smtClean="0">
              <a:latin typeface="Blue Ridge Light SF" pitchFamily="2" charset="0"/>
            </a:endParaRPr>
          </a:p>
          <a:p>
            <a:pPr lvl="1">
              <a:buNone/>
            </a:pPr>
            <a:r>
              <a:rPr lang="en-GB" sz="2400" b="1" dirty="0" smtClean="0">
                <a:latin typeface="Blue Ridge Light SF" pitchFamily="2" charset="0"/>
              </a:rPr>
              <a:t>	EG: The </a:t>
            </a:r>
            <a:r>
              <a:rPr lang="en-GB" sz="2400" b="1" dirty="0" err="1" smtClean="0">
                <a:latin typeface="Blue Ridge Light SF" pitchFamily="2" charset="0"/>
              </a:rPr>
              <a:t>Pectoralis</a:t>
            </a:r>
            <a:r>
              <a:rPr lang="en-GB" sz="2400" b="1" dirty="0" smtClean="0">
                <a:latin typeface="Blue Ridge Light SF" pitchFamily="2" charset="0"/>
              </a:rPr>
              <a:t> muscle is anterior of the rib cage and superior of the abdominals</a:t>
            </a:r>
            <a:endParaRPr lang="en-GB" sz="2400" b="1" dirty="0">
              <a:latin typeface="Blue Ridge Light SF" pitchFamily="2"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	CARDIO VASCULAR VALUES DURING EXERCISE- </a:t>
            </a:r>
            <a:r>
              <a:rPr lang="en-GB" sz="2100" b="1" dirty="0" smtClean="0">
                <a:solidFill>
                  <a:srgbClr val="FF0000"/>
                </a:solidFill>
                <a:latin typeface="Bodoni MT" pitchFamily="18" charset="0"/>
              </a:rPr>
              <a:t>HEART RATE</a:t>
            </a:r>
          </a:p>
          <a:p>
            <a:pPr marL="457200" indent="-457200"/>
            <a:r>
              <a:rPr lang="en-GB" sz="2100" b="1" dirty="0" smtClean="0">
                <a:latin typeface="Bodoni MT" pitchFamily="18" charset="0"/>
              </a:rPr>
              <a:t>Heart rate increases just before exercise. This is called the </a:t>
            </a:r>
            <a:r>
              <a:rPr lang="en-GB" sz="2100" b="1" dirty="0" smtClean="0">
                <a:solidFill>
                  <a:srgbClr val="FF0000"/>
                </a:solidFill>
                <a:latin typeface="Bodoni MT" pitchFamily="18" charset="0"/>
              </a:rPr>
              <a:t>ANTICIPATORY RISE </a:t>
            </a:r>
            <a:r>
              <a:rPr lang="en-GB" sz="2100" b="1" dirty="0" smtClean="0">
                <a:latin typeface="Bodoni MT" pitchFamily="18" charset="0"/>
              </a:rPr>
              <a:t>and is caused by a rush of </a:t>
            </a:r>
            <a:r>
              <a:rPr lang="en-GB" sz="2100" b="1" dirty="0" smtClean="0">
                <a:solidFill>
                  <a:srgbClr val="FF0000"/>
                </a:solidFill>
                <a:latin typeface="Bodoni MT" pitchFamily="18" charset="0"/>
              </a:rPr>
              <a:t>ADRENALIN</a:t>
            </a:r>
            <a:r>
              <a:rPr lang="en-GB" sz="2100" b="1" dirty="0" smtClean="0">
                <a:latin typeface="Bodoni MT" pitchFamily="18" charset="0"/>
              </a:rPr>
              <a:t> which stimulates the SA node</a:t>
            </a:r>
          </a:p>
          <a:p>
            <a:pPr marL="457200" indent="-457200"/>
            <a:r>
              <a:rPr lang="en-GB" sz="2100" b="1" dirty="0" smtClean="0">
                <a:latin typeface="Bodoni MT" pitchFamily="18" charset="0"/>
              </a:rPr>
              <a:t>Heart Rate increases and decreases as </a:t>
            </a:r>
            <a:r>
              <a:rPr lang="en-GB" sz="2100" b="1" dirty="0" smtClean="0">
                <a:solidFill>
                  <a:srgbClr val="FF0000"/>
                </a:solidFill>
                <a:latin typeface="Bodoni MT" pitchFamily="18" charset="0"/>
              </a:rPr>
              <a:t>EXERCISE INTENSITY </a:t>
            </a:r>
            <a:r>
              <a:rPr lang="en-GB" sz="2100" b="1" dirty="0" smtClean="0">
                <a:latin typeface="Bodoni MT" pitchFamily="18" charset="0"/>
              </a:rPr>
              <a:t>increases and decreases</a:t>
            </a:r>
          </a:p>
          <a:p>
            <a:pPr marL="457200" indent="-457200"/>
            <a:r>
              <a:rPr lang="en-GB" sz="2100" b="1" dirty="0" smtClean="0">
                <a:latin typeface="Bodoni MT" pitchFamily="18" charset="0"/>
              </a:rPr>
              <a:t>Heart Rate </a:t>
            </a:r>
            <a:r>
              <a:rPr lang="en-GB" sz="2100" b="1" dirty="0" smtClean="0">
                <a:solidFill>
                  <a:srgbClr val="FF0000"/>
                </a:solidFill>
                <a:latin typeface="Bodoni MT" pitchFamily="18" charset="0"/>
              </a:rPr>
              <a:t>SLOWS </a:t>
            </a:r>
            <a:r>
              <a:rPr lang="en-GB" sz="2100" b="1" dirty="0" smtClean="0">
                <a:latin typeface="Bodoni MT" pitchFamily="18" charset="0"/>
              </a:rPr>
              <a:t>down just before </a:t>
            </a:r>
            <a:r>
              <a:rPr lang="en-GB" sz="2100" b="1" dirty="0" smtClean="0">
                <a:solidFill>
                  <a:srgbClr val="FF0000"/>
                </a:solidFill>
                <a:latin typeface="Bodoni MT" pitchFamily="18" charset="0"/>
              </a:rPr>
              <a:t>MAX</a:t>
            </a:r>
            <a:r>
              <a:rPr lang="en-GB" sz="2100" b="1" dirty="0" smtClean="0">
                <a:latin typeface="Bodoni MT" pitchFamily="18" charset="0"/>
              </a:rPr>
              <a:t> Heart Rate is reached</a:t>
            </a:r>
          </a:p>
          <a:p>
            <a:pPr marL="457200" indent="-457200"/>
            <a:r>
              <a:rPr lang="en-GB" sz="2100" b="1" dirty="0" smtClean="0">
                <a:latin typeface="Bodoni MT" pitchFamily="18" charset="0"/>
              </a:rPr>
              <a:t>Heart Rate reaches a </a:t>
            </a:r>
            <a:r>
              <a:rPr lang="en-GB" sz="2100" b="1" dirty="0" smtClean="0">
                <a:solidFill>
                  <a:srgbClr val="FF0000"/>
                </a:solidFill>
                <a:latin typeface="Bodoni MT" pitchFamily="18" charset="0"/>
              </a:rPr>
              <a:t>PLATEAU </a:t>
            </a:r>
            <a:r>
              <a:rPr lang="en-GB" sz="2100" b="1" dirty="0" smtClean="0">
                <a:latin typeface="Bodoni MT" pitchFamily="18" charset="0"/>
              </a:rPr>
              <a:t>during </a:t>
            </a:r>
            <a:r>
              <a:rPr lang="en-GB" sz="2100" b="1" dirty="0" smtClean="0">
                <a:solidFill>
                  <a:srgbClr val="FF0000"/>
                </a:solidFill>
                <a:latin typeface="Bodoni MT" pitchFamily="18" charset="0"/>
              </a:rPr>
              <a:t>SUB MAXIMAL </a:t>
            </a:r>
            <a:r>
              <a:rPr lang="en-GB" sz="2100" b="1" dirty="0" smtClean="0">
                <a:latin typeface="Bodoni MT" pitchFamily="18" charset="0"/>
              </a:rPr>
              <a:t>(Aerobic) exercise. This is called a </a:t>
            </a:r>
            <a:r>
              <a:rPr lang="en-GB" sz="2100" b="1" dirty="0" smtClean="0">
                <a:solidFill>
                  <a:srgbClr val="FF0000"/>
                </a:solidFill>
                <a:latin typeface="Bodoni MT" pitchFamily="18" charset="0"/>
              </a:rPr>
              <a:t>STEADY STATE</a:t>
            </a:r>
            <a:r>
              <a:rPr lang="en-GB" sz="2100" b="1" dirty="0" smtClean="0">
                <a:latin typeface="Bodoni MT" pitchFamily="18" charset="0"/>
              </a:rPr>
              <a:t>. </a:t>
            </a:r>
          </a:p>
          <a:p>
            <a:pPr marL="457200" indent="-457200"/>
            <a:r>
              <a:rPr lang="en-GB" sz="2100" b="1" dirty="0" smtClean="0">
                <a:latin typeface="Bodoni MT" pitchFamily="18" charset="0"/>
              </a:rPr>
              <a:t>Heart Rate </a:t>
            </a:r>
            <a:r>
              <a:rPr lang="en-GB" sz="2100" b="1" dirty="0" smtClean="0">
                <a:solidFill>
                  <a:srgbClr val="FF0000"/>
                </a:solidFill>
                <a:latin typeface="Bodoni MT" pitchFamily="18" charset="0"/>
              </a:rPr>
              <a:t>DECREASES RAPIDLY </a:t>
            </a:r>
            <a:r>
              <a:rPr lang="en-GB" sz="2100" b="1" dirty="0" smtClean="0">
                <a:latin typeface="Bodoni MT" pitchFamily="18" charset="0"/>
              </a:rPr>
              <a:t>after exercise during </a:t>
            </a:r>
            <a:r>
              <a:rPr lang="en-GB" sz="2100" b="1" dirty="0" smtClean="0">
                <a:solidFill>
                  <a:srgbClr val="FF0000"/>
                </a:solidFill>
                <a:latin typeface="Bodoni MT" pitchFamily="18" charset="0"/>
              </a:rPr>
              <a:t>RECOVERY</a:t>
            </a:r>
            <a:r>
              <a:rPr lang="en-GB" sz="2100" b="1" dirty="0" smtClean="0">
                <a:latin typeface="Bodoni MT" pitchFamily="18" charset="0"/>
              </a:rPr>
              <a:t> because of reduced demand for O2</a:t>
            </a:r>
          </a:p>
          <a:p>
            <a:pPr marL="457200" indent="-457200"/>
            <a:r>
              <a:rPr lang="en-GB" sz="2100" b="1" dirty="0" smtClean="0">
                <a:latin typeface="Bodoni MT" pitchFamily="18" charset="0"/>
              </a:rPr>
              <a:t>During recovery it will stay above Resting Values to allow the body to repay its </a:t>
            </a:r>
            <a:r>
              <a:rPr lang="en-GB" sz="2100" b="1" dirty="0" smtClean="0">
                <a:solidFill>
                  <a:srgbClr val="FF0000"/>
                </a:solidFill>
                <a:latin typeface="Bodoni MT" pitchFamily="18" charset="0"/>
              </a:rPr>
              <a:t>OXYGEN DEBT</a:t>
            </a:r>
            <a:r>
              <a:rPr lang="en-GB" sz="2100" b="1" dirty="0" smtClean="0">
                <a:latin typeface="Bodoni MT" pitchFamily="18" charset="0"/>
              </a:rPr>
              <a:t>. The greater the O2 Debt, the longer the recovery</a:t>
            </a:r>
          </a:p>
          <a:p>
            <a:pPr marL="457200" indent="-457200">
              <a:buNone/>
            </a:pPr>
            <a:r>
              <a:rPr lang="en-GB" sz="2100" b="1" dirty="0" smtClean="0">
                <a:latin typeface="Bodoni MT" pitchFamily="18" charset="0"/>
              </a:rPr>
              <a:t>	Draw a graph to represent 2 performers. One is an athlete who has gone jogging at medium intensity for 30 minutes over even terrain. The second athlete is training for 30 minutes over increasingly difficult terrain at medium to high intensity. They are both male 16 years olds. The Y axis should represent Heart Rate from 0 to 200 BPMs and the X Axis represents 3 aspects of time 1) Prior to exercise 0 to 10 minutes 2) Exercise 30 minutes 3) Recovery 30 minutes Label all the above concepts on your graph</a:t>
            </a:r>
          </a:p>
          <a:p>
            <a:pPr marL="857250" lvl="1" indent="-457200">
              <a:buNone/>
            </a:pPr>
            <a:endParaRPr lang="en-GB" sz="1700" b="1" dirty="0" smtClean="0">
              <a:latin typeface="Bodoni MT" pitchFamily="18" charset="0"/>
            </a:endParaRPr>
          </a:p>
          <a:p>
            <a:pPr marL="457200" indent="-457200"/>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	CARDIO VASCULAR VALUES DURING EXERCISE- </a:t>
            </a:r>
            <a:r>
              <a:rPr lang="en-GB" sz="2100" b="1" dirty="0" smtClean="0">
                <a:solidFill>
                  <a:srgbClr val="FF0000"/>
                </a:solidFill>
                <a:latin typeface="Bodoni MT" pitchFamily="18" charset="0"/>
              </a:rPr>
              <a:t>CARDIAC OUTPUT</a:t>
            </a:r>
          </a:p>
          <a:p>
            <a:pPr marL="457200" indent="-457200"/>
            <a:r>
              <a:rPr lang="en-GB" sz="2100" b="1" dirty="0" smtClean="0">
                <a:latin typeface="Bodoni MT" pitchFamily="18" charset="0"/>
              </a:rPr>
              <a:t>Q increases in a </a:t>
            </a:r>
            <a:r>
              <a:rPr lang="en-GB" sz="2100" b="1" dirty="0" smtClean="0">
                <a:solidFill>
                  <a:srgbClr val="FF0000"/>
                </a:solidFill>
                <a:latin typeface="Bodoni MT" pitchFamily="18" charset="0"/>
              </a:rPr>
              <a:t>LINEAR </a:t>
            </a:r>
            <a:r>
              <a:rPr lang="en-GB" sz="2100" b="1" dirty="0" smtClean="0">
                <a:latin typeface="Bodoni MT" pitchFamily="18" charset="0"/>
              </a:rPr>
              <a:t>relationship with exercise intensity from </a:t>
            </a:r>
            <a:r>
              <a:rPr lang="en-GB" sz="2100" b="1" dirty="0" smtClean="0">
                <a:solidFill>
                  <a:srgbClr val="FF0000"/>
                </a:solidFill>
                <a:latin typeface="Bodoni MT" pitchFamily="18" charset="0"/>
              </a:rPr>
              <a:t>RESTING VALUES</a:t>
            </a:r>
            <a:r>
              <a:rPr lang="en-GB" sz="2100" b="1" dirty="0" smtClean="0">
                <a:latin typeface="Bodoni MT" pitchFamily="18" charset="0"/>
              </a:rPr>
              <a:t> of approximately 5L/min to </a:t>
            </a:r>
            <a:r>
              <a:rPr lang="en-GB" sz="2100" b="1" dirty="0" smtClean="0">
                <a:solidFill>
                  <a:srgbClr val="FF0000"/>
                </a:solidFill>
                <a:latin typeface="Bodoni MT" pitchFamily="18" charset="0"/>
              </a:rPr>
              <a:t>MAXIMAL VALUES </a:t>
            </a:r>
            <a:r>
              <a:rPr lang="en-GB" sz="2100" b="1" dirty="0" smtClean="0">
                <a:latin typeface="Bodoni MT" pitchFamily="18" charset="0"/>
              </a:rPr>
              <a:t>of between 20 to 40L/min in Highly Trained Endurance athletes</a:t>
            </a:r>
          </a:p>
          <a:p>
            <a:pPr marL="457200" indent="-457200"/>
            <a:r>
              <a:rPr lang="en-GB" sz="2100" b="1" dirty="0" smtClean="0">
                <a:latin typeface="Bodoni MT" pitchFamily="18" charset="0"/>
              </a:rPr>
              <a:t>When an athlete reaches 40 – 60% of his </a:t>
            </a:r>
            <a:r>
              <a:rPr lang="en-GB" sz="2100" b="1" dirty="0" smtClean="0">
                <a:solidFill>
                  <a:srgbClr val="FF0000"/>
                </a:solidFill>
                <a:latin typeface="Bodoni MT" pitchFamily="18" charset="0"/>
              </a:rPr>
              <a:t>MAXIMAL INTENSITY </a:t>
            </a:r>
            <a:r>
              <a:rPr lang="en-GB" sz="2100" b="1" dirty="0" smtClean="0">
                <a:latin typeface="Bodoni MT" pitchFamily="18" charset="0"/>
              </a:rPr>
              <a:t>his Stroke Volume </a:t>
            </a:r>
            <a:r>
              <a:rPr lang="en-GB" sz="2100" b="1" dirty="0" smtClean="0">
                <a:solidFill>
                  <a:srgbClr val="FF0000"/>
                </a:solidFill>
                <a:latin typeface="Bodoni MT" pitchFamily="18" charset="0"/>
              </a:rPr>
              <a:t>PLATEAUS. </a:t>
            </a:r>
            <a:r>
              <a:rPr lang="en-GB" sz="2100" b="1" dirty="0" smtClean="0">
                <a:latin typeface="Bodoni MT" pitchFamily="18" charset="0"/>
              </a:rPr>
              <a:t>Therefore any further increases in Q are because of </a:t>
            </a:r>
            <a:r>
              <a:rPr lang="en-GB" sz="2100" b="1" dirty="0" smtClean="0">
                <a:solidFill>
                  <a:srgbClr val="FF0000"/>
                </a:solidFill>
                <a:latin typeface="Bodoni MT" pitchFamily="18" charset="0"/>
              </a:rPr>
              <a:t>INCREASED HEART RATE</a:t>
            </a:r>
          </a:p>
          <a:p>
            <a:pPr marL="457200" indent="-457200"/>
            <a:r>
              <a:rPr lang="en-GB" sz="2100" b="1" dirty="0" smtClean="0">
                <a:latin typeface="Bodoni MT" pitchFamily="18" charset="0"/>
              </a:rPr>
              <a:t>The </a:t>
            </a:r>
            <a:r>
              <a:rPr lang="en-GB" sz="2100" b="1" dirty="0" smtClean="0">
                <a:solidFill>
                  <a:srgbClr val="FF0000"/>
                </a:solidFill>
                <a:latin typeface="Bodoni MT" pitchFamily="18" charset="0"/>
              </a:rPr>
              <a:t>CARDIOVASCULAR DRIFT </a:t>
            </a:r>
            <a:r>
              <a:rPr lang="en-GB" sz="2100" b="1" dirty="0" smtClean="0">
                <a:latin typeface="Bodoni MT" pitchFamily="18" charset="0"/>
              </a:rPr>
              <a:t>is the gradual decrease in SV and increase in HR during prolonged exercise</a:t>
            </a:r>
          </a:p>
          <a:p>
            <a:pPr marL="457200" indent="-457200"/>
            <a:endParaRPr lang="en-GB" sz="2100" b="1" dirty="0" smtClean="0">
              <a:latin typeface="Bodoni MT" pitchFamily="18" charset="0"/>
            </a:endParaRPr>
          </a:p>
          <a:p>
            <a:pPr marL="457200" indent="-457200">
              <a:buNone/>
            </a:pPr>
            <a:r>
              <a:rPr lang="en-GB" sz="2100" b="1" dirty="0" smtClean="0">
                <a:latin typeface="Bodoni MT" pitchFamily="18" charset="0"/>
              </a:rPr>
              <a:t>	1) Explain what causes the Cardio Vascular Drift</a:t>
            </a:r>
          </a:p>
          <a:p>
            <a:pPr marL="457200" indent="-457200">
              <a:buNone/>
            </a:pPr>
            <a:r>
              <a:rPr lang="en-GB" sz="2100" b="1" dirty="0" smtClean="0">
                <a:latin typeface="Bodoni MT" pitchFamily="18" charset="0"/>
              </a:rPr>
              <a:t>	2) Use the Units given to draw 3 graphs of the response to exercise of Cardiac Output, Stroke Volume and Heart Rate. The X Axis represents Time – Before Exercise, Exercise and Recovery. The Y Axis should represent the units each of the above is measured in</a:t>
            </a:r>
          </a:p>
          <a:p>
            <a:pPr marL="857250" lvl="1" indent="-457200"/>
            <a:endParaRPr lang="en-GB" sz="1700" b="1" dirty="0" smtClean="0">
              <a:latin typeface="Bodoni MT" pitchFamily="18" charset="0"/>
            </a:endParaRPr>
          </a:p>
          <a:p>
            <a:pPr marL="457200" indent="-457200"/>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a:p>
            <a:pPr marL="457200" indent="-457200" algn="ct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THE CARDIAC CONTROL CENTRE (CCC)</a:t>
            </a:r>
          </a:p>
          <a:p>
            <a:pPr marL="457200" indent="-457200"/>
            <a:r>
              <a:rPr lang="en-GB" sz="2100" b="1" dirty="0" smtClean="0">
                <a:latin typeface="Bodoni MT" pitchFamily="18" charset="0"/>
              </a:rPr>
              <a:t>The heart is </a:t>
            </a:r>
            <a:r>
              <a:rPr lang="en-GB" sz="2100" b="1" dirty="0" smtClean="0">
                <a:solidFill>
                  <a:srgbClr val="FF0000"/>
                </a:solidFill>
                <a:latin typeface="Bodoni MT" pitchFamily="18" charset="0"/>
              </a:rPr>
              <a:t>CONTROLLED</a:t>
            </a:r>
            <a:r>
              <a:rPr lang="en-GB" sz="2100" b="1" dirty="0" smtClean="0">
                <a:latin typeface="Bodoni MT" pitchFamily="18" charset="0"/>
              </a:rPr>
              <a:t> and </a:t>
            </a:r>
            <a:r>
              <a:rPr lang="en-GB" sz="2100" b="1" dirty="0" smtClean="0">
                <a:solidFill>
                  <a:srgbClr val="FF0000"/>
                </a:solidFill>
                <a:latin typeface="Bodoni MT" pitchFamily="18" charset="0"/>
              </a:rPr>
              <a:t>REGULATED </a:t>
            </a:r>
            <a:r>
              <a:rPr lang="en-GB" sz="2100" b="1" dirty="0" smtClean="0">
                <a:latin typeface="Bodoni MT" pitchFamily="18" charset="0"/>
              </a:rPr>
              <a:t>by the </a:t>
            </a:r>
            <a:r>
              <a:rPr lang="en-GB" sz="2100" b="1" dirty="0" smtClean="0">
                <a:solidFill>
                  <a:srgbClr val="FF0000"/>
                </a:solidFill>
                <a:latin typeface="Bodoni MT" pitchFamily="18" charset="0"/>
              </a:rPr>
              <a:t>CARDIAC CONTROL CENTRE</a:t>
            </a:r>
            <a:r>
              <a:rPr lang="en-GB" sz="2100" b="1" dirty="0" smtClean="0">
                <a:latin typeface="Bodoni MT" pitchFamily="18" charset="0"/>
              </a:rPr>
              <a:t> situated in the </a:t>
            </a:r>
            <a:r>
              <a:rPr lang="en-GB" sz="2100" b="1" dirty="0" smtClean="0">
                <a:solidFill>
                  <a:srgbClr val="FF0000"/>
                </a:solidFill>
                <a:latin typeface="Bodoni MT" pitchFamily="18" charset="0"/>
              </a:rPr>
              <a:t>MEDULLA OBLONGATA </a:t>
            </a:r>
            <a:r>
              <a:rPr lang="en-GB" sz="2100" b="1" dirty="0" smtClean="0">
                <a:latin typeface="Bodoni MT" pitchFamily="18" charset="0"/>
              </a:rPr>
              <a:t>in the brain</a:t>
            </a:r>
          </a:p>
          <a:p>
            <a:pPr marL="457200" indent="-457200"/>
            <a:r>
              <a:rPr lang="en-GB" sz="2100" b="1" dirty="0" smtClean="0">
                <a:latin typeface="Bodoni MT" pitchFamily="18" charset="0"/>
              </a:rPr>
              <a:t>It is controlled by the </a:t>
            </a:r>
            <a:r>
              <a:rPr lang="en-GB" sz="2100" b="1" dirty="0" smtClean="0">
                <a:solidFill>
                  <a:srgbClr val="FF0000"/>
                </a:solidFill>
                <a:latin typeface="Bodoni MT" pitchFamily="18" charset="0"/>
              </a:rPr>
              <a:t>AUTONOMIC NERVOUS SYSTEM </a:t>
            </a:r>
            <a:r>
              <a:rPr lang="en-GB" sz="2100" b="1" dirty="0" smtClean="0">
                <a:latin typeface="Bodoni MT" pitchFamily="18" charset="0"/>
              </a:rPr>
              <a:t>(ANS) which is </a:t>
            </a:r>
            <a:r>
              <a:rPr lang="en-GB" sz="2100" b="1" dirty="0" smtClean="0">
                <a:solidFill>
                  <a:srgbClr val="FF0000"/>
                </a:solidFill>
                <a:latin typeface="Bodoni MT" pitchFamily="18" charset="0"/>
              </a:rPr>
              <a:t>INVOLUNTARY </a:t>
            </a:r>
            <a:r>
              <a:rPr lang="en-GB" sz="2100" b="1" dirty="0" smtClean="0">
                <a:latin typeface="Bodoni MT" pitchFamily="18" charset="0"/>
              </a:rPr>
              <a:t>and consists of </a:t>
            </a:r>
            <a:r>
              <a:rPr lang="en-GB" sz="2100" b="1" dirty="0" smtClean="0">
                <a:solidFill>
                  <a:srgbClr val="FF0000"/>
                </a:solidFill>
                <a:latin typeface="Bodoni MT" pitchFamily="18" charset="0"/>
              </a:rPr>
              <a:t>SENSORY NERVES </a:t>
            </a:r>
            <a:r>
              <a:rPr lang="en-GB" sz="2100" b="1" dirty="0" smtClean="0">
                <a:latin typeface="Bodoni MT" pitchFamily="18" charset="0"/>
              </a:rPr>
              <a:t>(these transmit information from sense receptors to the CCC) or </a:t>
            </a:r>
            <a:r>
              <a:rPr lang="en-GB" sz="2100" b="1" dirty="0" smtClean="0">
                <a:solidFill>
                  <a:srgbClr val="FF0000"/>
                </a:solidFill>
                <a:latin typeface="Bodoni MT" pitchFamily="18" charset="0"/>
              </a:rPr>
              <a:t>MOTOR NERVES </a:t>
            </a:r>
            <a:r>
              <a:rPr lang="en-GB" sz="2100" b="1" dirty="0" smtClean="0">
                <a:latin typeface="Bodoni MT" pitchFamily="18" charset="0"/>
              </a:rPr>
              <a:t>(these transmit information from the muscles to the CCC )</a:t>
            </a:r>
          </a:p>
          <a:p>
            <a:pPr marL="457200" indent="-457200"/>
            <a:r>
              <a:rPr lang="en-GB" sz="2100" b="1" dirty="0" smtClean="0">
                <a:latin typeface="Bodoni MT" pitchFamily="18" charset="0"/>
              </a:rPr>
              <a:t>Sensory Nerves and Motor Nerves can both be part of the </a:t>
            </a:r>
            <a:r>
              <a:rPr lang="en-GB" sz="2100" b="1" dirty="0" smtClean="0">
                <a:solidFill>
                  <a:srgbClr val="FF0000"/>
                </a:solidFill>
                <a:latin typeface="Bodoni MT" pitchFamily="18" charset="0"/>
              </a:rPr>
              <a:t>SYMPATHETIC NERVOUS SYSTEM</a:t>
            </a:r>
            <a:r>
              <a:rPr lang="en-GB" sz="2100" b="1" dirty="0" smtClean="0">
                <a:latin typeface="Bodoni MT" pitchFamily="18" charset="0"/>
              </a:rPr>
              <a:t> (this </a:t>
            </a:r>
            <a:r>
              <a:rPr lang="en-GB" sz="2100" b="1" dirty="0" smtClean="0">
                <a:solidFill>
                  <a:srgbClr val="FF0000"/>
                </a:solidFill>
                <a:latin typeface="Bodoni MT" pitchFamily="18" charset="0"/>
              </a:rPr>
              <a:t>INCREASES </a:t>
            </a:r>
            <a:r>
              <a:rPr lang="en-GB" sz="2100" b="1" dirty="0" smtClean="0">
                <a:latin typeface="Bodoni MT" pitchFamily="18" charset="0"/>
              </a:rPr>
              <a:t>heart rate using the </a:t>
            </a:r>
            <a:r>
              <a:rPr lang="en-GB" sz="2100" b="1" dirty="0" smtClean="0">
                <a:solidFill>
                  <a:srgbClr val="FF0000"/>
                </a:solidFill>
                <a:latin typeface="Bodoni MT" pitchFamily="18" charset="0"/>
              </a:rPr>
              <a:t>ACCELERATOR NERVE</a:t>
            </a:r>
            <a:r>
              <a:rPr lang="en-GB" sz="2100" b="1" dirty="0" smtClean="0">
                <a:latin typeface="Bodoni MT" pitchFamily="18" charset="0"/>
              </a:rPr>
              <a:t>) or </a:t>
            </a:r>
            <a:r>
              <a:rPr lang="en-GB" sz="2100" b="1" dirty="0" smtClean="0">
                <a:solidFill>
                  <a:srgbClr val="FF0000"/>
                </a:solidFill>
                <a:latin typeface="Bodoni MT" pitchFamily="18" charset="0"/>
              </a:rPr>
              <a:t>PARASYMPATHETIC NERVOUS SYSTEM </a:t>
            </a:r>
            <a:r>
              <a:rPr lang="en-GB" sz="2100" b="1" dirty="0" smtClean="0">
                <a:latin typeface="Bodoni MT" pitchFamily="18" charset="0"/>
              </a:rPr>
              <a:t>(this </a:t>
            </a:r>
            <a:r>
              <a:rPr lang="en-GB" sz="2100" b="1" dirty="0" smtClean="0">
                <a:solidFill>
                  <a:srgbClr val="FF0000"/>
                </a:solidFill>
                <a:latin typeface="Bodoni MT" pitchFamily="18" charset="0"/>
              </a:rPr>
              <a:t>DECREASES </a:t>
            </a:r>
            <a:r>
              <a:rPr lang="en-GB" sz="2100" b="1" dirty="0" smtClean="0">
                <a:latin typeface="Bodoni MT" pitchFamily="18" charset="0"/>
              </a:rPr>
              <a:t>heart rate using the </a:t>
            </a:r>
            <a:r>
              <a:rPr lang="en-GB" sz="2100" b="1" dirty="0" smtClean="0">
                <a:solidFill>
                  <a:srgbClr val="FF0000"/>
                </a:solidFill>
                <a:latin typeface="Bodoni MT" pitchFamily="18" charset="0"/>
              </a:rPr>
              <a:t>VAGUS NERVE</a:t>
            </a:r>
            <a:r>
              <a:rPr lang="en-GB" sz="2100" b="1" dirty="0" smtClean="0">
                <a:latin typeface="Bodoni MT" pitchFamily="18" charset="0"/>
              </a:rPr>
              <a:t>). They can do this to your heart rate by sending information to the </a:t>
            </a:r>
            <a:r>
              <a:rPr lang="en-GB" sz="2100" b="1" dirty="0" smtClean="0">
                <a:solidFill>
                  <a:srgbClr val="FF0000"/>
                </a:solidFill>
                <a:latin typeface="Bodoni MT" pitchFamily="18" charset="0"/>
              </a:rPr>
              <a:t>SA NODE </a:t>
            </a:r>
            <a:r>
              <a:rPr lang="en-GB" sz="2100" b="1" dirty="0" smtClean="0">
                <a:latin typeface="Bodoni MT" pitchFamily="18" charset="0"/>
              </a:rPr>
              <a:t>to increase or decrease its </a:t>
            </a:r>
            <a:r>
              <a:rPr lang="en-GB" sz="2100" b="1" dirty="0" smtClean="0">
                <a:solidFill>
                  <a:srgbClr val="FF0000"/>
                </a:solidFill>
                <a:latin typeface="Bodoni MT" pitchFamily="18" charset="0"/>
              </a:rPr>
              <a:t>IMPULSE</a:t>
            </a:r>
            <a:r>
              <a:rPr lang="en-GB" sz="2100" b="1" dirty="0" smtClean="0">
                <a:latin typeface="Bodoni MT" pitchFamily="18" charset="0"/>
              </a:rPr>
              <a:t>. </a:t>
            </a:r>
          </a:p>
          <a:p>
            <a:pPr marL="457200" indent="-457200"/>
            <a:r>
              <a:rPr lang="en-GB" sz="2100" b="1" dirty="0" smtClean="0">
                <a:latin typeface="Bodoni MT" pitchFamily="18" charset="0"/>
              </a:rPr>
              <a:t>The CCC receives information about 3 FACTORS:</a:t>
            </a:r>
          </a:p>
          <a:p>
            <a:pPr marL="457200" indent="-457200">
              <a:buNone/>
            </a:pPr>
            <a:r>
              <a:rPr lang="en-GB" sz="2100" b="1" dirty="0" smtClean="0">
                <a:latin typeface="Bodoni MT" pitchFamily="18" charset="0"/>
              </a:rPr>
              <a:t>	1) </a:t>
            </a:r>
            <a:r>
              <a:rPr lang="en-GB" sz="2100" b="1" dirty="0" smtClean="0">
                <a:solidFill>
                  <a:srgbClr val="FF0000"/>
                </a:solidFill>
                <a:latin typeface="Bodoni MT" pitchFamily="18" charset="0"/>
              </a:rPr>
              <a:t>NEURAL CONTROL</a:t>
            </a:r>
            <a:r>
              <a:rPr lang="en-GB" sz="2100" b="1" dirty="0" smtClean="0">
                <a:latin typeface="Bodoni MT" pitchFamily="18" charset="0"/>
              </a:rPr>
              <a:t>: information sent by </a:t>
            </a:r>
            <a:r>
              <a:rPr lang="en-GB" sz="2100" b="1" dirty="0" smtClean="0">
                <a:solidFill>
                  <a:srgbClr val="FF0000"/>
                </a:solidFill>
                <a:latin typeface="Bodoni MT" pitchFamily="18" charset="0"/>
              </a:rPr>
              <a:t>PROPRIOCEPTORS</a:t>
            </a:r>
            <a:r>
              <a:rPr lang="en-GB" sz="2100" b="1" dirty="0" smtClean="0">
                <a:latin typeface="Bodoni MT" pitchFamily="18" charset="0"/>
              </a:rPr>
              <a:t> (in joints, muscles, and tendons which detect </a:t>
            </a:r>
            <a:r>
              <a:rPr lang="en-GB" sz="2100" b="1" dirty="0" smtClean="0">
                <a:solidFill>
                  <a:srgbClr val="FF0000"/>
                </a:solidFill>
                <a:latin typeface="Bodoni MT" pitchFamily="18" charset="0"/>
              </a:rPr>
              <a:t>MOVEMENT</a:t>
            </a:r>
            <a:r>
              <a:rPr lang="en-GB" sz="2100" b="1" dirty="0" smtClean="0">
                <a:latin typeface="Bodoni MT" pitchFamily="18" charset="0"/>
              </a:rPr>
              <a:t>), and by </a:t>
            </a:r>
            <a:r>
              <a:rPr lang="en-GB" sz="2100" b="1" dirty="0" smtClean="0">
                <a:solidFill>
                  <a:srgbClr val="FF0000"/>
                </a:solidFill>
                <a:latin typeface="Bodoni MT" pitchFamily="18" charset="0"/>
              </a:rPr>
              <a:t>CHEMORECEPTORS </a:t>
            </a:r>
            <a:r>
              <a:rPr lang="en-GB" sz="2100" b="1" dirty="0" smtClean="0">
                <a:latin typeface="Bodoni MT" pitchFamily="18" charset="0"/>
              </a:rPr>
              <a:t>(which detect pH and 02 &amp; C02 changes in the muscles and aorta) and </a:t>
            </a:r>
            <a:r>
              <a:rPr lang="en-GB" sz="2100" b="1" dirty="0" smtClean="0">
                <a:solidFill>
                  <a:srgbClr val="FF0000"/>
                </a:solidFill>
                <a:latin typeface="Bodoni MT" pitchFamily="18" charset="0"/>
              </a:rPr>
              <a:t>BAROCEPTORS</a:t>
            </a:r>
            <a:r>
              <a:rPr lang="en-GB" sz="2100" b="1" dirty="0" smtClean="0">
                <a:latin typeface="Bodoni MT" pitchFamily="18" charset="0"/>
              </a:rPr>
              <a:t> (which sends info about blood vessel width)</a:t>
            </a:r>
          </a:p>
          <a:p>
            <a:pPr marL="457200" indent="-457200">
              <a:buNone/>
            </a:pPr>
            <a:r>
              <a:rPr lang="en-GB" sz="2100" b="1" dirty="0" smtClean="0">
                <a:latin typeface="Bodoni MT" pitchFamily="18" charset="0"/>
              </a:rPr>
              <a:t>	2) </a:t>
            </a:r>
            <a:r>
              <a:rPr lang="en-GB" sz="2100" b="1" dirty="0" smtClean="0">
                <a:solidFill>
                  <a:srgbClr val="FF0000"/>
                </a:solidFill>
                <a:latin typeface="Bodoni MT" pitchFamily="18" charset="0"/>
              </a:rPr>
              <a:t>HORMONAL CONTROL: </a:t>
            </a:r>
            <a:r>
              <a:rPr lang="en-GB" sz="2100" b="1" dirty="0" smtClean="0">
                <a:latin typeface="Bodoni MT" pitchFamily="18" charset="0"/>
              </a:rPr>
              <a:t>This detects </a:t>
            </a:r>
            <a:r>
              <a:rPr lang="en-GB" sz="2100" b="1" dirty="0" smtClean="0">
                <a:solidFill>
                  <a:srgbClr val="FF0000"/>
                </a:solidFill>
                <a:latin typeface="Bodoni MT" pitchFamily="18" charset="0"/>
              </a:rPr>
              <a:t>ADRENALIN l</a:t>
            </a:r>
            <a:r>
              <a:rPr lang="en-GB" sz="2100" b="1" dirty="0" smtClean="0">
                <a:latin typeface="Bodoni MT" pitchFamily="18" charset="0"/>
              </a:rPr>
              <a:t>evels in the body</a:t>
            </a:r>
          </a:p>
          <a:p>
            <a:pPr marL="457200" indent="-457200">
              <a:buNone/>
            </a:pPr>
            <a:r>
              <a:rPr lang="en-GB" sz="2100" b="1" dirty="0" smtClean="0">
                <a:latin typeface="Bodoni MT" pitchFamily="18" charset="0"/>
              </a:rPr>
              <a:t>	3) </a:t>
            </a:r>
            <a:r>
              <a:rPr lang="en-GB" sz="2100" b="1" dirty="0" smtClean="0">
                <a:solidFill>
                  <a:srgbClr val="FF0000"/>
                </a:solidFill>
                <a:latin typeface="Bodoni MT" pitchFamily="18" charset="0"/>
              </a:rPr>
              <a:t>INTRINSIC CONTROL</a:t>
            </a:r>
            <a:r>
              <a:rPr lang="en-GB" sz="2100" b="1" dirty="0" smtClean="0">
                <a:latin typeface="Bodoni MT" pitchFamily="18" charset="0"/>
              </a:rPr>
              <a:t>: This detects </a:t>
            </a:r>
            <a:r>
              <a:rPr lang="en-GB" sz="2100" b="1" dirty="0" smtClean="0">
                <a:solidFill>
                  <a:srgbClr val="FF0000"/>
                </a:solidFill>
                <a:latin typeface="Bodoni MT" pitchFamily="18" charset="0"/>
              </a:rPr>
              <a:t>TEMPERATURE</a:t>
            </a:r>
            <a:r>
              <a:rPr lang="en-GB" sz="2100" b="1" dirty="0" smtClean="0">
                <a:latin typeface="Bodoni MT" pitchFamily="18" charset="0"/>
              </a:rPr>
              <a:t> and </a:t>
            </a:r>
            <a:r>
              <a:rPr lang="en-GB" sz="2100" b="1" dirty="0" smtClean="0">
                <a:solidFill>
                  <a:srgbClr val="FF0000"/>
                </a:solidFill>
                <a:latin typeface="Bodoni MT" pitchFamily="18" charset="0"/>
              </a:rPr>
              <a:t>VENOUS RETURN</a:t>
            </a:r>
            <a:r>
              <a:rPr lang="en-GB" sz="2100" b="1" dirty="0" smtClean="0">
                <a:latin typeface="Bodoni MT" pitchFamily="18" charset="0"/>
              </a:rPr>
              <a:t>. Both can increase or decrease stimulation of the SA Node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VENOUS RETURN</a:t>
            </a:r>
          </a:p>
          <a:p>
            <a:pPr marL="457200" indent="-457200"/>
            <a:r>
              <a:rPr lang="en-GB" sz="2100" b="1" dirty="0" smtClean="0">
                <a:latin typeface="Bodoni MT" pitchFamily="18" charset="0"/>
              </a:rPr>
              <a:t>Blood vessels have 3 layers except capillaries .They are 1 cell thick for </a:t>
            </a:r>
            <a:r>
              <a:rPr lang="en-GB" sz="2100" b="1" dirty="0" smtClean="0">
                <a:solidFill>
                  <a:srgbClr val="FF0000"/>
                </a:solidFill>
                <a:latin typeface="Bodoni MT" pitchFamily="18" charset="0"/>
              </a:rPr>
              <a:t>02/C02 DIFFUSION</a:t>
            </a:r>
            <a:r>
              <a:rPr lang="en-GB" sz="2100" b="1" dirty="0" smtClean="0">
                <a:latin typeface="Bodoni MT" pitchFamily="18" charset="0"/>
              </a:rPr>
              <a:t> and </a:t>
            </a:r>
            <a:r>
              <a:rPr lang="en-GB" sz="2100" b="1" dirty="0" smtClean="0">
                <a:solidFill>
                  <a:srgbClr val="FF0000"/>
                </a:solidFill>
                <a:latin typeface="Bodoni MT" pitchFamily="18" charset="0"/>
              </a:rPr>
              <a:t>GASEOUS EXCHANGE</a:t>
            </a:r>
            <a:r>
              <a:rPr lang="en-GB" sz="2100" b="1" dirty="0" smtClean="0">
                <a:latin typeface="Bodoni MT" pitchFamily="18" charset="0"/>
              </a:rPr>
              <a:t>.</a:t>
            </a:r>
          </a:p>
          <a:p>
            <a:pPr marL="457200" indent="-457200"/>
            <a:r>
              <a:rPr lang="en-GB" sz="2100" b="1" dirty="0" smtClean="0">
                <a:solidFill>
                  <a:srgbClr val="FF0000"/>
                </a:solidFill>
                <a:latin typeface="Bodoni MT" pitchFamily="18" charset="0"/>
              </a:rPr>
              <a:t>ARTERIES </a:t>
            </a:r>
            <a:r>
              <a:rPr lang="en-GB" sz="2100" b="1" dirty="0" smtClean="0">
                <a:latin typeface="Bodoni MT" pitchFamily="18" charset="0"/>
              </a:rPr>
              <a:t>and </a:t>
            </a:r>
            <a:r>
              <a:rPr lang="en-GB" sz="2100" b="1" dirty="0" smtClean="0">
                <a:solidFill>
                  <a:srgbClr val="FF0000"/>
                </a:solidFill>
                <a:latin typeface="Bodoni MT" pitchFamily="18" charset="0"/>
              </a:rPr>
              <a:t>ARTERIOLES</a:t>
            </a:r>
            <a:r>
              <a:rPr lang="en-GB" sz="2100" b="1" dirty="0" smtClean="0">
                <a:latin typeface="Bodoni MT" pitchFamily="18" charset="0"/>
              </a:rPr>
              <a:t> can </a:t>
            </a:r>
            <a:r>
              <a:rPr lang="en-GB" sz="2100" b="1" dirty="0" smtClean="0">
                <a:solidFill>
                  <a:srgbClr val="FF0000"/>
                </a:solidFill>
                <a:latin typeface="Bodoni MT" pitchFamily="18" charset="0"/>
              </a:rPr>
              <a:t>VASODILATE</a:t>
            </a:r>
            <a:r>
              <a:rPr lang="en-GB" sz="2100" b="1" dirty="0" smtClean="0">
                <a:latin typeface="Bodoni MT" pitchFamily="18" charset="0"/>
              </a:rPr>
              <a:t> (widen) or </a:t>
            </a:r>
            <a:r>
              <a:rPr lang="en-GB" sz="2100" b="1" dirty="0" smtClean="0">
                <a:solidFill>
                  <a:srgbClr val="FF0000"/>
                </a:solidFill>
                <a:latin typeface="Bodoni MT" pitchFamily="18" charset="0"/>
              </a:rPr>
              <a:t>VASOCONSTRICT</a:t>
            </a:r>
            <a:r>
              <a:rPr lang="en-GB" sz="2100" b="1" dirty="0" smtClean="0">
                <a:latin typeface="Bodoni MT" pitchFamily="18" charset="0"/>
              </a:rPr>
              <a:t> (narrow) to allow more or to restrict blood flow</a:t>
            </a:r>
          </a:p>
          <a:p>
            <a:pPr marL="457200" indent="-457200"/>
            <a:r>
              <a:rPr lang="en-GB" sz="2100" b="1" dirty="0" smtClean="0">
                <a:solidFill>
                  <a:srgbClr val="FF0000"/>
                </a:solidFill>
                <a:latin typeface="Bodoni MT" pitchFamily="18" charset="0"/>
              </a:rPr>
              <a:t>ARTERIOLES</a:t>
            </a:r>
            <a:r>
              <a:rPr lang="en-GB" sz="2100" b="1" dirty="0" smtClean="0">
                <a:latin typeface="Bodoni MT" pitchFamily="18" charset="0"/>
              </a:rPr>
              <a:t> have </a:t>
            </a:r>
            <a:r>
              <a:rPr lang="en-GB" sz="2100" b="1" dirty="0" smtClean="0">
                <a:solidFill>
                  <a:srgbClr val="FF0000"/>
                </a:solidFill>
                <a:latin typeface="Bodoni MT" pitchFamily="18" charset="0"/>
              </a:rPr>
              <a:t>PRE CAPILLARY SPHINCTERS </a:t>
            </a:r>
            <a:r>
              <a:rPr lang="en-GB" sz="2100" b="1" dirty="0" smtClean="0">
                <a:latin typeface="Bodoni MT" pitchFamily="18" charset="0"/>
              </a:rPr>
              <a:t>which can close or open to allow blood flow into the capillaries or to shut it off</a:t>
            </a:r>
          </a:p>
          <a:p>
            <a:pPr marL="457200" indent="-457200"/>
            <a:r>
              <a:rPr lang="en-GB" sz="2100" b="1" dirty="0" smtClean="0">
                <a:latin typeface="Bodoni MT" pitchFamily="18" charset="0"/>
              </a:rPr>
              <a:t>Large </a:t>
            </a:r>
            <a:r>
              <a:rPr lang="en-GB" sz="2100" b="1" dirty="0" smtClean="0">
                <a:solidFill>
                  <a:srgbClr val="FF0000"/>
                </a:solidFill>
                <a:latin typeface="Bodoni MT" pitchFamily="18" charset="0"/>
              </a:rPr>
              <a:t>VEINS</a:t>
            </a:r>
            <a:r>
              <a:rPr lang="en-GB" sz="2100" b="1" dirty="0" smtClean="0">
                <a:latin typeface="Bodoni MT" pitchFamily="18" charset="0"/>
              </a:rPr>
              <a:t> have </a:t>
            </a:r>
            <a:r>
              <a:rPr lang="en-GB" sz="2100" b="1" dirty="0" smtClean="0">
                <a:solidFill>
                  <a:srgbClr val="FF0000"/>
                </a:solidFill>
                <a:latin typeface="Bodoni MT" pitchFamily="18" charset="0"/>
              </a:rPr>
              <a:t>VALVES </a:t>
            </a:r>
            <a:r>
              <a:rPr lang="en-GB" sz="2100" b="1" dirty="0" smtClean="0">
                <a:latin typeface="Bodoni MT" pitchFamily="18" charset="0"/>
              </a:rPr>
              <a:t>to prevent the backflow of blood. Veins and </a:t>
            </a:r>
            <a:r>
              <a:rPr lang="en-GB" sz="2100" b="1" dirty="0" err="1" smtClean="0">
                <a:latin typeface="Bodoni MT" pitchFamily="18" charset="0"/>
              </a:rPr>
              <a:t>Venules</a:t>
            </a:r>
            <a:r>
              <a:rPr lang="en-GB" sz="2100" b="1" dirty="0" smtClean="0">
                <a:latin typeface="Bodoni MT" pitchFamily="18" charset="0"/>
              </a:rPr>
              <a:t> can </a:t>
            </a:r>
            <a:r>
              <a:rPr lang="en-GB" sz="2100" b="1" dirty="0" smtClean="0">
                <a:solidFill>
                  <a:srgbClr val="FF0000"/>
                </a:solidFill>
                <a:latin typeface="Bodoni MT" pitchFamily="18" charset="0"/>
              </a:rPr>
              <a:t>VENOCONSTRICT</a:t>
            </a:r>
            <a:r>
              <a:rPr lang="en-GB" sz="2100" b="1" dirty="0" smtClean="0">
                <a:latin typeface="Bodoni MT" pitchFamily="18" charset="0"/>
              </a:rPr>
              <a:t> (narrow) and </a:t>
            </a:r>
            <a:r>
              <a:rPr lang="en-GB" sz="2100" b="1" dirty="0" smtClean="0">
                <a:solidFill>
                  <a:srgbClr val="FF0000"/>
                </a:solidFill>
                <a:latin typeface="Bodoni MT" pitchFamily="18" charset="0"/>
              </a:rPr>
              <a:t>VENODILATE</a:t>
            </a:r>
            <a:r>
              <a:rPr lang="en-GB" sz="2100" b="1" dirty="0" smtClean="0">
                <a:latin typeface="Bodoni MT" pitchFamily="18" charset="0"/>
              </a:rPr>
              <a:t> (widen)</a:t>
            </a:r>
          </a:p>
          <a:p>
            <a:pPr marL="457200" indent="-457200"/>
            <a:r>
              <a:rPr lang="en-GB" sz="2100" b="1" dirty="0" smtClean="0">
                <a:solidFill>
                  <a:srgbClr val="FF0000"/>
                </a:solidFill>
                <a:latin typeface="Bodoni MT" pitchFamily="18" charset="0"/>
              </a:rPr>
              <a:t>VENOUS RETURN </a:t>
            </a:r>
            <a:r>
              <a:rPr lang="en-GB" sz="2100" b="1" dirty="0" smtClean="0">
                <a:latin typeface="Bodoni MT" pitchFamily="18" charset="0"/>
              </a:rPr>
              <a:t>is the transport of blood from the capillaries through </a:t>
            </a:r>
            <a:r>
              <a:rPr lang="en-GB" sz="2100" b="1" dirty="0" smtClean="0">
                <a:solidFill>
                  <a:srgbClr val="FF0000"/>
                </a:solidFill>
                <a:latin typeface="Bodoni MT" pitchFamily="18" charset="0"/>
              </a:rPr>
              <a:t>VENULES</a:t>
            </a:r>
            <a:r>
              <a:rPr lang="en-GB" sz="2100" b="1" dirty="0" smtClean="0">
                <a:latin typeface="Bodoni MT" pitchFamily="18" charset="0"/>
              </a:rPr>
              <a:t> into </a:t>
            </a:r>
            <a:r>
              <a:rPr lang="en-GB" sz="2100" b="1" dirty="0" smtClean="0">
                <a:solidFill>
                  <a:srgbClr val="FF0000"/>
                </a:solidFill>
                <a:latin typeface="Bodoni MT" pitchFamily="18" charset="0"/>
              </a:rPr>
              <a:t>VEINS</a:t>
            </a:r>
            <a:r>
              <a:rPr lang="en-GB" sz="2100" b="1" dirty="0" smtClean="0">
                <a:latin typeface="Bodoni MT" pitchFamily="18" charset="0"/>
              </a:rPr>
              <a:t> and back to the heart’s </a:t>
            </a:r>
            <a:r>
              <a:rPr lang="en-GB" sz="2100" b="1" dirty="0" smtClean="0">
                <a:solidFill>
                  <a:srgbClr val="FF0000"/>
                </a:solidFill>
                <a:latin typeface="Bodoni MT" pitchFamily="18" charset="0"/>
              </a:rPr>
              <a:t>RIGHT ATRIUM</a:t>
            </a:r>
          </a:p>
          <a:p>
            <a:pPr marL="457200" indent="-457200"/>
            <a:r>
              <a:rPr lang="en-GB" sz="2100" b="1" dirty="0" smtClean="0">
                <a:solidFill>
                  <a:srgbClr val="FF0000"/>
                </a:solidFill>
                <a:latin typeface="Bodoni MT" pitchFamily="18" charset="0"/>
              </a:rPr>
              <a:t>STARLINGS LAW </a:t>
            </a:r>
            <a:r>
              <a:rPr lang="en-GB" sz="2100" b="1" dirty="0" smtClean="0">
                <a:latin typeface="Bodoni MT" pitchFamily="18" charset="0"/>
              </a:rPr>
              <a:t>states that Stroke Volume depends on the volume of VR. There are </a:t>
            </a:r>
            <a:r>
              <a:rPr lang="en-GB" sz="2100" b="1" dirty="0" smtClean="0">
                <a:solidFill>
                  <a:srgbClr val="FF0000"/>
                </a:solidFill>
                <a:latin typeface="Bodoni MT" pitchFamily="18" charset="0"/>
              </a:rPr>
              <a:t>5 VENOUS RETURN MECHANISMS </a:t>
            </a:r>
            <a:r>
              <a:rPr lang="en-GB" sz="2100" b="1" dirty="0" smtClean="0">
                <a:latin typeface="Bodoni MT" pitchFamily="18" charset="0"/>
              </a:rPr>
              <a:t>which help maintain VR</a:t>
            </a:r>
          </a:p>
          <a:p>
            <a:pPr marL="457200" indent="-457200">
              <a:buAutoNum type="arabicParenR"/>
            </a:pPr>
            <a:r>
              <a:rPr lang="en-GB" sz="2100" b="1" dirty="0" smtClean="0">
                <a:solidFill>
                  <a:srgbClr val="FF0000"/>
                </a:solidFill>
                <a:latin typeface="Bodoni MT" pitchFamily="18" charset="0"/>
              </a:rPr>
              <a:t>POCKET VALVES: </a:t>
            </a:r>
            <a:r>
              <a:rPr lang="en-GB" sz="2100" b="1" dirty="0" smtClean="0">
                <a:latin typeface="Bodoni MT" pitchFamily="18" charset="0"/>
              </a:rPr>
              <a:t>Prevent the backflow of blood</a:t>
            </a:r>
          </a:p>
          <a:p>
            <a:pPr marL="457200" indent="-457200">
              <a:buAutoNum type="arabicParenR"/>
            </a:pPr>
            <a:r>
              <a:rPr lang="en-GB" sz="2100" b="1" dirty="0" smtClean="0">
                <a:solidFill>
                  <a:srgbClr val="FF0000"/>
                </a:solidFill>
                <a:latin typeface="Bodoni MT" pitchFamily="18" charset="0"/>
              </a:rPr>
              <a:t>MUSCLE PUMP</a:t>
            </a:r>
            <a:r>
              <a:rPr lang="en-GB" sz="2100" b="1" dirty="0" smtClean="0">
                <a:latin typeface="Bodoni MT" pitchFamily="18" charset="0"/>
              </a:rPr>
              <a:t>: Veins are situated near muscle. When the muscle contracts it squeezes the vein and moves the blood along</a:t>
            </a:r>
          </a:p>
          <a:p>
            <a:pPr marL="457200" indent="-457200">
              <a:buAutoNum type="arabicParenR"/>
            </a:pPr>
            <a:r>
              <a:rPr lang="en-GB" sz="2100" b="1" dirty="0" smtClean="0">
                <a:solidFill>
                  <a:srgbClr val="FF0000"/>
                </a:solidFill>
                <a:latin typeface="Bodoni MT" pitchFamily="18" charset="0"/>
              </a:rPr>
              <a:t>RESPIRATORY PUMP</a:t>
            </a:r>
            <a:r>
              <a:rPr lang="en-GB" sz="2100" b="1" dirty="0" smtClean="0">
                <a:latin typeface="Bodoni MT" pitchFamily="18" charset="0"/>
              </a:rPr>
              <a:t>: The same thing happens in the Chest Cavity</a:t>
            </a:r>
          </a:p>
          <a:p>
            <a:pPr marL="457200" indent="-457200">
              <a:buAutoNum type="arabicParenR"/>
            </a:pPr>
            <a:r>
              <a:rPr lang="en-GB" sz="2100" b="1" dirty="0" smtClean="0">
                <a:solidFill>
                  <a:srgbClr val="FF0000"/>
                </a:solidFill>
                <a:latin typeface="Bodoni MT" pitchFamily="18" charset="0"/>
              </a:rPr>
              <a:t>SMOOTH MUSCLE</a:t>
            </a:r>
            <a:r>
              <a:rPr lang="en-GB" sz="2100" b="1" dirty="0" smtClean="0">
                <a:latin typeface="Bodoni MT" pitchFamily="18" charset="0"/>
              </a:rPr>
              <a:t>: This is the contraction of the muscles inside the veins</a:t>
            </a:r>
          </a:p>
          <a:p>
            <a:pPr marL="457200" indent="-457200">
              <a:buAutoNum type="arabicParenR"/>
            </a:pPr>
            <a:r>
              <a:rPr lang="en-GB" sz="2100" b="1" dirty="0" smtClean="0">
                <a:solidFill>
                  <a:srgbClr val="FF0000"/>
                </a:solidFill>
                <a:latin typeface="Bodoni MT" pitchFamily="18" charset="0"/>
              </a:rPr>
              <a:t>GRAVITY: </a:t>
            </a:r>
            <a:r>
              <a:rPr lang="en-GB" sz="2100" b="1" dirty="0" smtClean="0">
                <a:latin typeface="Bodoni MT" pitchFamily="18" charset="0"/>
              </a:rPr>
              <a:t>Blood in the Upper Body returns to the heart more easily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000" b="1" dirty="0" smtClean="0">
                <a:latin typeface="Bodoni MT" pitchFamily="18" charset="0"/>
              </a:rPr>
              <a:t>VASCULAR SHUNT MECHANISM</a:t>
            </a:r>
          </a:p>
          <a:p>
            <a:pPr marL="457200" indent="-457200"/>
            <a:r>
              <a:rPr lang="en-GB" sz="2100" b="1" dirty="0" smtClean="0">
                <a:latin typeface="Bodoni MT" pitchFamily="18" charset="0"/>
              </a:rPr>
              <a:t>At </a:t>
            </a:r>
            <a:r>
              <a:rPr lang="en-GB" sz="2100" b="1" dirty="0" smtClean="0">
                <a:solidFill>
                  <a:srgbClr val="FF0000"/>
                </a:solidFill>
                <a:latin typeface="Bodoni MT" pitchFamily="18" charset="0"/>
              </a:rPr>
              <a:t>REST Q </a:t>
            </a:r>
            <a:r>
              <a:rPr lang="en-GB" sz="2100" b="1" dirty="0" smtClean="0">
                <a:latin typeface="Bodoni MT" pitchFamily="18" charset="0"/>
              </a:rPr>
              <a:t>(Cardiac Output) is distributed as follows: 15 – 20% is supplied to the </a:t>
            </a:r>
            <a:r>
              <a:rPr lang="en-GB" sz="2100" b="1" dirty="0" smtClean="0">
                <a:solidFill>
                  <a:srgbClr val="FF0000"/>
                </a:solidFill>
                <a:latin typeface="Bodoni MT" pitchFamily="18" charset="0"/>
              </a:rPr>
              <a:t>MUSCLES </a:t>
            </a:r>
            <a:r>
              <a:rPr lang="en-GB" sz="2100" b="1" dirty="0" smtClean="0">
                <a:latin typeface="Bodoni MT" pitchFamily="18" charset="0"/>
              </a:rPr>
              <a:t>and 80 – 85% supplies the </a:t>
            </a:r>
            <a:r>
              <a:rPr lang="en-GB" sz="2100" b="1" dirty="0" smtClean="0">
                <a:solidFill>
                  <a:srgbClr val="FF0000"/>
                </a:solidFill>
                <a:latin typeface="Bodoni MT" pitchFamily="18" charset="0"/>
              </a:rPr>
              <a:t>ORGANS</a:t>
            </a:r>
          </a:p>
          <a:p>
            <a:pPr marL="457200" indent="-457200"/>
            <a:r>
              <a:rPr lang="en-GB" sz="2100" b="1" dirty="0" smtClean="0">
                <a:latin typeface="Bodoni MT" pitchFamily="18" charset="0"/>
              </a:rPr>
              <a:t>During </a:t>
            </a:r>
            <a:r>
              <a:rPr lang="en-GB" sz="2100" b="1" dirty="0" smtClean="0">
                <a:solidFill>
                  <a:srgbClr val="FF0000"/>
                </a:solidFill>
                <a:latin typeface="Bodoni MT" pitchFamily="18" charset="0"/>
              </a:rPr>
              <a:t>EXERCISE Q </a:t>
            </a:r>
            <a:r>
              <a:rPr lang="en-GB" sz="2100" b="1" dirty="0" smtClean="0">
                <a:latin typeface="Bodoni MT" pitchFamily="18" charset="0"/>
              </a:rPr>
              <a:t>is </a:t>
            </a:r>
            <a:r>
              <a:rPr lang="en-GB" sz="2100" b="1" dirty="0" smtClean="0">
                <a:solidFill>
                  <a:srgbClr val="FF0000"/>
                </a:solidFill>
                <a:latin typeface="Bodoni MT" pitchFamily="18" charset="0"/>
              </a:rPr>
              <a:t>REDISTRIBUTED: </a:t>
            </a:r>
            <a:r>
              <a:rPr lang="en-GB" sz="2100" b="1" dirty="0" smtClean="0">
                <a:latin typeface="Bodoni MT" pitchFamily="18" charset="0"/>
              </a:rPr>
              <a:t>80 – 85% to the </a:t>
            </a:r>
            <a:r>
              <a:rPr lang="en-GB" sz="2100" b="1" dirty="0" smtClean="0">
                <a:solidFill>
                  <a:srgbClr val="FF0000"/>
                </a:solidFill>
                <a:latin typeface="Bodoni MT" pitchFamily="18" charset="0"/>
              </a:rPr>
              <a:t>WORKING MUSCLES, </a:t>
            </a:r>
            <a:r>
              <a:rPr lang="en-GB" sz="2100" b="1" dirty="0" smtClean="0">
                <a:latin typeface="Bodoni MT" pitchFamily="18" charset="0"/>
              </a:rPr>
              <a:t>Organs have reduced supply except the </a:t>
            </a:r>
            <a:r>
              <a:rPr lang="en-GB" sz="2100" b="1" dirty="0" smtClean="0">
                <a:solidFill>
                  <a:srgbClr val="FF0000"/>
                </a:solidFill>
                <a:latin typeface="Bodoni MT" pitchFamily="18" charset="0"/>
              </a:rPr>
              <a:t>BRAIN</a:t>
            </a:r>
            <a:r>
              <a:rPr lang="en-GB" sz="2100" b="1" dirty="0" smtClean="0">
                <a:latin typeface="Bodoni MT" pitchFamily="18" charset="0"/>
              </a:rPr>
              <a:t>. In </a:t>
            </a:r>
            <a:r>
              <a:rPr lang="en-GB" sz="2100" b="1" dirty="0" smtClean="0">
                <a:solidFill>
                  <a:srgbClr val="FF0000"/>
                </a:solidFill>
                <a:latin typeface="Bodoni MT" pitchFamily="18" charset="0"/>
              </a:rPr>
              <a:t>MODERATE EXERCISE </a:t>
            </a:r>
            <a:r>
              <a:rPr lang="en-GB" sz="2100" b="1" dirty="0" smtClean="0">
                <a:latin typeface="Bodoni MT" pitchFamily="18" charset="0"/>
              </a:rPr>
              <a:t>blood flow to the </a:t>
            </a:r>
            <a:r>
              <a:rPr lang="en-GB" sz="2100" b="1" dirty="0" smtClean="0">
                <a:solidFill>
                  <a:srgbClr val="FF0000"/>
                </a:solidFill>
                <a:latin typeface="Bodoni MT" pitchFamily="18" charset="0"/>
              </a:rPr>
              <a:t>SKIN</a:t>
            </a:r>
            <a:r>
              <a:rPr lang="en-GB" sz="2100" b="1" dirty="0" smtClean="0">
                <a:latin typeface="Bodoni MT" pitchFamily="18" charset="0"/>
              </a:rPr>
              <a:t> increases (to reduce </a:t>
            </a:r>
            <a:r>
              <a:rPr lang="en-GB" sz="2100" b="1" dirty="0" smtClean="0">
                <a:solidFill>
                  <a:srgbClr val="FF0000"/>
                </a:solidFill>
                <a:latin typeface="Bodoni MT" pitchFamily="18" charset="0"/>
              </a:rPr>
              <a:t>TEMPERATURE</a:t>
            </a:r>
            <a:r>
              <a:rPr lang="en-GB" sz="2100" b="1" dirty="0" smtClean="0">
                <a:latin typeface="Bodoni MT" pitchFamily="18" charset="0"/>
              </a:rPr>
              <a:t>) but in </a:t>
            </a:r>
            <a:r>
              <a:rPr lang="en-GB" sz="2100" b="1" dirty="0" smtClean="0">
                <a:solidFill>
                  <a:srgbClr val="FF0000"/>
                </a:solidFill>
                <a:latin typeface="Bodoni MT" pitchFamily="18" charset="0"/>
              </a:rPr>
              <a:t>HIGH INTENSITY </a:t>
            </a:r>
            <a:r>
              <a:rPr lang="en-GB" sz="2100" b="1" dirty="0" smtClean="0">
                <a:latin typeface="Bodoni MT" pitchFamily="18" charset="0"/>
              </a:rPr>
              <a:t>it </a:t>
            </a:r>
            <a:r>
              <a:rPr lang="en-GB" sz="2100" b="1" dirty="0" smtClean="0">
                <a:solidFill>
                  <a:srgbClr val="FF0000"/>
                </a:solidFill>
                <a:latin typeface="Bodoni MT" pitchFamily="18" charset="0"/>
              </a:rPr>
              <a:t>REDUCES</a:t>
            </a:r>
            <a:r>
              <a:rPr lang="en-GB" sz="2100" b="1" dirty="0" smtClean="0">
                <a:latin typeface="Bodoni MT" pitchFamily="18" charset="0"/>
              </a:rPr>
              <a:t> (because the need for O2 is greater)</a:t>
            </a:r>
          </a:p>
          <a:p>
            <a:pPr marL="457200" indent="-457200"/>
            <a:r>
              <a:rPr lang="en-GB" sz="2100" b="1" dirty="0" smtClean="0">
                <a:latin typeface="Bodoni MT" pitchFamily="18" charset="0"/>
              </a:rPr>
              <a:t>The </a:t>
            </a:r>
            <a:r>
              <a:rPr lang="en-GB" sz="2100" b="1" dirty="0" smtClean="0">
                <a:solidFill>
                  <a:srgbClr val="FF0000"/>
                </a:solidFill>
                <a:latin typeface="Bodoni MT" pitchFamily="18" charset="0"/>
              </a:rPr>
              <a:t>DISTRIBUTION </a:t>
            </a:r>
            <a:r>
              <a:rPr lang="en-GB" sz="2100" b="1" dirty="0" smtClean="0">
                <a:latin typeface="Bodoni MT" pitchFamily="18" charset="0"/>
              </a:rPr>
              <a:t>and </a:t>
            </a:r>
            <a:r>
              <a:rPr lang="en-GB" sz="2100" b="1" dirty="0" smtClean="0">
                <a:solidFill>
                  <a:srgbClr val="FF0000"/>
                </a:solidFill>
                <a:latin typeface="Bodoni MT" pitchFamily="18" charset="0"/>
              </a:rPr>
              <a:t>REDISTRIBUTION</a:t>
            </a:r>
            <a:r>
              <a:rPr lang="en-GB" sz="2100" b="1" dirty="0" smtClean="0">
                <a:latin typeface="Bodoni MT" pitchFamily="18" charset="0"/>
              </a:rPr>
              <a:t> of blood is controlled by the </a:t>
            </a:r>
            <a:r>
              <a:rPr lang="en-GB" sz="2100" b="1" dirty="0" smtClean="0">
                <a:solidFill>
                  <a:srgbClr val="FF0000"/>
                </a:solidFill>
                <a:latin typeface="Bodoni MT" pitchFamily="18" charset="0"/>
              </a:rPr>
              <a:t>VASOMOTOR CONTROL CENTRE </a:t>
            </a:r>
            <a:r>
              <a:rPr lang="en-GB" sz="2100" b="1" dirty="0" smtClean="0">
                <a:latin typeface="Bodoni MT" pitchFamily="18" charset="0"/>
              </a:rPr>
              <a:t>(VCC) It works like the CCC. It is also in the medulla oblongata. </a:t>
            </a:r>
            <a:r>
              <a:rPr lang="en-GB" sz="2100" b="1" smtClean="0">
                <a:latin typeface="Bodoni MT" pitchFamily="18" charset="0"/>
              </a:rPr>
              <a:t>It receives information from B</a:t>
            </a:r>
            <a:r>
              <a:rPr lang="en-GB" sz="2100" b="1" smtClean="0">
                <a:solidFill>
                  <a:srgbClr val="FF0000"/>
                </a:solidFill>
                <a:latin typeface="Bodoni MT" pitchFamily="18" charset="0"/>
              </a:rPr>
              <a:t>AROCEPTORS</a:t>
            </a:r>
            <a:r>
              <a:rPr lang="en-GB" sz="2100" b="1" smtClean="0">
                <a:latin typeface="Bodoni MT" pitchFamily="18" charset="0"/>
              </a:rPr>
              <a:t> and </a:t>
            </a:r>
            <a:r>
              <a:rPr lang="en-GB" sz="2100" b="1" smtClean="0">
                <a:solidFill>
                  <a:srgbClr val="FF0000"/>
                </a:solidFill>
                <a:latin typeface="Bodoni MT" pitchFamily="18" charset="0"/>
              </a:rPr>
              <a:t>CHEMORECEPTORS </a:t>
            </a:r>
            <a:r>
              <a:rPr lang="en-GB" sz="2100" b="1" smtClean="0">
                <a:latin typeface="Bodoni MT" pitchFamily="18" charset="0"/>
              </a:rPr>
              <a:t>and the VCC then </a:t>
            </a:r>
            <a:r>
              <a:rPr lang="en-GB" sz="2100" b="1" smtClean="0">
                <a:solidFill>
                  <a:srgbClr val="FF0000"/>
                </a:solidFill>
                <a:latin typeface="Bodoni MT" pitchFamily="18" charset="0"/>
              </a:rPr>
              <a:t>VASO CONSTRICTS </a:t>
            </a:r>
            <a:r>
              <a:rPr lang="en-GB" sz="2100" b="1" smtClean="0">
                <a:latin typeface="Bodoni MT" pitchFamily="18" charset="0"/>
              </a:rPr>
              <a:t>or </a:t>
            </a:r>
            <a:r>
              <a:rPr lang="en-GB" sz="2100" b="1" smtClean="0">
                <a:solidFill>
                  <a:srgbClr val="FF0000"/>
                </a:solidFill>
                <a:latin typeface="Bodoni MT" pitchFamily="18" charset="0"/>
              </a:rPr>
              <a:t>VASODILATES</a:t>
            </a:r>
            <a:r>
              <a:rPr lang="en-GB" sz="2100" b="1" smtClean="0">
                <a:latin typeface="Bodoni MT" pitchFamily="18" charset="0"/>
              </a:rPr>
              <a:t> the </a:t>
            </a:r>
            <a:r>
              <a:rPr lang="en-GB" sz="2100" b="1" smtClean="0">
                <a:solidFill>
                  <a:srgbClr val="FF0000"/>
                </a:solidFill>
                <a:latin typeface="Bodoni MT" pitchFamily="18" charset="0"/>
              </a:rPr>
              <a:t>ARTERIOLES</a:t>
            </a:r>
            <a:r>
              <a:rPr lang="en-GB" sz="2100" b="1" smtClean="0">
                <a:latin typeface="Bodoni MT" pitchFamily="18" charset="0"/>
              </a:rPr>
              <a:t> &amp; </a:t>
            </a:r>
            <a:r>
              <a:rPr lang="en-GB" sz="2100" b="1" smtClean="0">
                <a:solidFill>
                  <a:srgbClr val="FF0000"/>
                </a:solidFill>
                <a:latin typeface="Bodoni MT" pitchFamily="18" charset="0"/>
              </a:rPr>
              <a:t>PRE CAPILLARY SPHINCTERS</a:t>
            </a:r>
          </a:p>
          <a:p>
            <a:pPr marL="457200" indent="-457200"/>
            <a:r>
              <a:rPr lang="en-GB" sz="2100" b="1" smtClean="0">
                <a:latin typeface="Bodoni MT" pitchFamily="18" charset="0"/>
              </a:rPr>
              <a:t>Blood </a:t>
            </a:r>
            <a:r>
              <a:rPr lang="en-GB" sz="2100" b="1" dirty="0" smtClean="0">
                <a:latin typeface="Bodoni MT" pitchFamily="18" charset="0"/>
              </a:rPr>
              <a:t>vessels have 3 layers except capillaries .They are 1 cell thick for </a:t>
            </a:r>
            <a:r>
              <a:rPr lang="en-GB" sz="2100" b="1" dirty="0" smtClean="0">
                <a:solidFill>
                  <a:srgbClr val="FF0000"/>
                </a:solidFill>
                <a:latin typeface="Bodoni MT" pitchFamily="18" charset="0"/>
              </a:rPr>
              <a:t>02/C02 DIFFUSION</a:t>
            </a:r>
            <a:r>
              <a:rPr lang="en-GB" sz="2100" b="1" dirty="0" smtClean="0">
                <a:latin typeface="Bodoni MT" pitchFamily="18" charset="0"/>
              </a:rPr>
              <a:t> and </a:t>
            </a:r>
            <a:r>
              <a:rPr lang="en-GB" sz="2100" b="1" dirty="0" smtClean="0">
                <a:solidFill>
                  <a:srgbClr val="FF0000"/>
                </a:solidFill>
                <a:latin typeface="Bodoni MT" pitchFamily="18" charset="0"/>
              </a:rPr>
              <a:t>GASEOUS EXCHANGE</a:t>
            </a:r>
            <a:r>
              <a:rPr lang="en-GB" sz="2100" b="1" dirty="0" smtClean="0">
                <a:latin typeface="Bodoni MT" pitchFamily="18" charset="0"/>
              </a:rPr>
              <a:t>.</a:t>
            </a:r>
          </a:p>
          <a:p>
            <a:pPr marL="457200" indent="-457200"/>
            <a:r>
              <a:rPr lang="en-GB" sz="2100" b="1" dirty="0" smtClean="0">
                <a:solidFill>
                  <a:srgbClr val="FF0000"/>
                </a:solidFill>
                <a:latin typeface="Bodoni MT" pitchFamily="18" charset="0"/>
              </a:rPr>
              <a:t>ARTERIES </a:t>
            </a:r>
            <a:r>
              <a:rPr lang="en-GB" sz="2100" b="1" dirty="0" smtClean="0">
                <a:latin typeface="Bodoni MT" pitchFamily="18" charset="0"/>
              </a:rPr>
              <a:t>and </a:t>
            </a:r>
            <a:r>
              <a:rPr lang="en-GB" sz="2100" b="1" dirty="0" smtClean="0">
                <a:solidFill>
                  <a:srgbClr val="FF0000"/>
                </a:solidFill>
                <a:latin typeface="Bodoni MT" pitchFamily="18" charset="0"/>
              </a:rPr>
              <a:t>ARTERIOLES</a:t>
            </a:r>
            <a:r>
              <a:rPr lang="en-GB" sz="2100" b="1" dirty="0" smtClean="0">
                <a:latin typeface="Bodoni MT" pitchFamily="18" charset="0"/>
              </a:rPr>
              <a:t> can </a:t>
            </a:r>
            <a:r>
              <a:rPr lang="en-GB" sz="2100" b="1" dirty="0" smtClean="0">
                <a:solidFill>
                  <a:srgbClr val="FF0000"/>
                </a:solidFill>
                <a:latin typeface="Bodoni MT" pitchFamily="18" charset="0"/>
              </a:rPr>
              <a:t>VASODILATE</a:t>
            </a:r>
            <a:r>
              <a:rPr lang="en-GB" sz="2100" b="1" dirty="0" smtClean="0">
                <a:latin typeface="Bodoni MT" pitchFamily="18" charset="0"/>
              </a:rPr>
              <a:t> (widen) or </a:t>
            </a:r>
            <a:r>
              <a:rPr lang="en-GB" sz="2100" b="1" dirty="0" smtClean="0">
                <a:solidFill>
                  <a:srgbClr val="FF0000"/>
                </a:solidFill>
                <a:latin typeface="Bodoni MT" pitchFamily="18" charset="0"/>
              </a:rPr>
              <a:t>VASOCONSTRICT</a:t>
            </a:r>
            <a:r>
              <a:rPr lang="en-GB" sz="2100" b="1" dirty="0" smtClean="0">
                <a:latin typeface="Bodoni MT" pitchFamily="18" charset="0"/>
              </a:rPr>
              <a:t> (narrow) to allow more or to restrict blood flow</a:t>
            </a:r>
          </a:p>
          <a:p>
            <a:pPr marL="457200" indent="-457200"/>
            <a:r>
              <a:rPr lang="en-GB" sz="2100" b="1" dirty="0" smtClean="0">
                <a:solidFill>
                  <a:srgbClr val="FF0000"/>
                </a:solidFill>
                <a:latin typeface="Bodoni MT" pitchFamily="18" charset="0"/>
              </a:rPr>
              <a:t>ARTERIOLES</a:t>
            </a:r>
            <a:r>
              <a:rPr lang="en-GB" sz="2100" b="1" dirty="0" smtClean="0">
                <a:latin typeface="Bodoni MT" pitchFamily="18" charset="0"/>
              </a:rPr>
              <a:t> have </a:t>
            </a:r>
            <a:r>
              <a:rPr lang="en-GB" sz="2100" b="1" dirty="0" smtClean="0">
                <a:solidFill>
                  <a:srgbClr val="FF0000"/>
                </a:solidFill>
                <a:latin typeface="Bodoni MT" pitchFamily="18" charset="0"/>
              </a:rPr>
              <a:t>PRE CAPILLARY SPHINCTERS </a:t>
            </a:r>
            <a:r>
              <a:rPr lang="en-GB" sz="2100" b="1" dirty="0" smtClean="0">
                <a:latin typeface="Bodoni MT" pitchFamily="18" charset="0"/>
              </a:rPr>
              <a:t>which can close or open to allow blood flow into the capillaries or to shut it off</a:t>
            </a:r>
          </a:p>
          <a:p>
            <a:pPr marL="457200" indent="-457200"/>
            <a:r>
              <a:rPr lang="en-GB" sz="2100" b="1" dirty="0" smtClean="0">
                <a:latin typeface="Bodoni MT" pitchFamily="18" charset="0"/>
              </a:rPr>
              <a:t>Large </a:t>
            </a:r>
            <a:r>
              <a:rPr lang="en-GB" sz="2100" b="1" dirty="0" smtClean="0">
                <a:solidFill>
                  <a:srgbClr val="FF0000"/>
                </a:solidFill>
                <a:latin typeface="Bodoni MT" pitchFamily="18" charset="0"/>
              </a:rPr>
              <a:t>VEINS</a:t>
            </a:r>
            <a:r>
              <a:rPr lang="en-GB" sz="2100" b="1" dirty="0" smtClean="0">
                <a:latin typeface="Bodoni MT" pitchFamily="18" charset="0"/>
              </a:rPr>
              <a:t> have </a:t>
            </a:r>
            <a:r>
              <a:rPr lang="en-GB" sz="2100" b="1" dirty="0" smtClean="0">
                <a:solidFill>
                  <a:srgbClr val="FF0000"/>
                </a:solidFill>
                <a:latin typeface="Bodoni MT" pitchFamily="18" charset="0"/>
              </a:rPr>
              <a:t>VALVES </a:t>
            </a:r>
            <a:r>
              <a:rPr lang="en-GB" sz="2100" b="1" dirty="0" smtClean="0">
                <a:latin typeface="Bodoni MT" pitchFamily="18" charset="0"/>
              </a:rPr>
              <a:t>to prevent the backflow of blood. Veins and </a:t>
            </a:r>
            <a:r>
              <a:rPr lang="en-GB" sz="2100" b="1" dirty="0" err="1" smtClean="0">
                <a:latin typeface="Bodoni MT" pitchFamily="18" charset="0"/>
              </a:rPr>
              <a:t>Venules</a:t>
            </a:r>
            <a:r>
              <a:rPr lang="en-GB" sz="2100" b="1" dirty="0" smtClean="0">
                <a:latin typeface="Bodoni MT" pitchFamily="18" charset="0"/>
              </a:rPr>
              <a:t> can </a:t>
            </a:r>
            <a:r>
              <a:rPr lang="en-GB" sz="2100" b="1" dirty="0" smtClean="0">
                <a:solidFill>
                  <a:srgbClr val="FF0000"/>
                </a:solidFill>
                <a:latin typeface="Bodoni MT" pitchFamily="18" charset="0"/>
              </a:rPr>
              <a:t>VENOCONSTRICT</a:t>
            </a:r>
            <a:r>
              <a:rPr lang="en-GB" sz="2100" b="1" dirty="0" smtClean="0">
                <a:latin typeface="Bodoni MT" pitchFamily="18" charset="0"/>
              </a:rPr>
              <a:t> (narrow) and </a:t>
            </a:r>
            <a:r>
              <a:rPr lang="en-GB" sz="2100" b="1" dirty="0" smtClean="0">
                <a:solidFill>
                  <a:srgbClr val="FF0000"/>
                </a:solidFill>
                <a:latin typeface="Bodoni MT" pitchFamily="18" charset="0"/>
              </a:rPr>
              <a:t>VENODILATE</a:t>
            </a:r>
            <a:r>
              <a:rPr lang="en-GB" sz="2100" b="1" dirty="0" smtClean="0">
                <a:latin typeface="Bodoni MT" pitchFamily="18" charset="0"/>
              </a:rPr>
              <a:t> (widen)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000" b="1" dirty="0" smtClean="0">
                <a:latin typeface="Bodoni MT" pitchFamily="18" charset="0"/>
              </a:rPr>
              <a:t>02 AND C02 TRANSPORT </a:t>
            </a:r>
          </a:p>
          <a:p>
            <a:pPr marL="457200" indent="-457200"/>
            <a:r>
              <a:rPr lang="en-GB" sz="2100" b="1" dirty="0" smtClean="0">
                <a:latin typeface="Bodoni MT" pitchFamily="18" charset="0"/>
              </a:rPr>
              <a:t>Blood carries 02 and C02. Oxygen is transported in two ways:</a:t>
            </a:r>
          </a:p>
          <a:p>
            <a:pPr marL="457200" indent="-457200">
              <a:buAutoNum type="arabicParenR"/>
            </a:pPr>
            <a:r>
              <a:rPr lang="en-GB" sz="2100" b="1" dirty="0" smtClean="0">
                <a:latin typeface="Bodoni MT" pitchFamily="18" charset="0"/>
              </a:rPr>
              <a:t>97% is transported in </a:t>
            </a:r>
            <a:r>
              <a:rPr lang="en-GB" sz="2100" b="1" dirty="0" smtClean="0">
                <a:solidFill>
                  <a:srgbClr val="FF0000"/>
                </a:solidFill>
                <a:latin typeface="Bodoni MT" pitchFamily="18" charset="0"/>
              </a:rPr>
              <a:t>RED BLOOD CELLS </a:t>
            </a:r>
            <a:r>
              <a:rPr lang="en-GB" sz="2100" b="1" dirty="0" smtClean="0">
                <a:latin typeface="Bodoni MT" pitchFamily="18" charset="0"/>
              </a:rPr>
              <a:t>on </a:t>
            </a:r>
            <a:r>
              <a:rPr lang="en-GB" sz="2100" b="1" dirty="0" smtClean="0">
                <a:solidFill>
                  <a:srgbClr val="FF0000"/>
                </a:solidFill>
                <a:latin typeface="Bodoni MT" pitchFamily="18" charset="0"/>
              </a:rPr>
              <a:t>HEAMOGLOBIN(</a:t>
            </a:r>
            <a:r>
              <a:rPr lang="en-GB" sz="2100" b="1" dirty="0" err="1" smtClean="0">
                <a:solidFill>
                  <a:srgbClr val="FF0000"/>
                </a:solidFill>
                <a:latin typeface="Bodoni MT" pitchFamily="18" charset="0"/>
              </a:rPr>
              <a:t>Hb</a:t>
            </a:r>
            <a:r>
              <a:rPr lang="en-GB" sz="2100" b="1" dirty="0" smtClean="0">
                <a:solidFill>
                  <a:srgbClr val="FF0000"/>
                </a:solidFill>
                <a:latin typeface="Bodoni MT" pitchFamily="18" charset="0"/>
              </a:rPr>
              <a:t>). </a:t>
            </a:r>
            <a:r>
              <a:rPr lang="en-GB" sz="2100" b="1" dirty="0" smtClean="0">
                <a:latin typeface="Bodoni MT" pitchFamily="18" charset="0"/>
              </a:rPr>
              <a:t>It has a </a:t>
            </a:r>
            <a:r>
              <a:rPr lang="en-GB" sz="2100" b="1" dirty="0" smtClean="0">
                <a:solidFill>
                  <a:srgbClr val="FF0000"/>
                </a:solidFill>
                <a:latin typeface="Bodoni MT" pitchFamily="18" charset="0"/>
              </a:rPr>
              <a:t>HIGH AFFINITY </a:t>
            </a:r>
            <a:r>
              <a:rPr lang="en-GB" sz="2100" b="1" dirty="0" smtClean="0">
                <a:latin typeface="Bodoni MT" pitchFamily="18" charset="0"/>
              </a:rPr>
              <a:t>for 02. Each molecule one can carry 4 molecules of 02. This is called </a:t>
            </a:r>
            <a:r>
              <a:rPr lang="en-GB" sz="2100" b="1" dirty="0" smtClean="0">
                <a:solidFill>
                  <a:srgbClr val="FF0000"/>
                </a:solidFill>
                <a:latin typeface="Bodoni MT" pitchFamily="18" charset="0"/>
              </a:rPr>
              <a:t>OXYHEAMOGLOBIN ( Hb02) </a:t>
            </a:r>
            <a:r>
              <a:rPr lang="en-GB" sz="2100" b="1" dirty="0" smtClean="0">
                <a:latin typeface="Bodoni MT" pitchFamily="18" charset="0"/>
              </a:rPr>
              <a:t>2) 3% is carried in the </a:t>
            </a:r>
            <a:r>
              <a:rPr lang="en-GB" sz="2100" b="1" dirty="0" smtClean="0">
                <a:solidFill>
                  <a:srgbClr val="FF0000"/>
                </a:solidFill>
                <a:latin typeface="Bodoni MT" pitchFamily="18" charset="0"/>
              </a:rPr>
              <a:t>PLASMA</a:t>
            </a:r>
          </a:p>
          <a:p>
            <a:pPr marL="457200" indent="-457200"/>
            <a:r>
              <a:rPr lang="en-GB" sz="2100" b="1" dirty="0" smtClean="0">
                <a:latin typeface="Bodoni MT" pitchFamily="18" charset="0"/>
              </a:rPr>
              <a:t>C02 is transported in 3 ways:</a:t>
            </a:r>
          </a:p>
          <a:p>
            <a:pPr marL="457200" indent="-457200">
              <a:buAutoNum type="arabicParenR"/>
            </a:pPr>
            <a:r>
              <a:rPr lang="en-GB" sz="2100" b="1" dirty="0" smtClean="0">
                <a:latin typeface="Bodoni MT" pitchFamily="18" charset="0"/>
              </a:rPr>
              <a:t>70% combines with water in red blood cells as </a:t>
            </a:r>
            <a:r>
              <a:rPr lang="en-GB" sz="2100" b="1" dirty="0" smtClean="0">
                <a:solidFill>
                  <a:srgbClr val="FF0000"/>
                </a:solidFill>
                <a:latin typeface="Bodoni MT" pitchFamily="18" charset="0"/>
              </a:rPr>
              <a:t>CARBONIC ACID</a:t>
            </a:r>
          </a:p>
          <a:p>
            <a:pPr marL="457200" indent="-457200">
              <a:buAutoNum type="arabicParenR"/>
            </a:pPr>
            <a:r>
              <a:rPr lang="en-GB" sz="2100" b="1" dirty="0" smtClean="0">
                <a:latin typeface="Bodoni MT" pitchFamily="18" charset="0"/>
              </a:rPr>
              <a:t>23% carried on </a:t>
            </a:r>
            <a:r>
              <a:rPr lang="en-GB" sz="2100" b="1" dirty="0" smtClean="0">
                <a:solidFill>
                  <a:srgbClr val="FF0000"/>
                </a:solidFill>
                <a:latin typeface="Bodoni MT" pitchFamily="18" charset="0"/>
              </a:rPr>
              <a:t>HEAMOGLOBIN </a:t>
            </a:r>
            <a:r>
              <a:rPr lang="en-GB" sz="2100" b="1" dirty="0" smtClean="0">
                <a:latin typeface="Bodoni MT" pitchFamily="18" charset="0"/>
              </a:rPr>
              <a:t>as </a:t>
            </a:r>
            <a:r>
              <a:rPr lang="en-GB" sz="2100" b="1" dirty="0" smtClean="0">
                <a:solidFill>
                  <a:srgbClr val="FF0000"/>
                </a:solidFill>
                <a:latin typeface="Bodoni MT" pitchFamily="18" charset="0"/>
              </a:rPr>
              <a:t>CARBAMINOHEAMOGLOBIN (HbC02)</a:t>
            </a:r>
          </a:p>
          <a:p>
            <a:pPr marL="457200" indent="-457200">
              <a:buAutoNum type="arabicParenR"/>
            </a:pPr>
            <a:r>
              <a:rPr lang="en-GB" sz="2100" b="1" dirty="0" smtClean="0">
                <a:latin typeface="Bodoni MT" pitchFamily="18" charset="0"/>
              </a:rPr>
              <a:t>7% is dissolved in the </a:t>
            </a:r>
            <a:r>
              <a:rPr lang="en-GB" sz="2100" b="1" dirty="0" smtClean="0">
                <a:solidFill>
                  <a:srgbClr val="FF0000"/>
                </a:solidFill>
                <a:latin typeface="Bodoni MT" pitchFamily="18" charset="0"/>
              </a:rPr>
              <a:t>PLASMA</a:t>
            </a:r>
          </a:p>
          <a:p>
            <a:pPr marL="457200" indent="-457200"/>
            <a:r>
              <a:rPr lang="en-GB" sz="2100" b="1" dirty="0" smtClean="0">
                <a:latin typeface="Bodoni MT" pitchFamily="18" charset="0"/>
              </a:rPr>
              <a:t>Efficient 02 and C02 transport can prolong </a:t>
            </a:r>
            <a:r>
              <a:rPr lang="en-GB" sz="2100" b="1" dirty="0" smtClean="0">
                <a:solidFill>
                  <a:srgbClr val="FF0000"/>
                </a:solidFill>
                <a:latin typeface="Bodoni MT" pitchFamily="18" charset="0"/>
              </a:rPr>
              <a:t>AEROBIC </a:t>
            </a:r>
            <a:r>
              <a:rPr lang="en-GB" sz="2100" b="1" dirty="0" smtClean="0">
                <a:latin typeface="Bodoni MT" pitchFamily="18" charset="0"/>
              </a:rPr>
              <a:t>and </a:t>
            </a:r>
            <a:r>
              <a:rPr lang="en-GB" sz="2100" b="1" dirty="0" smtClean="0">
                <a:solidFill>
                  <a:srgbClr val="FF0000"/>
                </a:solidFill>
                <a:latin typeface="Bodoni MT" pitchFamily="18" charset="0"/>
              </a:rPr>
              <a:t>ANAEROBIC</a:t>
            </a:r>
            <a:r>
              <a:rPr lang="en-GB" sz="2100" b="1" dirty="0" smtClean="0">
                <a:latin typeface="Bodoni MT" pitchFamily="18" charset="0"/>
              </a:rPr>
              <a:t> exercise, delay the </a:t>
            </a:r>
            <a:r>
              <a:rPr lang="en-GB" sz="2100" b="1" dirty="0" smtClean="0">
                <a:solidFill>
                  <a:srgbClr val="FF0000"/>
                </a:solidFill>
                <a:latin typeface="Bodoni MT" pitchFamily="18" charset="0"/>
              </a:rPr>
              <a:t>ANAEROBIC THRESHOLD, </a:t>
            </a:r>
            <a:r>
              <a:rPr lang="en-GB" sz="2100" b="1" dirty="0" smtClean="0">
                <a:latin typeface="Bodoni MT" pitchFamily="18" charset="0"/>
              </a:rPr>
              <a:t>and speed up </a:t>
            </a:r>
            <a:r>
              <a:rPr lang="en-GB" sz="2100" b="1" dirty="0" smtClean="0">
                <a:solidFill>
                  <a:srgbClr val="FF0000"/>
                </a:solidFill>
                <a:latin typeface="Bodoni MT" pitchFamily="18" charset="0"/>
              </a:rPr>
              <a:t>RECOVERY</a:t>
            </a:r>
          </a:p>
          <a:p>
            <a:pPr marL="457200" indent="-457200"/>
            <a:r>
              <a:rPr lang="en-GB" sz="2100" b="1" dirty="0" smtClean="0">
                <a:latin typeface="Bodoni MT" pitchFamily="18" charset="0"/>
              </a:rPr>
              <a:t>A </a:t>
            </a:r>
            <a:r>
              <a:rPr lang="en-GB" sz="2100" b="1" dirty="0" smtClean="0">
                <a:solidFill>
                  <a:srgbClr val="FF0000"/>
                </a:solidFill>
                <a:latin typeface="Bodoni MT" pitchFamily="18" charset="0"/>
              </a:rPr>
              <a:t>WARM UP </a:t>
            </a:r>
            <a:r>
              <a:rPr lang="en-GB" sz="2100" b="1" dirty="0" smtClean="0">
                <a:latin typeface="Bodoni MT" pitchFamily="18" charset="0"/>
              </a:rPr>
              <a:t>speeds up the </a:t>
            </a:r>
            <a:r>
              <a:rPr lang="en-GB" sz="2100" b="1" dirty="0" smtClean="0">
                <a:solidFill>
                  <a:srgbClr val="FF0000"/>
                </a:solidFill>
                <a:latin typeface="Bodoni MT" pitchFamily="18" charset="0"/>
              </a:rPr>
              <a:t>VASCULAR SHUNT MECHANISM, </a:t>
            </a:r>
            <a:r>
              <a:rPr lang="en-GB" sz="2100" b="1" dirty="0" smtClean="0">
                <a:latin typeface="Bodoni MT" pitchFamily="18" charset="0"/>
              </a:rPr>
              <a:t>increase body </a:t>
            </a:r>
            <a:r>
              <a:rPr lang="en-GB" sz="2100" b="1" dirty="0" smtClean="0">
                <a:solidFill>
                  <a:srgbClr val="FF0000"/>
                </a:solidFill>
                <a:latin typeface="Bodoni MT" pitchFamily="18" charset="0"/>
              </a:rPr>
              <a:t>TEMPERATURE </a:t>
            </a:r>
            <a:r>
              <a:rPr lang="en-GB" sz="2100" b="1" dirty="0" smtClean="0">
                <a:latin typeface="Bodoni MT" pitchFamily="18" charset="0"/>
              </a:rPr>
              <a:t>(which increases </a:t>
            </a:r>
            <a:r>
              <a:rPr lang="en-GB" sz="2100" b="1" dirty="0" smtClean="0">
                <a:solidFill>
                  <a:srgbClr val="FF0000"/>
                </a:solidFill>
                <a:latin typeface="Bodoni MT" pitchFamily="18" charset="0"/>
              </a:rPr>
              <a:t>ENZYME </a:t>
            </a:r>
            <a:r>
              <a:rPr lang="en-GB" sz="2100" b="1" dirty="0" smtClean="0">
                <a:latin typeface="Bodoni MT" pitchFamily="18" charset="0"/>
              </a:rPr>
              <a:t>production for muscle contraction and decreases </a:t>
            </a:r>
            <a:r>
              <a:rPr lang="en-GB" sz="2100" b="1" dirty="0" smtClean="0">
                <a:solidFill>
                  <a:srgbClr val="FF0000"/>
                </a:solidFill>
                <a:latin typeface="Bodoni MT" pitchFamily="18" charset="0"/>
              </a:rPr>
              <a:t>BLOOD VISCOSITY </a:t>
            </a:r>
            <a:r>
              <a:rPr lang="en-GB" sz="2100" b="1" dirty="0" smtClean="0">
                <a:latin typeface="Bodoni MT" pitchFamily="18" charset="0"/>
              </a:rPr>
              <a:t>improving blood flow) It delays </a:t>
            </a:r>
            <a:r>
              <a:rPr lang="en-GB" sz="2100" b="1" dirty="0" smtClean="0">
                <a:solidFill>
                  <a:srgbClr val="FF0000"/>
                </a:solidFill>
                <a:latin typeface="Bodoni MT" pitchFamily="18" charset="0"/>
              </a:rPr>
              <a:t>OBLA </a:t>
            </a:r>
            <a:r>
              <a:rPr lang="en-GB" sz="2100" b="1" dirty="0" smtClean="0">
                <a:latin typeface="Bodoni MT" pitchFamily="18" charset="0"/>
              </a:rPr>
              <a:t>(The Onset of Blood Lactate Accumulation – this is point at which the body produces </a:t>
            </a:r>
            <a:r>
              <a:rPr lang="en-GB" sz="2100" b="1" dirty="0" smtClean="0">
                <a:solidFill>
                  <a:srgbClr val="FF0000"/>
                </a:solidFill>
                <a:latin typeface="Bodoni MT" pitchFamily="18" charset="0"/>
              </a:rPr>
              <a:t>LACTIC ACID </a:t>
            </a:r>
            <a:r>
              <a:rPr lang="en-GB" sz="2100" b="1" dirty="0" smtClean="0">
                <a:latin typeface="Bodoni MT" pitchFamily="18" charset="0"/>
              </a:rPr>
              <a:t>faster than it can get remove it)</a:t>
            </a:r>
          </a:p>
          <a:p>
            <a:pPr marL="457200" indent="-457200"/>
            <a:r>
              <a:rPr lang="en-GB" sz="2100" b="1" dirty="0" smtClean="0">
                <a:solidFill>
                  <a:srgbClr val="FF0000"/>
                </a:solidFill>
                <a:latin typeface="Bodoni MT" pitchFamily="18" charset="0"/>
              </a:rPr>
              <a:t>COOL DOWN </a:t>
            </a:r>
            <a:r>
              <a:rPr lang="en-GB" sz="2100" b="1" dirty="0" smtClean="0">
                <a:latin typeface="Bodoni MT" pitchFamily="18" charset="0"/>
              </a:rPr>
              <a:t>prevents </a:t>
            </a:r>
            <a:r>
              <a:rPr lang="en-GB" sz="2100" b="1" dirty="0" smtClean="0">
                <a:solidFill>
                  <a:srgbClr val="FF0000"/>
                </a:solidFill>
                <a:latin typeface="Bodoni MT" pitchFamily="18" charset="0"/>
              </a:rPr>
              <a:t>POOLING, </a:t>
            </a:r>
            <a:r>
              <a:rPr lang="en-GB" sz="2100" b="1" dirty="0" smtClean="0">
                <a:latin typeface="Bodoni MT" pitchFamily="18" charset="0"/>
              </a:rPr>
              <a:t>helps </a:t>
            </a:r>
            <a:r>
              <a:rPr lang="en-GB" sz="2100" b="1" dirty="0" smtClean="0">
                <a:solidFill>
                  <a:srgbClr val="FF0000"/>
                </a:solidFill>
                <a:latin typeface="Bodoni MT" pitchFamily="18" charset="0"/>
              </a:rPr>
              <a:t>VR, SV,Q </a:t>
            </a:r>
            <a:r>
              <a:rPr lang="en-GB" sz="2100" b="1" dirty="0" smtClean="0">
                <a:latin typeface="Bodoni MT" pitchFamily="18" charset="0"/>
              </a:rPr>
              <a:t>and removes </a:t>
            </a:r>
            <a:r>
              <a:rPr lang="en-GB" sz="2100" b="1" dirty="0" smtClean="0">
                <a:solidFill>
                  <a:srgbClr val="FF0000"/>
                </a:solidFill>
                <a:latin typeface="Bodoni MT" pitchFamily="18" charset="0"/>
              </a:rPr>
              <a:t>LACTIC ACID</a:t>
            </a:r>
          </a:p>
          <a:p>
            <a:pPr marL="457200" indent="-457200"/>
            <a:r>
              <a:rPr lang="en-GB" sz="2100" b="1" dirty="0" smtClean="0">
                <a:latin typeface="Bodoni MT" pitchFamily="18" charset="0"/>
              </a:rPr>
              <a:t> Cigarettes contains </a:t>
            </a:r>
            <a:r>
              <a:rPr lang="en-GB" sz="2100" b="1" dirty="0" smtClean="0">
                <a:solidFill>
                  <a:srgbClr val="FF0000"/>
                </a:solidFill>
                <a:latin typeface="Bodoni MT" pitchFamily="18" charset="0"/>
              </a:rPr>
              <a:t>CARBON MONOXIDE (CO). </a:t>
            </a:r>
            <a:r>
              <a:rPr lang="en-GB" sz="2100" b="1" dirty="0" err="1" smtClean="0">
                <a:latin typeface="Bodoni MT" pitchFamily="18" charset="0"/>
              </a:rPr>
              <a:t>Hb</a:t>
            </a:r>
            <a:r>
              <a:rPr lang="en-GB" sz="2100" b="1" dirty="0" smtClean="0">
                <a:latin typeface="Bodoni MT" pitchFamily="18" charset="0"/>
              </a:rPr>
              <a:t> has a higher </a:t>
            </a:r>
            <a:r>
              <a:rPr lang="en-GB" sz="2100" b="1" dirty="0" smtClean="0">
                <a:solidFill>
                  <a:srgbClr val="FF0000"/>
                </a:solidFill>
                <a:latin typeface="Bodoni MT" pitchFamily="18" charset="0"/>
              </a:rPr>
              <a:t>AFFINITY</a:t>
            </a:r>
            <a:r>
              <a:rPr lang="en-GB" sz="2100" b="1" dirty="0" smtClean="0">
                <a:latin typeface="Bodoni MT" pitchFamily="18" charset="0"/>
              </a:rPr>
              <a:t> to CO than 02 by over 240 times. </a:t>
            </a:r>
            <a:r>
              <a:rPr lang="en-GB" sz="2100" b="1" dirty="0" smtClean="0">
                <a:solidFill>
                  <a:srgbClr val="FF0000"/>
                </a:solidFill>
                <a:latin typeface="Bodoni MT" pitchFamily="18" charset="0"/>
              </a:rPr>
              <a:t>VEHICLE POLLUTION </a:t>
            </a:r>
            <a:r>
              <a:rPr lang="en-GB" sz="2100" b="1" dirty="0" smtClean="0">
                <a:latin typeface="Bodoni MT" pitchFamily="18" charset="0"/>
              </a:rPr>
              <a:t>also contains CO.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000" b="1" dirty="0" smtClean="0">
                <a:latin typeface="Bodoni MT" pitchFamily="18" charset="0"/>
              </a:rPr>
              <a:t>BLOOD PRESSURE (Bp)</a:t>
            </a:r>
          </a:p>
          <a:p>
            <a:pPr marL="457200" indent="-457200"/>
            <a:r>
              <a:rPr lang="en-GB" sz="2100" b="1" dirty="0" smtClean="0">
                <a:latin typeface="Bodoni MT" pitchFamily="18" charset="0"/>
              </a:rPr>
              <a:t> Blood Pressure is the </a:t>
            </a:r>
            <a:r>
              <a:rPr lang="en-GB" sz="2100" b="1" dirty="0" smtClean="0">
                <a:solidFill>
                  <a:srgbClr val="FF0000"/>
                </a:solidFill>
                <a:latin typeface="Bodoni MT" pitchFamily="18" charset="0"/>
              </a:rPr>
              <a:t>PRESSURE</a:t>
            </a:r>
            <a:r>
              <a:rPr lang="en-GB" sz="2100" b="1" dirty="0" smtClean="0">
                <a:latin typeface="Bodoni MT" pitchFamily="18" charset="0"/>
              </a:rPr>
              <a:t> exerted by the </a:t>
            </a:r>
            <a:r>
              <a:rPr lang="en-GB" sz="2100" b="1" dirty="0" smtClean="0">
                <a:solidFill>
                  <a:srgbClr val="FF0000"/>
                </a:solidFill>
                <a:latin typeface="Bodoni MT" pitchFamily="18" charset="0"/>
              </a:rPr>
              <a:t>BLOOD</a:t>
            </a:r>
            <a:r>
              <a:rPr lang="en-GB" sz="2100" b="1" dirty="0" smtClean="0">
                <a:latin typeface="Bodoni MT" pitchFamily="18" charset="0"/>
              </a:rPr>
              <a:t> against the </a:t>
            </a:r>
            <a:r>
              <a:rPr lang="en-GB" sz="2100" b="1" dirty="0" smtClean="0">
                <a:solidFill>
                  <a:srgbClr val="FF0000"/>
                </a:solidFill>
                <a:latin typeface="Bodoni MT" pitchFamily="18" charset="0"/>
              </a:rPr>
              <a:t>BLOOD VESSEL</a:t>
            </a:r>
            <a:r>
              <a:rPr lang="en-GB" sz="2100" b="1" dirty="0" smtClean="0">
                <a:latin typeface="Bodoni MT" pitchFamily="18" charset="0"/>
              </a:rPr>
              <a:t> walls. It is usually calculated as: = </a:t>
            </a:r>
            <a:r>
              <a:rPr lang="en-GB" sz="2100" b="1" dirty="0" smtClean="0">
                <a:solidFill>
                  <a:srgbClr val="FF0000"/>
                </a:solidFill>
                <a:latin typeface="Bodoni MT" pitchFamily="18" charset="0"/>
              </a:rPr>
              <a:t>SYSTOLIC  Bp /  DIASTOLIC Bp</a:t>
            </a:r>
          </a:p>
          <a:p>
            <a:pPr marL="457200" indent="-457200"/>
            <a:r>
              <a:rPr lang="en-GB" sz="2100" b="1" dirty="0" smtClean="0">
                <a:latin typeface="Bodoni MT" pitchFamily="18" charset="0"/>
              </a:rPr>
              <a:t>The average pressure is 120mmHg / 80 mmHg (millilitres of mercury) in the Aorta.  It can also be expressed as: = </a:t>
            </a:r>
            <a:r>
              <a:rPr lang="en-GB" sz="2100" b="1" dirty="0" smtClean="0">
                <a:solidFill>
                  <a:srgbClr val="FF0000"/>
                </a:solidFill>
                <a:latin typeface="Bodoni MT" pitchFamily="18" charset="0"/>
              </a:rPr>
              <a:t>BLOOD FLOW (Q) X RESISTANCE. </a:t>
            </a:r>
            <a:r>
              <a:rPr lang="en-GB" sz="2100" b="1" dirty="0" smtClean="0">
                <a:latin typeface="Bodoni MT" pitchFamily="18" charset="0"/>
              </a:rPr>
              <a:t>The resistance is the </a:t>
            </a:r>
            <a:r>
              <a:rPr lang="en-GB" sz="2100" b="1" dirty="0" smtClean="0">
                <a:solidFill>
                  <a:srgbClr val="FF0000"/>
                </a:solidFill>
                <a:latin typeface="Bodoni MT" pitchFamily="18" charset="0"/>
              </a:rPr>
              <a:t>FRICTION </a:t>
            </a:r>
            <a:r>
              <a:rPr lang="en-GB" sz="2100" b="1" dirty="0" smtClean="0">
                <a:latin typeface="Bodoni MT" pitchFamily="18" charset="0"/>
              </a:rPr>
              <a:t>of the blood cells against the vessel wall. This is called </a:t>
            </a:r>
            <a:r>
              <a:rPr lang="en-GB" sz="2100" b="1" dirty="0" smtClean="0">
                <a:solidFill>
                  <a:srgbClr val="FF0000"/>
                </a:solidFill>
                <a:latin typeface="Bodoni MT" pitchFamily="18" charset="0"/>
              </a:rPr>
              <a:t>VISCOSITY </a:t>
            </a:r>
            <a:r>
              <a:rPr lang="en-GB" sz="2100" b="1" dirty="0" smtClean="0">
                <a:latin typeface="Bodoni MT" pitchFamily="18" charset="0"/>
              </a:rPr>
              <a:t>(fluid friction)</a:t>
            </a:r>
          </a:p>
          <a:p>
            <a:pPr marL="457200" indent="-457200"/>
            <a:r>
              <a:rPr lang="en-GB" sz="2100" b="1" dirty="0" smtClean="0">
                <a:solidFill>
                  <a:srgbClr val="FF0000"/>
                </a:solidFill>
                <a:latin typeface="Bodoni MT" pitchFamily="18" charset="0"/>
              </a:rPr>
              <a:t>VASODILATION</a:t>
            </a:r>
            <a:r>
              <a:rPr lang="en-GB" sz="2100" b="1" dirty="0" smtClean="0">
                <a:latin typeface="Bodoni MT" pitchFamily="18" charset="0"/>
              </a:rPr>
              <a:t> and </a:t>
            </a:r>
            <a:r>
              <a:rPr lang="en-GB" sz="2100" b="1" dirty="0" smtClean="0">
                <a:solidFill>
                  <a:srgbClr val="FF0000"/>
                </a:solidFill>
                <a:latin typeface="Bodoni MT" pitchFamily="18" charset="0"/>
              </a:rPr>
              <a:t>VASOCONSTRICTION</a:t>
            </a:r>
            <a:r>
              <a:rPr lang="en-GB" sz="2100" b="1" dirty="0" smtClean="0">
                <a:latin typeface="Bodoni MT" pitchFamily="18" charset="0"/>
              </a:rPr>
              <a:t> can decrease and increase Bp. It is measured using a </a:t>
            </a:r>
            <a:r>
              <a:rPr lang="en-GB" sz="2100" b="1" dirty="0" smtClean="0">
                <a:solidFill>
                  <a:srgbClr val="FF0000"/>
                </a:solidFill>
                <a:latin typeface="Bodoni MT" pitchFamily="18" charset="0"/>
              </a:rPr>
              <a:t>SPHYGMOMANOMETER</a:t>
            </a:r>
          </a:p>
          <a:p>
            <a:pPr marL="457200" indent="-457200"/>
            <a:r>
              <a:rPr lang="en-GB" sz="2100" b="1" dirty="0" smtClean="0">
                <a:latin typeface="Bodoni MT" pitchFamily="18" charset="0"/>
              </a:rPr>
              <a:t>Factors such as </a:t>
            </a:r>
            <a:r>
              <a:rPr lang="en-GB" sz="2100" b="1" dirty="0" smtClean="0">
                <a:solidFill>
                  <a:srgbClr val="FF0000"/>
                </a:solidFill>
                <a:latin typeface="Bodoni MT" pitchFamily="18" charset="0"/>
              </a:rPr>
              <a:t>STRESS, DIET </a:t>
            </a:r>
            <a:r>
              <a:rPr lang="en-GB" sz="2100" b="1" dirty="0" smtClean="0">
                <a:latin typeface="Bodoni MT" pitchFamily="18" charset="0"/>
              </a:rPr>
              <a:t>can affect Bp. </a:t>
            </a:r>
            <a:r>
              <a:rPr lang="en-GB" sz="2100" b="1" dirty="0" smtClean="0">
                <a:solidFill>
                  <a:srgbClr val="FF0000"/>
                </a:solidFill>
                <a:latin typeface="Bodoni MT" pitchFamily="18" charset="0"/>
              </a:rPr>
              <a:t>EXERCISE </a:t>
            </a:r>
            <a:r>
              <a:rPr lang="en-GB" sz="2100" b="1" dirty="0" smtClean="0">
                <a:latin typeface="Bodoni MT" pitchFamily="18" charset="0"/>
              </a:rPr>
              <a:t>can also affect it</a:t>
            </a:r>
          </a:p>
          <a:p>
            <a:pPr marL="457200" indent="-457200"/>
            <a:r>
              <a:rPr lang="en-GB" sz="2100" b="1" dirty="0" smtClean="0">
                <a:latin typeface="Bodoni MT" pitchFamily="18" charset="0"/>
              </a:rPr>
              <a:t>In </a:t>
            </a:r>
            <a:r>
              <a:rPr lang="en-GB" sz="2100" b="1" dirty="0" smtClean="0">
                <a:solidFill>
                  <a:srgbClr val="FF0000"/>
                </a:solidFill>
                <a:latin typeface="Bodoni MT" pitchFamily="18" charset="0"/>
              </a:rPr>
              <a:t>ENDURANCE</a:t>
            </a:r>
            <a:r>
              <a:rPr lang="en-GB" sz="2100" b="1" dirty="0" smtClean="0">
                <a:latin typeface="Bodoni MT" pitchFamily="18" charset="0"/>
              </a:rPr>
              <a:t> training Systolic Pressure  increases </a:t>
            </a:r>
            <a:r>
              <a:rPr lang="en-GB" sz="2100" b="1" dirty="0" smtClean="0">
                <a:solidFill>
                  <a:srgbClr val="FF0000"/>
                </a:solidFill>
                <a:latin typeface="Bodoni MT" pitchFamily="18" charset="0"/>
              </a:rPr>
              <a:t>LINEARLY</a:t>
            </a:r>
            <a:r>
              <a:rPr lang="en-GB" sz="2100" b="1" dirty="0" smtClean="0">
                <a:latin typeface="Bodoni MT" pitchFamily="18" charset="0"/>
              </a:rPr>
              <a:t> to the intensity. Diastolic pressure changes little during </a:t>
            </a:r>
            <a:r>
              <a:rPr lang="en-GB" sz="2100" b="1" dirty="0" smtClean="0">
                <a:solidFill>
                  <a:srgbClr val="FF0000"/>
                </a:solidFill>
                <a:latin typeface="Bodoni MT" pitchFamily="18" charset="0"/>
              </a:rPr>
              <a:t>SUB MAX </a:t>
            </a:r>
            <a:r>
              <a:rPr lang="en-GB" sz="2100" b="1" dirty="0" smtClean="0">
                <a:latin typeface="Bodoni MT" pitchFamily="18" charset="0"/>
              </a:rPr>
              <a:t>exercise but may </a:t>
            </a:r>
            <a:r>
              <a:rPr lang="en-GB" sz="2100" b="1" dirty="0" smtClean="0">
                <a:solidFill>
                  <a:srgbClr val="FF0000"/>
                </a:solidFill>
                <a:latin typeface="Bodoni MT" pitchFamily="18" charset="0"/>
              </a:rPr>
              <a:t>DECREASE</a:t>
            </a:r>
            <a:r>
              <a:rPr lang="en-GB" sz="2100" b="1" dirty="0" smtClean="0">
                <a:latin typeface="Bodoni MT" pitchFamily="18" charset="0"/>
              </a:rPr>
              <a:t> in </a:t>
            </a:r>
            <a:r>
              <a:rPr lang="en-GB" sz="2100" b="1" dirty="0" smtClean="0">
                <a:solidFill>
                  <a:srgbClr val="FF0000"/>
                </a:solidFill>
                <a:latin typeface="Bodoni MT" pitchFamily="18" charset="0"/>
              </a:rPr>
              <a:t>LOCALISED </a:t>
            </a:r>
            <a:r>
              <a:rPr lang="en-GB" sz="2100" b="1" dirty="0" smtClean="0">
                <a:latin typeface="Bodoni MT" pitchFamily="18" charset="0"/>
              </a:rPr>
              <a:t>areas EG: In specific working muscles</a:t>
            </a:r>
          </a:p>
          <a:p>
            <a:pPr marL="457200" indent="-457200"/>
            <a:r>
              <a:rPr lang="en-GB" sz="2100" b="1" dirty="0" smtClean="0">
                <a:latin typeface="Bodoni MT" pitchFamily="18" charset="0"/>
              </a:rPr>
              <a:t>In </a:t>
            </a:r>
            <a:r>
              <a:rPr lang="en-GB" sz="2100" b="1" dirty="0" smtClean="0">
                <a:solidFill>
                  <a:srgbClr val="FF0000"/>
                </a:solidFill>
                <a:latin typeface="Bodoni MT" pitchFamily="18" charset="0"/>
              </a:rPr>
              <a:t>RESISTANCE </a:t>
            </a:r>
            <a:r>
              <a:rPr lang="en-GB" sz="2100" b="1" dirty="0" smtClean="0">
                <a:latin typeface="Bodoni MT" pitchFamily="18" charset="0"/>
              </a:rPr>
              <a:t>training powerful muscle contractions </a:t>
            </a:r>
            <a:r>
              <a:rPr lang="en-GB" sz="2100" b="1" dirty="0" smtClean="0">
                <a:solidFill>
                  <a:srgbClr val="FF0000"/>
                </a:solidFill>
                <a:latin typeface="Bodoni MT" pitchFamily="18" charset="0"/>
              </a:rPr>
              <a:t>BLOCK </a:t>
            </a:r>
            <a:r>
              <a:rPr lang="en-GB" sz="2100" b="1" dirty="0" smtClean="0">
                <a:latin typeface="Bodoni MT" pitchFamily="18" charset="0"/>
              </a:rPr>
              <a:t>blood flow. This </a:t>
            </a:r>
            <a:r>
              <a:rPr lang="en-GB" sz="2100" b="1" dirty="0" smtClean="0">
                <a:solidFill>
                  <a:srgbClr val="FF0000"/>
                </a:solidFill>
                <a:latin typeface="Bodoni MT" pitchFamily="18" charset="0"/>
              </a:rPr>
              <a:t>INCREASES </a:t>
            </a:r>
            <a:r>
              <a:rPr lang="en-GB" sz="2100" b="1" dirty="0" smtClean="0">
                <a:latin typeface="Bodoni MT" pitchFamily="18" charset="0"/>
              </a:rPr>
              <a:t>exercise systolic and diastolic Bp, but not resting Bp</a:t>
            </a:r>
          </a:p>
          <a:p>
            <a:pPr marL="457200" indent="-457200"/>
            <a:r>
              <a:rPr lang="en-GB" sz="2100" b="1" dirty="0" smtClean="0">
                <a:latin typeface="Bodoni MT" pitchFamily="18" charset="0"/>
              </a:rPr>
              <a:t>In </a:t>
            </a:r>
            <a:r>
              <a:rPr lang="en-GB" sz="2100" b="1" dirty="0" smtClean="0">
                <a:solidFill>
                  <a:srgbClr val="FF0000"/>
                </a:solidFill>
                <a:latin typeface="Bodoni MT" pitchFamily="18" charset="0"/>
              </a:rPr>
              <a:t>RECOVERY</a:t>
            </a:r>
            <a:r>
              <a:rPr lang="en-GB" sz="2100" b="1" dirty="0" smtClean="0">
                <a:latin typeface="Bodoni MT" pitchFamily="18" charset="0"/>
              </a:rPr>
              <a:t> systolic and diastolic Bp </a:t>
            </a:r>
            <a:r>
              <a:rPr lang="en-GB" sz="2100" b="1" dirty="0" smtClean="0">
                <a:solidFill>
                  <a:srgbClr val="FF0000"/>
                </a:solidFill>
                <a:latin typeface="Bodoni MT" pitchFamily="18" charset="0"/>
              </a:rPr>
              <a:t>REDUCES </a:t>
            </a:r>
            <a:r>
              <a:rPr lang="en-GB" sz="2100" b="1" dirty="0" smtClean="0">
                <a:latin typeface="Bodoni MT" pitchFamily="18" charset="0"/>
              </a:rPr>
              <a:t>below resting Bp temporarily. This can have an effect on reducing </a:t>
            </a:r>
            <a:r>
              <a:rPr lang="en-GB" sz="2100" b="1" dirty="0" smtClean="0">
                <a:solidFill>
                  <a:srgbClr val="FF0000"/>
                </a:solidFill>
                <a:latin typeface="Bodoni MT" pitchFamily="18" charset="0"/>
              </a:rPr>
              <a:t>HYPERTENSION</a:t>
            </a:r>
          </a:p>
          <a:p>
            <a:pPr marL="457200" indent="-457200"/>
            <a:r>
              <a:rPr lang="en-GB" sz="2100" b="1" dirty="0" smtClean="0">
                <a:solidFill>
                  <a:srgbClr val="FF0000"/>
                </a:solidFill>
                <a:latin typeface="Bodoni MT" pitchFamily="18" charset="0"/>
              </a:rPr>
              <a:t>HYPERTENSION</a:t>
            </a:r>
            <a:r>
              <a:rPr lang="en-GB" sz="2100" b="1" dirty="0" smtClean="0">
                <a:latin typeface="Bodoni MT" pitchFamily="18" charset="0"/>
              </a:rPr>
              <a:t> is prolonged high blood pressure which causes </a:t>
            </a:r>
            <a:r>
              <a:rPr lang="en-GB" sz="2100" b="1" dirty="0" smtClean="0">
                <a:solidFill>
                  <a:srgbClr val="FF0000"/>
                </a:solidFill>
                <a:latin typeface="Bodoni MT" pitchFamily="18" charset="0"/>
              </a:rPr>
              <a:t>CORONARY HEART DISEASES(CHD). </a:t>
            </a:r>
            <a:r>
              <a:rPr lang="en-GB" sz="2100" b="1" dirty="0" smtClean="0">
                <a:latin typeface="Bodoni MT" pitchFamily="18" charset="0"/>
              </a:rPr>
              <a:t>It is associated with </a:t>
            </a:r>
            <a:r>
              <a:rPr lang="en-GB" sz="2100" b="1" dirty="0" smtClean="0">
                <a:solidFill>
                  <a:srgbClr val="FF0000"/>
                </a:solidFill>
                <a:latin typeface="Bodoni MT" pitchFamily="18" charset="0"/>
              </a:rPr>
              <a:t>SEDENTARY LIFESTYLES</a:t>
            </a:r>
          </a:p>
          <a:p>
            <a:pPr marL="457200" indent="-457200" algn="ct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000" b="1" dirty="0" smtClean="0">
                <a:latin typeface="Bodoni MT" pitchFamily="18" charset="0"/>
              </a:rPr>
              <a:t>IMPACT OF PHYSICAL ACTIVITY ON THE CV SYSTEM</a:t>
            </a:r>
          </a:p>
          <a:p>
            <a:pPr marL="457200" indent="-457200"/>
            <a:r>
              <a:rPr lang="en-GB" sz="2100" b="1" dirty="0" smtClean="0">
                <a:latin typeface="Bodoni MT" pitchFamily="18" charset="0"/>
              </a:rPr>
              <a:t> </a:t>
            </a:r>
            <a:r>
              <a:rPr lang="en-GB" sz="2100" b="1" dirty="0" smtClean="0">
                <a:solidFill>
                  <a:srgbClr val="FF0000"/>
                </a:solidFill>
                <a:latin typeface="Bodoni MT" pitchFamily="18" charset="0"/>
              </a:rPr>
              <a:t>CORONARY HEART DISEASES </a:t>
            </a:r>
            <a:r>
              <a:rPr lang="en-GB" sz="2100" b="1" dirty="0" smtClean="0">
                <a:latin typeface="Bodoni MT" pitchFamily="18" charset="0"/>
              </a:rPr>
              <a:t>– 4 (CHDs) are the single largest cause of death in the western world. It is 3 times more likely in </a:t>
            </a:r>
            <a:r>
              <a:rPr lang="en-GB" sz="2100" b="1" dirty="0" smtClean="0">
                <a:solidFill>
                  <a:srgbClr val="FF0000"/>
                </a:solidFill>
                <a:latin typeface="Bodoni MT" pitchFamily="18" charset="0"/>
              </a:rPr>
              <a:t>SEDENTARY</a:t>
            </a:r>
            <a:r>
              <a:rPr lang="en-GB" sz="2100" b="1" dirty="0" smtClean="0">
                <a:latin typeface="Bodoni MT" pitchFamily="18" charset="0"/>
              </a:rPr>
              <a:t> people. </a:t>
            </a:r>
          </a:p>
          <a:p>
            <a:pPr marL="457200" indent="-457200">
              <a:buAutoNum type="arabicParenR"/>
            </a:pPr>
            <a:r>
              <a:rPr lang="en-GB" sz="2100" b="1" dirty="0" smtClean="0">
                <a:solidFill>
                  <a:srgbClr val="FF0000"/>
                </a:solidFill>
                <a:latin typeface="Bodoni MT" pitchFamily="18" charset="0"/>
              </a:rPr>
              <a:t>ARTERIOSCLEROSIS </a:t>
            </a:r>
            <a:r>
              <a:rPr lang="en-GB" sz="2100" b="1" dirty="0" smtClean="0">
                <a:latin typeface="Bodoni MT" pitchFamily="18" charset="0"/>
              </a:rPr>
              <a:t>is the loss of </a:t>
            </a:r>
            <a:r>
              <a:rPr lang="en-GB" sz="2100" b="1" dirty="0" smtClean="0">
                <a:solidFill>
                  <a:srgbClr val="FF0000"/>
                </a:solidFill>
                <a:latin typeface="Bodoni MT" pitchFamily="18" charset="0"/>
              </a:rPr>
              <a:t>ELASTICITY, </a:t>
            </a:r>
            <a:r>
              <a:rPr lang="en-GB" sz="2100" b="1" dirty="0" smtClean="0">
                <a:latin typeface="Bodoni MT" pitchFamily="18" charset="0"/>
              </a:rPr>
              <a:t>and </a:t>
            </a:r>
            <a:r>
              <a:rPr lang="en-GB" sz="2100" b="1" dirty="0" smtClean="0">
                <a:solidFill>
                  <a:srgbClr val="FF0000"/>
                </a:solidFill>
                <a:latin typeface="Bodoni MT" pitchFamily="18" charset="0"/>
              </a:rPr>
              <a:t>HARDENING</a:t>
            </a:r>
            <a:r>
              <a:rPr lang="en-GB" sz="2100" b="1" dirty="0" smtClean="0">
                <a:latin typeface="Bodoni MT" pitchFamily="18" charset="0"/>
              </a:rPr>
              <a:t> of the blood vessel. This reduces the ability of the vessel to </a:t>
            </a:r>
            <a:r>
              <a:rPr lang="en-GB" sz="2100" b="1" dirty="0" smtClean="0">
                <a:solidFill>
                  <a:srgbClr val="FF0000"/>
                </a:solidFill>
                <a:latin typeface="Bodoni MT" pitchFamily="18" charset="0"/>
              </a:rPr>
              <a:t>VASODILATE</a:t>
            </a:r>
            <a:r>
              <a:rPr lang="en-GB" sz="2100" b="1" dirty="0" smtClean="0">
                <a:latin typeface="Bodoni MT" pitchFamily="18" charset="0"/>
              </a:rPr>
              <a:t> and </a:t>
            </a:r>
            <a:r>
              <a:rPr lang="en-GB" sz="2100" b="1" dirty="0" smtClean="0">
                <a:solidFill>
                  <a:srgbClr val="FF0000"/>
                </a:solidFill>
                <a:latin typeface="Bodoni MT" pitchFamily="18" charset="0"/>
              </a:rPr>
              <a:t>VASOCONSTRICT </a:t>
            </a:r>
            <a:r>
              <a:rPr lang="en-GB" sz="2100" b="1" dirty="0" smtClean="0">
                <a:latin typeface="Bodoni MT" pitchFamily="18" charset="0"/>
              </a:rPr>
              <a:t>. It affects your Bp and </a:t>
            </a:r>
            <a:r>
              <a:rPr lang="en-GB" sz="2100" b="1" dirty="0" smtClean="0">
                <a:solidFill>
                  <a:srgbClr val="FF0000"/>
                </a:solidFill>
                <a:latin typeface="Bodoni MT" pitchFamily="18" charset="0"/>
              </a:rPr>
              <a:t>VASCULAR SHUNT. </a:t>
            </a:r>
            <a:r>
              <a:rPr lang="en-GB" sz="2100" b="1" dirty="0" smtClean="0">
                <a:latin typeface="Bodoni MT" pitchFamily="18" charset="0"/>
              </a:rPr>
              <a:t>Smoking can accelerate this process</a:t>
            </a:r>
          </a:p>
          <a:p>
            <a:pPr marL="457200" indent="-457200">
              <a:buAutoNum type="arabicParenR"/>
            </a:pPr>
            <a:r>
              <a:rPr lang="en-GB" sz="2100" b="1" dirty="0" smtClean="0">
                <a:solidFill>
                  <a:srgbClr val="FF0000"/>
                </a:solidFill>
                <a:latin typeface="Bodoni MT" pitchFamily="18" charset="0"/>
              </a:rPr>
              <a:t>ATHEROSCLEROSIS </a:t>
            </a:r>
            <a:r>
              <a:rPr lang="en-GB" sz="2100" b="1" dirty="0" smtClean="0">
                <a:latin typeface="Bodoni MT" pitchFamily="18" charset="0"/>
              </a:rPr>
              <a:t>is a form of the above which lines the arteries with </a:t>
            </a:r>
            <a:r>
              <a:rPr lang="en-GB" sz="2100" b="1" dirty="0" smtClean="0">
                <a:solidFill>
                  <a:srgbClr val="FF0000"/>
                </a:solidFill>
                <a:latin typeface="Bodoni MT" pitchFamily="18" charset="0"/>
              </a:rPr>
              <a:t>CHOLESTEROL </a:t>
            </a:r>
            <a:r>
              <a:rPr lang="en-GB" sz="2100" b="1" dirty="0" smtClean="0">
                <a:latin typeface="Bodoni MT" pitchFamily="18" charset="0"/>
              </a:rPr>
              <a:t>and </a:t>
            </a:r>
            <a:r>
              <a:rPr lang="en-GB" sz="2100" b="1" dirty="0" smtClean="0">
                <a:solidFill>
                  <a:srgbClr val="FF0000"/>
                </a:solidFill>
                <a:latin typeface="Bodoni MT" pitchFamily="18" charset="0"/>
              </a:rPr>
              <a:t>FATTY DEPOSITS </a:t>
            </a:r>
            <a:r>
              <a:rPr lang="en-GB" sz="2100" b="1" dirty="0" smtClean="0">
                <a:latin typeface="Bodoni MT" pitchFamily="18" charset="0"/>
              </a:rPr>
              <a:t>causing </a:t>
            </a:r>
            <a:r>
              <a:rPr lang="en-GB" sz="2100" b="1" dirty="0" smtClean="0">
                <a:solidFill>
                  <a:srgbClr val="FF0000"/>
                </a:solidFill>
                <a:latin typeface="Bodoni MT" pitchFamily="18" charset="0"/>
              </a:rPr>
              <a:t>PLAQUE. </a:t>
            </a:r>
            <a:r>
              <a:rPr lang="en-GB" sz="2100" b="1" dirty="0" smtClean="0">
                <a:latin typeface="Bodoni MT" pitchFamily="18" charset="0"/>
              </a:rPr>
              <a:t>This reduces the width </a:t>
            </a:r>
            <a:r>
              <a:rPr lang="en-GB" sz="2100" b="1" dirty="0" smtClean="0">
                <a:solidFill>
                  <a:srgbClr val="FF0000"/>
                </a:solidFill>
                <a:latin typeface="Bodoni MT" pitchFamily="18" charset="0"/>
              </a:rPr>
              <a:t>(LUMEN) </a:t>
            </a:r>
            <a:r>
              <a:rPr lang="en-GB" sz="2100" b="1" dirty="0" smtClean="0">
                <a:latin typeface="Bodoni MT" pitchFamily="18" charset="0"/>
              </a:rPr>
              <a:t>of the vessel and increases risk of </a:t>
            </a:r>
            <a:r>
              <a:rPr lang="en-GB" sz="2100" b="1" dirty="0" smtClean="0">
                <a:solidFill>
                  <a:srgbClr val="FF0000"/>
                </a:solidFill>
                <a:latin typeface="Bodoni MT" pitchFamily="18" charset="0"/>
              </a:rPr>
              <a:t>BLOOD CLOTS </a:t>
            </a:r>
            <a:r>
              <a:rPr lang="en-GB" sz="2100" b="1" dirty="0" smtClean="0">
                <a:latin typeface="Bodoni MT" pitchFamily="18" charset="0"/>
              </a:rPr>
              <a:t>as it causes a high Bp, </a:t>
            </a:r>
            <a:r>
              <a:rPr lang="en-GB" sz="2100" b="1" dirty="0" smtClean="0">
                <a:solidFill>
                  <a:srgbClr val="FF0000"/>
                </a:solidFill>
                <a:latin typeface="Bodoni MT" pitchFamily="18" charset="0"/>
              </a:rPr>
              <a:t>HYPERTENSION</a:t>
            </a:r>
            <a:r>
              <a:rPr lang="en-GB" sz="2100" b="1" dirty="0" smtClean="0">
                <a:latin typeface="Bodoni MT" pitchFamily="18" charset="0"/>
              </a:rPr>
              <a:t> and decreases </a:t>
            </a:r>
            <a:r>
              <a:rPr lang="en-GB" sz="2100" b="1" dirty="0" smtClean="0">
                <a:solidFill>
                  <a:srgbClr val="FF0000"/>
                </a:solidFill>
                <a:latin typeface="Bodoni MT" pitchFamily="18" charset="0"/>
              </a:rPr>
              <a:t>BLOOD FLOW</a:t>
            </a:r>
          </a:p>
          <a:p>
            <a:pPr marL="457200" indent="-457200">
              <a:buAutoNum type="arabicParenR"/>
            </a:pPr>
            <a:r>
              <a:rPr lang="en-GB" sz="2100" b="1" dirty="0" smtClean="0">
                <a:solidFill>
                  <a:srgbClr val="FF0000"/>
                </a:solidFill>
                <a:latin typeface="Bodoni MT" pitchFamily="18" charset="0"/>
              </a:rPr>
              <a:t>HEART: ANGINA </a:t>
            </a:r>
            <a:r>
              <a:rPr lang="en-GB" sz="2100" b="1" dirty="0" smtClean="0">
                <a:latin typeface="Bodoni MT" pitchFamily="18" charset="0"/>
              </a:rPr>
              <a:t>is a partial blockage of the </a:t>
            </a:r>
            <a:r>
              <a:rPr lang="en-GB" sz="2100" b="1" dirty="0" smtClean="0">
                <a:solidFill>
                  <a:srgbClr val="FF0000"/>
                </a:solidFill>
                <a:latin typeface="Bodoni MT" pitchFamily="18" charset="0"/>
              </a:rPr>
              <a:t>CORONARY ARTERY </a:t>
            </a:r>
            <a:r>
              <a:rPr lang="en-GB" sz="2100" b="1" dirty="0" smtClean="0">
                <a:latin typeface="Bodoni MT" pitchFamily="18" charset="0"/>
              </a:rPr>
              <a:t>reducing 02 supply to the </a:t>
            </a:r>
            <a:r>
              <a:rPr lang="en-GB" sz="2100" b="1" dirty="0" smtClean="0">
                <a:solidFill>
                  <a:srgbClr val="FF0000"/>
                </a:solidFill>
                <a:latin typeface="Bodoni MT" pitchFamily="18" charset="0"/>
              </a:rPr>
              <a:t>VENTRICULAR</a:t>
            </a:r>
            <a:r>
              <a:rPr lang="en-GB" sz="2100" b="1" dirty="0" smtClean="0">
                <a:latin typeface="Bodoni MT" pitchFamily="18" charset="0"/>
              </a:rPr>
              <a:t> and </a:t>
            </a:r>
            <a:r>
              <a:rPr lang="en-GB" sz="2100" b="1" dirty="0" smtClean="0">
                <a:solidFill>
                  <a:srgbClr val="FF0000"/>
                </a:solidFill>
                <a:latin typeface="Bodoni MT" pitchFamily="18" charset="0"/>
              </a:rPr>
              <a:t>ATRIAL </a:t>
            </a:r>
            <a:r>
              <a:rPr lang="en-GB" sz="2100" b="1" dirty="0" smtClean="0">
                <a:latin typeface="Bodoni MT" pitchFamily="18" charset="0"/>
              </a:rPr>
              <a:t>walls</a:t>
            </a:r>
          </a:p>
          <a:p>
            <a:pPr marL="457200" indent="-457200">
              <a:buAutoNum type="arabicParenR"/>
            </a:pPr>
            <a:r>
              <a:rPr lang="en-GB" sz="2100" b="1" dirty="0" smtClean="0">
                <a:solidFill>
                  <a:srgbClr val="FF0000"/>
                </a:solidFill>
                <a:latin typeface="Bodoni MT" pitchFamily="18" charset="0"/>
              </a:rPr>
              <a:t>HEART ATTACK: </a:t>
            </a:r>
            <a:r>
              <a:rPr lang="en-GB" sz="2100" b="1" dirty="0" smtClean="0">
                <a:latin typeface="Bodoni MT" pitchFamily="18" charset="0"/>
              </a:rPr>
              <a:t>is a severe, sudden or total </a:t>
            </a:r>
            <a:r>
              <a:rPr lang="en-GB" sz="2100" b="1" dirty="0" smtClean="0">
                <a:solidFill>
                  <a:srgbClr val="FF0000"/>
                </a:solidFill>
                <a:latin typeface="Bodoni MT" pitchFamily="18" charset="0"/>
              </a:rPr>
              <a:t>RESTRICTION </a:t>
            </a:r>
            <a:r>
              <a:rPr lang="en-GB" sz="2100" b="1" dirty="0" smtClean="0">
                <a:latin typeface="Bodoni MT" pitchFamily="18" charset="0"/>
              </a:rPr>
              <a:t>of 02 to the Heart Muscle Wall. It can cause permanent damage and death. It is usually a result of </a:t>
            </a:r>
            <a:r>
              <a:rPr lang="en-GB" sz="2100" b="1" dirty="0" smtClean="0">
                <a:solidFill>
                  <a:srgbClr val="FF0000"/>
                </a:solidFill>
                <a:latin typeface="Bodoni MT" pitchFamily="18" charset="0"/>
              </a:rPr>
              <a:t>BLOOD CLOTS</a:t>
            </a:r>
            <a:r>
              <a:rPr lang="en-GB" sz="2100" b="1" dirty="0" smtClean="0">
                <a:latin typeface="Bodoni MT" pitchFamily="18" charset="0"/>
              </a:rPr>
              <a:t>. </a:t>
            </a:r>
          </a:p>
          <a:p>
            <a:pPr marL="457200" indent="-457200"/>
            <a:r>
              <a:rPr lang="en-GB" sz="2100" b="1" dirty="0" smtClean="0">
                <a:solidFill>
                  <a:srgbClr val="FF0000"/>
                </a:solidFill>
                <a:latin typeface="Bodoni MT" pitchFamily="18" charset="0"/>
              </a:rPr>
              <a:t>PHYSICAL ACTIVITY </a:t>
            </a:r>
            <a:r>
              <a:rPr lang="en-GB" sz="2100" b="1" dirty="0" smtClean="0">
                <a:latin typeface="Bodoni MT" pitchFamily="18" charset="0"/>
              </a:rPr>
              <a:t>protects us from this risk. </a:t>
            </a:r>
            <a:r>
              <a:rPr lang="en-GB" sz="2100" b="1" dirty="0" smtClean="0">
                <a:solidFill>
                  <a:srgbClr val="FF0000"/>
                </a:solidFill>
                <a:latin typeface="Bodoni MT" pitchFamily="18" charset="0"/>
              </a:rPr>
              <a:t>IMPROVED DIET, </a:t>
            </a:r>
            <a:r>
              <a:rPr lang="en-GB" sz="2100" b="1" dirty="0" smtClean="0">
                <a:latin typeface="Bodoni MT" pitchFamily="18" charset="0"/>
              </a:rPr>
              <a:t>refraining from </a:t>
            </a:r>
            <a:r>
              <a:rPr lang="en-GB" sz="2100" b="1" dirty="0" smtClean="0">
                <a:solidFill>
                  <a:srgbClr val="FF0000"/>
                </a:solidFill>
                <a:latin typeface="Bodoni MT" pitchFamily="18" charset="0"/>
              </a:rPr>
              <a:t>SMOKING</a:t>
            </a:r>
            <a:r>
              <a:rPr lang="en-GB" sz="2100" b="1" dirty="0" smtClean="0">
                <a:latin typeface="Bodoni MT" pitchFamily="18" charset="0"/>
              </a:rPr>
              <a:t>. If you have 1 risk factor you may double your chance of </a:t>
            </a:r>
            <a:r>
              <a:rPr lang="en-GB" sz="2100" b="1" dirty="0" smtClean="0">
                <a:solidFill>
                  <a:srgbClr val="FF0000"/>
                </a:solidFill>
                <a:latin typeface="Bodoni MT" pitchFamily="18" charset="0"/>
              </a:rPr>
              <a:t>CHD, </a:t>
            </a:r>
            <a:r>
              <a:rPr lang="en-GB" sz="2100" b="1" dirty="0" smtClean="0">
                <a:latin typeface="Bodoni MT" pitchFamily="18" charset="0"/>
              </a:rPr>
              <a:t>but 3 risk factors increase the risk by 5 times</a:t>
            </a:r>
          </a:p>
          <a:p>
            <a:pPr marL="457200" indent="-457200"/>
            <a:r>
              <a:rPr lang="en-GB" sz="2100" b="1" dirty="0" smtClean="0">
                <a:latin typeface="Bodoni MT" pitchFamily="18" charset="0"/>
              </a:rPr>
              <a:t>The </a:t>
            </a:r>
            <a:r>
              <a:rPr lang="en-GB" sz="2100" b="1" dirty="0" smtClean="0">
                <a:solidFill>
                  <a:srgbClr val="FF0000"/>
                </a:solidFill>
                <a:latin typeface="Bodoni MT" pitchFamily="18" charset="0"/>
              </a:rPr>
              <a:t>WORLD HEALTH ORGANISATION </a:t>
            </a:r>
            <a:r>
              <a:rPr lang="en-GB" sz="2100" b="1" dirty="0" smtClean="0">
                <a:latin typeface="Bodoni MT" pitchFamily="18" charset="0"/>
              </a:rPr>
              <a:t>makes many recommendations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200" b="1" dirty="0" smtClean="0">
                <a:latin typeface="Bodoni MT" pitchFamily="18" charset="0"/>
              </a:rPr>
              <a:t>IMPACT OF PHYSICAL ACTIVITY ON THE CV SYSTEM</a:t>
            </a:r>
          </a:p>
          <a:p>
            <a:pPr marL="457200" indent="-457200">
              <a:buNone/>
            </a:pPr>
            <a:r>
              <a:rPr lang="en-GB" sz="2200" b="1" dirty="0" smtClean="0">
                <a:latin typeface="Bodoni MT" pitchFamily="18" charset="0"/>
              </a:rPr>
              <a:t>	We can LESSEN the RISK of CHD. </a:t>
            </a:r>
          </a:p>
          <a:p>
            <a:pPr marL="457200" indent="-457200"/>
            <a:r>
              <a:rPr lang="en-GB" sz="2200" b="1" dirty="0" smtClean="0">
                <a:latin typeface="Bodoni MT" pitchFamily="18" charset="0"/>
              </a:rPr>
              <a:t>Improving Heart </a:t>
            </a:r>
            <a:r>
              <a:rPr lang="en-GB" sz="2200" b="1" dirty="0" smtClean="0">
                <a:solidFill>
                  <a:srgbClr val="FF0000"/>
                </a:solidFill>
                <a:latin typeface="Bodoni MT" pitchFamily="18" charset="0"/>
              </a:rPr>
              <a:t>HYPERTROPHY</a:t>
            </a:r>
            <a:r>
              <a:rPr lang="en-GB" sz="2200" b="1" dirty="0" smtClean="0">
                <a:latin typeface="Bodoni MT" pitchFamily="18" charset="0"/>
              </a:rPr>
              <a:t> and </a:t>
            </a:r>
            <a:r>
              <a:rPr lang="en-GB" sz="2200" b="1" dirty="0" smtClean="0">
                <a:solidFill>
                  <a:srgbClr val="FF0000"/>
                </a:solidFill>
                <a:latin typeface="Bodoni MT" pitchFamily="18" charset="0"/>
              </a:rPr>
              <a:t>VASCULARISATION</a:t>
            </a:r>
            <a:r>
              <a:rPr lang="en-GB" sz="2200" b="1" dirty="0" smtClean="0">
                <a:latin typeface="Bodoni MT" pitchFamily="18" charset="0"/>
              </a:rPr>
              <a:t> (increase size and capacity of coronary circulation)</a:t>
            </a:r>
          </a:p>
          <a:p>
            <a:pPr marL="457200" indent="-457200"/>
            <a:r>
              <a:rPr lang="en-GB" sz="2200" b="1" dirty="0" smtClean="0">
                <a:latin typeface="Bodoni MT" pitchFamily="18" charset="0"/>
              </a:rPr>
              <a:t>Decreasing </a:t>
            </a:r>
            <a:r>
              <a:rPr lang="en-GB" sz="2200" b="1" dirty="0" smtClean="0">
                <a:solidFill>
                  <a:srgbClr val="FF0000"/>
                </a:solidFill>
                <a:latin typeface="Bodoni MT" pitchFamily="18" charset="0"/>
              </a:rPr>
              <a:t>BLOOD FIBRINOGEN </a:t>
            </a:r>
            <a:r>
              <a:rPr lang="en-GB" sz="2200" b="1" dirty="0" smtClean="0">
                <a:latin typeface="Bodoni MT" pitchFamily="18" charset="0"/>
              </a:rPr>
              <a:t>which reduces clotting</a:t>
            </a:r>
          </a:p>
          <a:p>
            <a:pPr marL="457200" indent="-457200"/>
            <a:r>
              <a:rPr lang="en-GB" sz="2200" b="1" dirty="0" smtClean="0">
                <a:latin typeface="Bodoni MT" pitchFamily="18" charset="0"/>
              </a:rPr>
              <a:t>Decreasing </a:t>
            </a:r>
            <a:r>
              <a:rPr lang="en-GB" sz="2200" b="1" dirty="0" smtClean="0">
                <a:solidFill>
                  <a:srgbClr val="FF0000"/>
                </a:solidFill>
                <a:latin typeface="Bodoni MT" pitchFamily="18" charset="0"/>
              </a:rPr>
              <a:t>BLOOD LIPIDS  </a:t>
            </a:r>
            <a:r>
              <a:rPr lang="en-GB" sz="2200" b="1" dirty="0" smtClean="0">
                <a:latin typeface="Bodoni MT" pitchFamily="18" charset="0"/>
              </a:rPr>
              <a:t>(triglyceride and cholesterol)</a:t>
            </a:r>
          </a:p>
          <a:p>
            <a:pPr marL="457200" indent="-457200"/>
            <a:r>
              <a:rPr lang="en-GB" sz="2200" b="1" dirty="0" smtClean="0">
                <a:latin typeface="Bodoni MT" pitchFamily="18" charset="0"/>
              </a:rPr>
              <a:t>Decreasing </a:t>
            </a:r>
            <a:r>
              <a:rPr lang="en-GB" sz="2200" b="1" dirty="0" smtClean="0">
                <a:solidFill>
                  <a:srgbClr val="FF0000"/>
                </a:solidFill>
                <a:latin typeface="Bodoni MT" pitchFamily="18" charset="0"/>
              </a:rPr>
              <a:t>LOW DENSITY LIPOPROTEINS (LDL) </a:t>
            </a:r>
            <a:r>
              <a:rPr lang="en-GB" sz="2200" b="1" dirty="0" smtClean="0">
                <a:latin typeface="Bodoni MT" pitchFamily="18" charset="0"/>
              </a:rPr>
              <a:t>– high in cholesterol</a:t>
            </a:r>
          </a:p>
          <a:p>
            <a:pPr marL="457200" indent="-457200"/>
            <a:r>
              <a:rPr lang="en-GB" sz="2200" b="1" dirty="0" smtClean="0">
                <a:latin typeface="Bodoni MT" pitchFamily="18" charset="0"/>
              </a:rPr>
              <a:t>Increase </a:t>
            </a:r>
            <a:r>
              <a:rPr lang="en-GB" sz="2200" b="1" dirty="0" smtClean="0">
                <a:solidFill>
                  <a:srgbClr val="FF0000"/>
                </a:solidFill>
                <a:latin typeface="Bodoni MT" pitchFamily="18" charset="0"/>
              </a:rPr>
              <a:t>HIGH DENSITY LIPOPROTEINS (HDL) </a:t>
            </a:r>
            <a:r>
              <a:rPr lang="en-GB" sz="2200" b="1" dirty="0" smtClean="0">
                <a:latin typeface="Bodoni MT" pitchFamily="18" charset="0"/>
              </a:rPr>
              <a:t>– these scavenge the cholesterol in the blood</a:t>
            </a:r>
          </a:p>
          <a:p>
            <a:pPr marL="457200" indent="-457200"/>
            <a:r>
              <a:rPr lang="en-GB" sz="2200" b="1" dirty="0" smtClean="0">
                <a:latin typeface="Bodoni MT" pitchFamily="18" charset="0"/>
              </a:rPr>
              <a:t>Lower resting </a:t>
            </a:r>
            <a:r>
              <a:rPr lang="en-GB" sz="2200" b="1" dirty="0" smtClean="0">
                <a:solidFill>
                  <a:srgbClr val="FF0000"/>
                </a:solidFill>
                <a:latin typeface="Bodoni MT" pitchFamily="18" charset="0"/>
              </a:rPr>
              <a:t>Bp</a:t>
            </a:r>
            <a:r>
              <a:rPr lang="en-GB" sz="2200" b="1" dirty="0" smtClean="0">
                <a:latin typeface="Bodoni MT" pitchFamily="18" charset="0"/>
              </a:rPr>
              <a:t> and reduce </a:t>
            </a:r>
            <a:r>
              <a:rPr lang="en-GB" sz="2200" b="1" dirty="0" smtClean="0">
                <a:solidFill>
                  <a:srgbClr val="FF0000"/>
                </a:solidFill>
                <a:latin typeface="Bodoni MT" pitchFamily="18" charset="0"/>
              </a:rPr>
              <a:t>HYPERTENSION</a:t>
            </a:r>
          </a:p>
          <a:p>
            <a:pPr marL="457200" indent="-457200"/>
            <a:r>
              <a:rPr lang="en-GB" sz="2200" b="1" dirty="0" smtClean="0">
                <a:latin typeface="Bodoni MT" pitchFamily="18" charset="0"/>
              </a:rPr>
              <a:t>Reduce </a:t>
            </a:r>
            <a:r>
              <a:rPr lang="en-GB" sz="2200" b="1" dirty="0" smtClean="0">
                <a:solidFill>
                  <a:srgbClr val="FF0000"/>
                </a:solidFill>
                <a:latin typeface="Bodoni MT" pitchFamily="18" charset="0"/>
              </a:rPr>
              <a:t>OBESITY</a:t>
            </a:r>
          </a:p>
          <a:p>
            <a:pPr marL="457200" indent="-457200"/>
            <a:r>
              <a:rPr lang="en-GB" sz="2200" b="1" dirty="0" smtClean="0">
                <a:latin typeface="Bodoni MT" pitchFamily="18" charset="0"/>
              </a:rPr>
              <a:t>Alleviate </a:t>
            </a:r>
            <a:r>
              <a:rPr lang="en-GB" sz="2200" b="1" dirty="0" smtClean="0">
                <a:solidFill>
                  <a:srgbClr val="FF0000"/>
                </a:solidFill>
                <a:latin typeface="Bodoni MT" pitchFamily="18" charset="0"/>
              </a:rPr>
              <a:t>STRESS</a:t>
            </a:r>
          </a:p>
          <a:p>
            <a:pPr marL="457200" indent="-457200">
              <a:buNone/>
            </a:pPr>
            <a:r>
              <a:rPr lang="en-GB" sz="2200" b="1" dirty="0" smtClean="0">
                <a:latin typeface="Bodoni MT" pitchFamily="18" charset="0"/>
              </a:rPr>
              <a:t>	</a:t>
            </a:r>
          </a:p>
          <a:p>
            <a:pPr marL="457200" indent="-457200">
              <a:buNone/>
            </a:pPr>
            <a:r>
              <a:rPr lang="en-GB" sz="2200" b="1" dirty="0" smtClean="0">
                <a:latin typeface="Bodoni MT" pitchFamily="18" charset="0"/>
              </a:rPr>
              <a:t>	</a:t>
            </a:r>
          </a:p>
          <a:p>
            <a:pPr marL="457200" indent="-457200">
              <a:buNone/>
            </a:pPr>
            <a:r>
              <a:rPr lang="en-GB" sz="2200" b="1" dirty="0" smtClean="0">
                <a:latin typeface="Bodoni MT" pitchFamily="18" charset="0"/>
              </a:rPr>
              <a:t>	</a:t>
            </a:r>
          </a:p>
          <a:p>
            <a:pPr marL="457200" indent="-457200">
              <a:buNone/>
            </a:pPr>
            <a:r>
              <a:rPr lang="en-GB" sz="2200" b="1" dirty="0" smtClean="0">
                <a:latin typeface="Bodoni MT" pitchFamily="18" charset="0"/>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MECHANICS OF RESPIRATION</a:t>
            </a:r>
          </a:p>
          <a:p>
            <a:pPr marL="457200" indent="-457200"/>
            <a:r>
              <a:rPr lang="en-GB" sz="2100" b="1" dirty="0" smtClean="0">
                <a:latin typeface="Bodoni MT" pitchFamily="18" charset="0"/>
              </a:rPr>
              <a:t>The 3 main FUNCTIONS of the Respiratory System are 1) </a:t>
            </a:r>
            <a:r>
              <a:rPr lang="en-GB" sz="2100" b="1" dirty="0" smtClean="0">
                <a:solidFill>
                  <a:srgbClr val="FF0000"/>
                </a:solidFill>
                <a:latin typeface="Bodoni MT" pitchFamily="18" charset="0"/>
              </a:rPr>
              <a:t>PULMONARY VENTILATION </a:t>
            </a:r>
            <a:r>
              <a:rPr lang="en-GB" sz="2100" b="1" dirty="0" smtClean="0">
                <a:latin typeface="Bodoni MT" pitchFamily="18" charset="0"/>
              </a:rPr>
              <a:t>(breathing air in and out) 2) </a:t>
            </a:r>
            <a:r>
              <a:rPr lang="en-GB" sz="2100" b="1" dirty="0" smtClean="0">
                <a:solidFill>
                  <a:srgbClr val="FF0000"/>
                </a:solidFill>
                <a:latin typeface="Bodoni MT" pitchFamily="18" charset="0"/>
              </a:rPr>
              <a:t>EXTERNAL RESPIRATION </a:t>
            </a:r>
            <a:r>
              <a:rPr lang="en-GB" sz="2100" b="1" dirty="0" smtClean="0">
                <a:latin typeface="Bodoni MT" pitchFamily="18" charset="0"/>
              </a:rPr>
              <a:t>is the exchange of 02 and C02 at the </a:t>
            </a:r>
            <a:r>
              <a:rPr lang="en-GB" sz="2100" b="1" dirty="0" smtClean="0">
                <a:solidFill>
                  <a:srgbClr val="FF0000"/>
                </a:solidFill>
                <a:latin typeface="Bodoni MT" pitchFamily="18" charset="0"/>
              </a:rPr>
              <a:t>ALVEOLI </a:t>
            </a:r>
            <a:r>
              <a:rPr lang="en-GB" sz="2100" b="1" dirty="0" smtClean="0">
                <a:latin typeface="Bodoni MT" pitchFamily="18" charset="0"/>
              </a:rPr>
              <a:t>3) </a:t>
            </a:r>
            <a:r>
              <a:rPr lang="en-GB" sz="2100" b="1" dirty="0" smtClean="0">
                <a:solidFill>
                  <a:srgbClr val="FF0000"/>
                </a:solidFill>
                <a:latin typeface="Bodoni MT" pitchFamily="18" charset="0"/>
              </a:rPr>
              <a:t>INTERNAL RESPIRATION </a:t>
            </a:r>
            <a:r>
              <a:rPr lang="en-GB" sz="2100" b="1" dirty="0" smtClean="0">
                <a:latin typeface="Bodoni MT" pitchFamily="18" charset="0"/>
              </a:rPr>
              <a:t>is the exchange of 02 and C02 between the</a:t>
            </a:r>
            <a:r>
              <a:rPr lang="en-GB" sz="2100" b="1" dirty="0" smtClean="0">
                <a:solidFill>
                  <a:srgbClr val="FF0000"/>
                </a:solidFill>
                <a:latin typeface="Bodoni MT" pitchFamily="18" charset="0"/>
              </a:rPr>
              <a:t> MUSCLES </a:t>
            </a:r>
            <a:r>
              <a:rPr lang="en-GB" sz="2100" b="1" dirty="0" smtClean="0">
                <a:latin typeface="Bodoni MT" pitchFamily="18" charset="0"/>
              </a:rPr>
              <a:t>and </a:t>
            </a:r>
            <a:r>
              <a:rPr lang="en-GB" sz="2100" b="1" dirty="0" smtClean="0">
                <a:solidFill>
                  <a:srgbClr val="FF0000"/>
                </a:solidFill>
                <a:latin typeface="Bodoni MT" pitchFamily="18" charset="0"/>
              </a:rPr>
              <a:t>BLOOD</a:t>
            </a:r>
          </a:p>
          <a:p>
            <a:pPr marL="457200" indent="-457200"/>
            <a:r>
              <a:rPr lang="en-GB" sz="2100" b="1" dirty="0" smtClean="0">
                <a:solidFill>
                  <a:srgbClr val="FF0000"/>
                </a:solidFill>
                <a:latin typeface="Bodoni MT" pitchFamily="18" charset="0"/>
              </a:rPr>
              <a:t>INSPIRATION</a:t>
            </a:r>
            <a:r>
              <a:rPr lang="en-GB" sz="2100" b="1" dirty="0" smtClean="0">
                <a:latin typeface="Bodoni MT" pitchFamily="18" charset="0"/>
              </a:rPr>
              <a:t> is breathing in and</a:t>
            </a:r>
            <a:r>
              <a:rPr lang="en-GB" sz="2100" b="1" dirty="0" smtClean="0">
                <a:solidFill>
                  <a:srgbClr val="FF0000"/>
                </a:solidFill>
                <a:latin typeface="Bodoni MT" pitchFamily="18" charset="0"/>
              </a:rPr>
              <a:t> EXPIRATION </a:t>
            </a:r>
            <a:r>
              <a:rPr lang="en-GB" sz="2100" b="1" dirty="0" smtClean="0">
                <a:latin typeface="Bodoni MT" pitchFamily="18" charset="0"/>
              </a:rPr>
              <a:t>is breathing out.  Changes in lung </a:t>
            </a:r>
            <a:r>
              <a:rPr lang="en-GB" sz="2100" b="1" dirty="0" smtClean="0">
                <a:solidFill>
                  <a:srgbClr val="FF0000"/>
                </a:solidFill>
                <a:latin typeface="Bodoni MT" pitchFamily="18" charset="0"/>
              </a:rPr>
              <a:t>VOLUME</a:t>
            </a:r>
            <a:r>
              <a:rPr lang="en-GB" sz="2100" b="1" dirty="0" smtClean="0">
                <a:latin typeface="Bodoni MT" pitchFamily="18" charset="0"/>
              </a:rPr>
              <a:t> is initiated by the </a:t>
            </a:r>
            <a:r>
              <a:rPr lang="en-GB" sz="2100" b="1" dirty="0" smtClean="0">
                <a:solidFill>
                  <a:srgbClr val="FF0000"/>
                </a:solidFill>
                <a:latin typeface="Bodoni MT" pitchFamily="18" charset="0"/>
              </a:rPr>
              <a:t>RESPIRATORY MUSCLES. 5 STEPS</a:t>
            </a:r>
            <a:r>
              <a:rPr lang="en-GB" sz="2100" b="1" dirty="0" smtClean="0">
                <a:latin typeface="Bodoni MT" pitchFamily="18" charset="0"/>
              </a:rPr>
              <a:t>:</a:t>
            </a:r>
          </a:p>
          <a:p>
            <a:pPr marL="457200" indent="-457200">
              <a:buAutoNum type="arabicParenR"/>
            </a:pPr>
            <a:r>
              <a:rPr lang="en-GB" sz="2100" b="1" dirty="0" smtClean="0">
                <a:latin typeface="Bodoni MT" pitchFamily="18" charset="0"/>
              </a:rPr>
              <a:t>Muscles </a:t>
            </a:r>
            <a:r>
              <a:rPr lang="en-GB" sz="2100" b="1" dirty="0" smtClean="0">
                <a:solidFill>
                  <a:srgbClr val="FF0000"/>
                </a:solidFill>
                <a:latin typeface="Bodoni MT" pitchFamily="18" charset="0"/>
              </a:rPr>
              <a:t>ACTIVELY </a:t>
            </a:r>
            <a:r>
              <a:rPr lang="en-GB" sz="2100" b="1" dirty="0" smtClean="0">
                <a:latin typeface="Bodoni MT" pitchFamily="18" charset="0"/>
              </a:rPr>
              <a:t>contract or </a:t>
            </a:r>
            <a:r>
              <a:rPr lang="en-GB" sz="2100" b="1" dirty="0" smtClean="0">
                <a:solidFill>
                  <a:srgbClr val="FF0000"/>
                </a:solidFill>
                <a:latin typeface="Bodoni MT" pitchFamily="18" charset="0"/>
              </a:rPr>
              <a:t>PASSIVELY </a:t>
            </a:r>
            <a:r>
              <a:rPr lang="en-GB" sz="2100" b="1" dirty="0" smtClean="0">
                <a:latin typeface="Bodoni MT" pitchFamily="18" charset="0"/>
              </a:rPr>
              <a:t>relax which cause ..</a:t>
            </a:r>
          </a:p>
          <a:p>
            <a:pPr marL="457200" indent="-457200">
              <a:buAutoNum type="arabicParenR"/>
            </a:pPr>
            <a:r>
              <a:rPr lang="en-GB" sz="2100" b="1" dirty="0" smtClean="0">
                <a:solidFill>
                  <a:srgbClr val="FF0000"/>
                </a:solidFill>
                <a:latin typeface="Bodoni MT" pitchFamily="18" charset="0"/>
              </a:rPr>
              <a:t>MOVEMENT </a:t>
            </a:r>
            <a:r>
              <a:rPr lang="en-GB" sz="2100" b="1" dirty="0" smtClean="0">
                <a:latin typeface="Bodoni MT" pitchFamily="18" charset="0"/>
              </a:rPr>
              <a:t>of the ribs, sternum and abdomen which cause...</a:t>
            </a:r>
          </a:p>
          <a:p>
            <a:pPr marL="457200" indent="-457200">
              <a:buAutoNum type="arabicParenR"/>
            </a:pPr>
            <a:r>
              <a:rPr lang="en-GB" sz="2100" b="1" dirty="0" smtClean="0">
                <a:latin typeface="Bodoni MT" pitchFamily="18" charset="0"/>
              </a:rPr>
              <a:t>The </a:t>
            </a:r>
            <a:r>
              <a:rPr lang="en-GB" sz="2100" b="1" dirty="0" smtClean="0">
                <a:solidFill>
                  <a:srgbClr val="FF0000"/>
                </a:solidFill>
                <a:latin typeface="Bodoni MT" pitchFamily="18" charset="0"/>
              </a:rPr>
              <a:t>THORACIC CAVITY </a:t>
            </a:r>
            <a:r>
              <a:rPr lang="en-GB" sz="2100" b="1" dirty="0" smtClean="0">
                <a:latin typeface="Bodoni MT" pitchFamily="18" charset="0"/>
              </a:rPr>
              <a:t>to increase or decrease in </a:t>
            </a:r>
            <a:r>
              <a:rPr lang="en-GB" sz="2100" b="1" dirty="0" smtClean="0">
                <a:solidFill>
                  <a:srgbClr val="FF0000"/>
                </a:solidFill>
                <a:latin typeface="Bodoni MT" pitchFamily="18" charset="0"/>
              </a:rPr>
              <a:t>VOLUME </a:t>
            </a:r>
            <a:r>
              <a:rPr lang="en-GB" sz="2100" b="1" dirty="0" smtClean="0">
                <a:latin typeface="Bodoni MT" pitchFamily="18" charset="0"/>
              </a:rPr>
              <a:t>which causes .</a:t>
            </a:r>
          </a:p>
          <a:p>
            <a:pPr marL="457200" indent="-457200">
              <a:buAutoNum type="arabicParenR"/>
            </a:pPr>
            <a:r>
              <a:rPr lang="en-GB" sz="2100" b="1" dirty="0" smtClean="0">
                <a:latin typeface="Bodoni MT" pitchFamily="18" charset="0"/>
              </a:rPr>
              <a:t>The </a:t>
            </a:r>
            <a:r>
              <a:rPr lang="en-GB" sz="2100" b="1" dirty="0" smtClean="0">
                <a:solidFill>
                  <a:srgbClr val="FF0000"/>
                </a:solidFill>
                <a:latin typeface="Bodoni MT" pitchFamily="18" charset="0"/>
              </a:rPr>
              <a:t>LUNG AIR PRESSURE </a:t>
            </a:r>
            <a:r>
              <a:rPr lang="en-GB" sz="2100" b="1" dirty="0" smtClean="0">
                <a:latin typeface="Bodoni MT" pitchFamily="18" charset="0"/>
              </a:rPr>
              <a:t>to increase or decrease which causes ..</a:t>
            </a:r>
          </a:p>
          <a:p>
            <a:pPr marL="457200" indent="-457200">
              <a:buAutoNum type="arabicParenR"/>
            </a:pPr>
            <a:r>
              <a:rPr lang="en-GB" sz="2100" b="1" dirty="0" smtClean="0">
                <a:solidFill>
                  <a:srgbClr val="FF0000"/>
                </a:solidFill>
                <a:latin typeface="Bodoni MT" pitchFamily="18" charset="0"/>
              </a:rPr>
              <a:t>INSPIRATION </a:t>
            </a:r>
            <a:r>
              <a:rPr lang="en-GB" sz="2100" b="1" dirty="0" smtClean="0">
                <a:latin typeface="Bodoni MT" pitchFamily="18" charset="0"/>
              </a:rPr>
              <a:t>or </a:t>
            </a:r>
            <a:r>
              <a:rPr lang="en-GB" sz="2100" b="1" dirty="0" smtClean="0">
                <a:solidFill>
                  <a:srgbClr val="FF0000"/>
                </a:solidFill>
                <a:latin typeface="Bodoni MT" pitchFamily="18" charset="0"/>
              </a:rPr>
              <a:t>EXPIRATION </a:t>
            </a:r>
            <a:r>
              <a:rPr lang="en-GB" sz="2100" b="1" dirty="0" smtClean="0">
                <a:latin typeface="Bodoni MT" pitchFamily="18" charset="0"/>
              </a:rPr>
              <a:t>to occur</a:t>
            </a:r>
          </a:p>
          <a:p>
            <a:pPr marL="457200" indent="-457200"/>
            <a:r>
              <a:rPr lang="en-GB" sz="2100" b="1" dirty="0" smtClean="0">
                <a:latin typeface="Bodoni MT" pitchFamily="18" charset="0"/>
              </a:rPr>
              <a:t>At </a:t>
            </a:r>
            <a:r>
              <a:rPr lang="en-GB" sz="2100" b="1" dirty="0" smtClean="0">
                <a:solidFill>
                  <a:srgbClr val="FF0000"/>
                </a:solidFill>
                <a:latin typeface="Bodoni MT" pitchFamily="18" charset="0"/>
              </a:rPr>
              <a:t>REST</a:t>
            </a:r>
            <a:r>
              <a:rPr lang="en-GB" sz="2100" b="1" dirty="0" smtClean="0">
                <a:latin typeface="Bodoni MT" pitchFamily="18" charset="0"/>
              </a:rPr>
              <a:t> the muscles that </a:t>
            </a:r>
            <a:r>
              <a:rPr lang="en-GB" sz="2100" b="1" dirty="0" smtClean="0">
                <a:solidFill>
                  <a:srgbClr val="FF0000"/>
                </a:solidFill>
                <a:latin typeface="Bodoni MT" pitchFamily="18" charset="0"/>
              </a:rPr>
              <a:t>CONTRACT </a:t>
            </a:r>
            <a:r>
              <a:rPr lang="en-GB" sz="2100" b="1" dirty="0" smtClean="0">
                <a:latin typeface="Bodoni MT" pitchFamily="18" charset="0"/>
              </a:rPr>
              <a:t>to cause </a:t>
            </a:r>
            <a:r>
              <a:rPr lang="en-GB" sz="2100" b="1" dirty="0" smtClean="0">
                <a:solidFill>
                  <a:srgbClr val="FF0000"/>
                </a:solidFill>
                <a:latin typeface="Bodoni MT" pitchFamily="18" charset="0"/>
              </a:rPr>
              <a:t>INSPIRATION</a:t>
            </a:r>
            <a:r>
              <a:rPr lang="en-GB" sz="2100" b="1" dirty="0" smtClean="0">
                <a:latin typeface="Bodoni MT" pitchFamily="18" charset="0"/>
              </a:rPr>
              <a:t> are the </a:t>
            </a:r>
            <a:r>
              <a:rPr lang="en-GB" sz="2100" b="1" dirty="0" smtClean="0">
                <a:solidFill>
                  <a:srgbClr val="FF0000"/>
                </a:solidFill>
                <a:latin typeface="Bodoni MT" pitchFamily="18" charset="0"/>
              </a:rPr>
              <a:t>DIAPHRAGM </a:t>
            </a:r>
            <a:r>
              <a:rPr lang="en-GB" sz="2100" b="1" dirty="0" smtClean="0">
                <a:latin typeface="Bodoni MT" pitchFamily="18" charset="0"/>
              </a:rPr>
              <a:t>and the </a:t>
            </a:r>
            <a:r>
              <a:rPr lang="en-GB" sz="2100" b="1" dirty="0" smtClean="0">
                <a:solidFill>
                  <a:srgbClr val="FF0000"/>
                </a:solidFill>
                <a:latin typeface="Bodoni MT" pitchFamily="18" charset="0"/>
              </a:rPr>
              <a:t>EXTERNAL INTERCOSTAL </a:t>
            </a:r>
            <a:r>
              <a:rPr lang="en-GB" sz="2100" b="1" dirty="0" smtClean="0">
                <a:latin typeface="Bodoni MT" pitchFamily="18" charset="0"/>
              </a:rPr>
              <a:t>muscles. During </a:t>
            </a:r>
            <a:r>
              <a:rPr lang="en-GB" sz="2100" b="1" dirty="0" smtClean="0">
                <a:solidFill>
                  <a:srgbClr val="FF0000"/>
                </a:solidFill>
                <a:latin typeface="Bodoni MT" pitchFamily="18" charset="0"/>
              </a:rPr>
              <a:t>EXPIRATION</a:t>
            </a:r>
            <a:r>
              <a:rPr lang="en-GB" sz="2100" b="1" dirty="0" smtClean="0">
                <a:latin typeface="Bodoni MT" pitchFamily="18" charset="0"/>
              </a:rPr>
              <a:t> at </a:t>
            </a:r>
            <a:r>
              <a:rPr lang="en-GB" sz="2100" b="1" dirty="0" smtClean="0">
                <a:solidFill>
                  <a:srgbClr val="FF0000"/>
                </a:solidFill>
                <a:latin typeface="Bodoni MT" pitchFamily="18" charset="0"/>
              </a:rPr>
              <a:t>REST </a:t>
            </a:r>
            <a:r>
              <a:rPr lang="en-GB" sz="2100" b="1" dirty="0" smtClean="0">
                <a:latin typeface="Bodoni MT" pitchFamily="18" charset="0"/>
              </a:rPr>
              <a:t>these muscles relax and are </a:t>
            </a:r>
            <a:r>
              <a:rPr lang="en-GB" sz="2100" b="1" dirty="0" smtClean="0">
                <a:solidFill>
                  <a:srgbClr val="FF0000"/>
                </a:solidFill>
                <a:latin typeface="Bodoni MT" pitchFamily="18" charset="0"/>
              </a:rPr>
              <a:t>PASSIVE</a:t>
            </a:r>
          </a:p>
          <a:p>
            <a:pPr marL="457200" indent="-457200"/>
            <a:r>
              <a:rPr lang="en-GB" sz="2100" b="1" dirty="0" smtClean="0">
                <a:latin typeface="Bodoni MT" pitchFamily="18" charset="0"/>
              </a:rPr>
              <a:t>During </a:t>
            </a:r>
            <a:r>
              <a:rPr lang="en-GB" sz="2100" b="1" dirty="0" smtClean="0">
                <a:solidFill>
                  <a:srgbClr val="FF0000"/>
                </a:solidFill>
                <a:latin typeface="Bodoni MT" pitchFamily="18" charset="0"/>
              </a:rPr>
              <a:t>EXERCISE </a:t>
            </a:r>
            <a:r>
              <a:rPr lang="en-GB" sz="2100" b="1" dirty="0" smtClean="0">
                <a:latin typeface="Bodoni MT" pitchFamily="18" charset="0"/>
              </a:rPr>
              <a:t>we have to recruit the S</a:t>
            </a:r>
            <a:r>
              <a:rPr lang="en-GB" sz="2100" b="1" dirty="0" smtClean="0">
                <a:solidFill>
                  <a:srgbClr val="FF0000"/>
                </a:solidFill>
                <a:latin typeface="Bodoni MT" pitchFamily="18" charset="0"/>
              </a:rPr>
              <a:t>TERNOCLEIDOMASTOID</a:t>
            </a:r>
            <a:r>
              <a:rPr lang="en-GB" sz="2100" b="1" dirty="0" smtClean="0">
                <a:latin typeface="Bodoni MT" pitchFamily="18" charset="0"/>
              </a:rPr>
              <a:t>, </a:t>
            </a:r>
            <a:r>
              <a:rPr lang="en-GB" sz="2100" b="1" dirty="0" smtClean="0">
                <a:solidFill>
                  <a:srgbClr val="FF0000"/>
                </a:solidFill>
                <a:latin typeface="Bodoni MT" pitchFamily="18" charset="0"/>
              </a:rPr>
              <a:t>SCALENES </a:t>
            </a:r>
            <a:r>
              <a:rPr lang="en-GB" sz="2100" b="1" dirty="0" smtClean="0">
                <a:latin typeface="Bodoni MT" pitchFamily="18" charset="0"/>
              </a:rPr>
              <a:t>and </a:t>
            </a:r>
            <a:r>
              <a:rPr lang="en-GB" sz="2100" b="1" dirty="0" smtClean="0">
                <a:solidFill>
                  <a:srgbClr val="FF0000"/>
                </a:solidFill>
                <a:latin typeface="Bodoni MT" pitchFamily="18" charset="0"/>
              </a:rPr>
              <a:t>PECTORALIS  MINOR </a:t>
            </a:r>
            <a:r>
              <a:rPr lang="en-GB" sz="2100" b="1" dirty="0" smtClean="0">
                <a:latin typeface="Bodoni MT" pitchFamily="18" charset="0"/>
              </a:rPr>
              <a:t>in </a:t>
            </a:r>
            <a:r>
              <a:rPr lang="en-GB" sz="2100" b="1" dirty="0" smtClean="0">
                <a:solidFill>
                  <a:srgbClr val="FF0000"/>
                </a:solidFill>
                <a:latin typeface="Bodoni MT" pitchFamily="18" charset="0"/>
              </a:rPr>
              <a:t>INSPIRATION. </a:t>
            </a:r>
            <a:r>
              <a:rPr lang="en-GB" sz="2100" b="1" dirty="0" smtClean="0">
                <a:latin typeface="Bodoni MT" pitchFamily="18" charset="0"/>
              </a:rPr>
              <a:t>In </a:t>
            </a:r>
            <a:r>
              <a:rPr lang="en-GB" sz="2100" b="1" dirty="0" smtClean="0">
                <a:solidFill>
                  <a:srgbClr val="FF0000"/>
                </a:solidFill>
                <a:latin typeface="Bodoni MT" pitchFamily="18" charset="0"/>
              </a:rPr>
              <a:t>EXPIRATION</a:t>
            </a:r>
            <a:r>
              <a:rPr lang="en-GB" sz="2100" b="1" dirty="0" smtClean="0">
                <a:latin typeface="Bodoni MT" pitchFamily="18" charset="0"/>
              </a:rPr>
              <a:t> Ex Intercostals &amp; Diaphragm </a:t>
            </a:r>
            <a:r>
              <a:rPr lang="en-GB" sz="2100" b="1" dirty="0" smtClean="0">
                <a:solidFill>
                  <a:srgbClr val="FF0000"/>
                </a:solidFill>
                <a:latin typeface="Bodoni MT" pitchFamily="18" charset="0"/>
              </a:rPr>
              <a:t>STILL </a:t>
            </a:r>
            <a:r>
              <a:rPr lang="en-GB" sz="2100" b="1" dirty="0" smtClean="0">
                <a:latin typeface="Bodoni MT" pitchFamily="18" charset="0"/>
              </a:rPr>
              <a:t>relax </a:t>
            </a:r>
            <a:r>
              <a:rPr lang="en-GB" sz="2100" b="1" dirty="0" smtClean="0">
                <a:solidFill>
                  <a:srgbClr val="FF0000"/>
                </a:solidFill>
                <a:latin typeface="Bodoni MT" pitchFamily="18" charset="0"/>
              </a:rPr>
              <a:t>BUT </a:t>
            </a:r>
            <a:r>
              <a:rPr lang="en-GB" sz="2100" b="1" dirty="0" smtClean="0">
                <a:latin typeface="Bodoni MT" pitchFamily="18" charset="0"/>
              </a:rPr>
              <a:t>we now </a:t>
            </a:r>
            <a:r>
              <a:rPr lang="en-GB" sz="2100" b="1" dirty="0" smtClean="0">
                <a:solidFill>
                  <a:srgbClr val="FF0000"/>
                </a:solidFill>
                <a:latin typeface="Bodoni MT" pitchFamily="18" charset="0"/>
              </a:rPr>
              <a:t>CONTRACT </a:t>
            </a:r>
            <a:r>
              <a:rPr lang="en-GB" sz="2100" b="1" dirty="0" smtClean="0">
                <a:latin typeface="Bodoni MT" pitchFamily="18" charset="0"/>
              </a:rPr>
              <a:t>the </a:t>
            </a:r>
            <a:r>
              <a:rPr lang="en-GB" sz="2100" b="1" dirty="0" smtClean="0">
                <a:solidFill>
                  <a:srgbClr val="FF0000"/>
                </a:solidFill>
                <a:latin typeface="Bodoni MT" pitchFamily="18" charset="0"/>
              </a:rPr>
              <a:t>INTERNAL INTERCOSTALS </a:t>
            </a:r>
            <a:r>
              <a:rPr lang="en-GB" sz="2100" b="1" dirty="0" smtClean="0">
                <a:latin typeface="Bodoni MT" pitchFamily="18" charset="0"/>
              </a:rPr>
              <a:t>,</a:t>
            </a:r>
            <a:r>
              <a:rPr lang="en-GB" sz="2100" b="1" dirty="0" smtClean="0">
                <a:solidFill>
                  <a:srgbClr val="FF0000"/>
                </a:solidFill>
                <a:latin typeface="Bodoni MT" pitchFamily="18" charset="0"/>
              </a:rPr>
              <a:t>RECTUS ABDOMINUS </a:t>
            </a:r>
            <a:r>
              <a:rPr lang="en-GB" sz="2100" b="1" dirty="0" smtClean="0">
                <a:latin typeface="Bodoni MT" pitchFamily="18" charset="0"/>
              </a:rPr>
              <a:t>and </a:t>
            </a:r>
            <a:r>
              <a:rPr lang="en-GB" sz="2100" b="1" dirty="0" smtClean="0">
                <a:solidFill>
                  <a:srgbClr val="FF0000"/>
                </a:solidFill>
                <a:latin typeface="Bodoni MT" pitchFamily="18" charset="0"/>
              </a:rPr>
              <a:t>OBLIQUES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u="sng" dirty="0" smtClean="0">
                <a:latin typeface="Blue Ridge Light SF" pitchFamily="2" charset="0"/>
              </a:rPr>
              <a:t>JOINTS</a:t>
            </a:r>
          </a:p>
          <a:p>
            <a:r>
              <a:rPr lang="en-GB" sz="2100" b="1" dirty="0" smtClean="0">
                <a:latin typeface="Blue Ridge Light SF" pitchFamily="2" charset="0"/>
              </a:rPr>
              <a:t>Joints are the area where 2 or more bones </a:t>
            </a:r>
            <a:r>
              <a:rPr lang="en-GB" sz="2100" b="1" dirty="0" smtClean="0">
                <a:solidFill>
                  <a:srgbClr val="FF0000"/>
                </a:solidFill>
                <a:latin typeface="Blue Ridge Light SF" pitchFamily="2" charset="0"/>
              </a:rPr>
              <a:t>ARTICULATE. </a:t>
            </a:r>
            <a:r>
              <a:rPr lang="en-GB" sz="2100" b="1" dirty="0" smtClean="0">
                <a:latin typeface="Blue Ridge Light SF" pitchFamily="2" charset="0"/>
              </a:rPr>
              <a:t>They are </a:t>
            </a:r>
            <a:r>
              <a:rPr lang="en-GB" sz="2100" b="1" dirty="0" smtClean="0">
                <a:solidFill>
                  <a:srgbClr val="FF0000"/>
                </a:solidFill>
                <a:latin typeface="Blue Ridge Light SF" pitchFamily="2" charset="0"/>
              </a:rPr>
              <a:t>CLASSIFIED</a:t>
            </a:r>
            <a:r>
              <a:rPr lang="en-GB" sz="2100" b="1" dirty="0" smtClean="0">
                <a:latin typeface="Blue Ridge Light SF" pitchFamily="2" charset="0"/>
              </a:rPr>
              <a:t> in 3 ways according to their balance, stability and mobility</a:t>
            </a:r>
          </a:p>
          <a:p>
            <a:r>
              <a:rPr lang="en-GB" sz="2100" b="1" dirty="0" smtClean="0">
                <a:latin typeface="Blue Ridge Light SF" pitchFamily="2" charset="0"/>
              </a:rPr>
              <a:t>There are </a:t>
            </a:r>
            <a:r>
              <a:rPr lang="en-GB" sz="2100" b="1" dirty="0" smtClean="0">
                <a:solidFill>
                  <a:srgbClr val="FF0000"/>
                </a:solidFill>
                <a:latin typeface="Blue Ridge Light SF" pitchFamily="2" charset="0"/>
              </a:rPr>
              <a:t>FIBROUS </a:t>
            </a:r>
            <a:r>
              <a:rPr lang="en-GB" sz="2100" b="1" dirty="0" smtClean="0">
                <a:latin typeface="Blue Ridge Light SF" pitchFamily="2" charset="0"/>
              </a:rPr>
              <a:t>(fixed) joints, </a:t>
            </a:r>
            <a:r>
              <a:rPr lang="en-GB" sz="2100" b="1" dirty="0" smtClean="0">
                <a:solidFill>
                  <a:srgbClr val="FF0000"/>
                </a:solidFill>
                <a:latin typeface="Blue Ridge Light SF" pitchFamily="2" charset="0"/>
              </a:rPr>
              <a:t>CARTILAGINOUS </a:t>
            </a:r>
            <a:r>
              <a:rPr lang="en-GB" sz="2100" b="1" dirty="0" smtClean="0">
                <a:latin typeface="Blue Ridge Light SF" pitchFamily="2" charset="0"/>
              </a:rPr>
              <a:t>(slightly moveable) joints and </a:t>
            </a:r>
            <a:r>
              <a:rPr lang="en-GB" sz="2100" b="1" dirty="0" smtClean="0">
                <a:solidFill>
                  <a:srgbClr val="FF0000"/>
                </a:solidFill>
                <a:latin typeface="Blue Ridge Light SF" pitchFamily="2" charset="0"/>
              </a:rPr>
              <a:t>SYNOVIAL </a:t>
            </a:r>
            <a:r>
              <a:rPr lang="en-GB" sz="2100" b="1" dirty="0" smtClean="0">
                <a:latin typeface="Blue Ridge Light SF" pitchFamily="2" charset="0"/>
              </a:rPr>
              <a:t>(freely moveable) joints</a:t>
            </a:r>
          </a:p>
          <a:p>
            <a:r>
              <a:rPr lang="en-GB" sz="2100" b="1" dirty="0" smtClean="0">
                <a:solidFill>
                  <a:srgbClr val="FF0000"/>
                </a:solidFill>
                <a:latin typeface="Blue Ridge Light SF" pitchFamily="2" charset="0"/>
              </a:rPr>
              <a:t>SYNOVIAL</a:t>
            </a:r>
            <a:r>
              <a:rPr lang="en-GB" sz="2100" b="1" dirty="0" smtClean="0">
                <a:latin typeface="Blue Ridge Light SF" pitchFamily="2" charset="0"/>
              </a:rPr>
              <a:t> joints have distinguishing features</a:t>
            </a:r>
          </a:p>
          <a:p>
            <a:pPr marL="457200" indent="-457200">
              <a:buAutoNum type="arabicParenR"/>
            </a:pPr>
            <a:r>
              <a:rPr lang="en-GB" sz="2100" b="1" dirty="0" smtClean="0">
                <a:solidFill>
                  <a:srgbClr val="FF0000"/>
                </a:solidFill>
                <a:latin typeface="Blue Ridge Light SF" pitchFamily="2" charset="0"/>
              </a:rPr>
              <a:t>LIGAMENTS</a:t>
            </a:r>
            <a:r>
              <a:rPr lang="en-GB" sz="2100" b="1" dirty="0" smtClean="0">
                <a:latin typeface="Blue Ridge Light SF" pitchFamily="2" charset="0"/>
              </a:rPr>
              <a:t> – strong fibrous tissue which join bone to bone </a:t>
            </a:r>
          </a:p>
          <a:p>
            <a:pPr marL="457200" indent="-457200">
              <a:buAutoNum type="arabicParenR"/>
            </a:pPr>
            <a:r>
              <a:rPr lang="en-GB" sz="2100" b="1" dirty="0" smtClean="0">
                <a:solidFill>
                  <a:srgbClr val="FF0000"/>
                </a:solidFill>
                <a:latin typeface="Blue Ridge Light SF" pitchFamily="2" charset="0"/>
              </a:rPr>
              <a:t>SYNOVIAL MEMBRANE </a:t>
            </a:r>
            <a:r>
              <a:rPr lang="en-GB" sz="2100" b="1" dirty="0" smtClean="0">
                <a:latin typeface="Blue Ridge Light SF" pitchFamily="2" charset="0"/>
              </a:rPr>
              <a:t>– releases synovial fluid</a:t>
            </a:r>
          </a:p>
          <a:p>
            <a:pPr marL="457200" indent="-457200">
              <a:buAutoNum type="arabicParenR"/>
            </a:pPr>
            <a:r>
              <a:rPr lang="en-GB" sz="2100" b="1" dirty="0" smtClean="0">
                <a:solidFill>
                  <a:srgbClr val="FF0000"/>
                </a:solidFill>
                <a:latin typeface="Blue Ridge Light SF" pitchFamily="2" charset="0"/>
              </a:rPr>
              <a:t>SYNOVIAL FLUID </a:t>
            </a:r>
            <a:r>
              <a:rPr lang="en-GB" sz="2100" b="1" dirty="0" smtClean="0">
                <a:latin typeface="Blue Ridge Light SF" pitchFamily="2" charset="0"/>
              </a:rPr>
              <a:t>–lubricates the joint to reduce friction in the </a:t>
            </a:r>
            <a:r>
              <a:rPr lang="en-GB" sz="2100" b="1" dirty="0" smtClean="0">
                <a:solidFill>
                  <a:srgbClr val="FF0000"/>
                </a:solidFill>
                <a:latin typeface="Blue Ridge Light SF" pitchFamily="2" charset="0"/>
              </a:rPr>
              <a:t>JOINT CAVITY</a:t>
            </a:r>
          </a:p>
          <a:p>
            <a:pPr marL="457200" indent="-457200">
              <a:buAutoNum type="arabicParenR"/>
            </a:pPr>
            <a:r>
              <a:rPr lang="en-GB" sz="2100" b="1" dirty="0" smtClean="0">
                <a:solidFill>
                  <a:srgbClr val="FF0000"/>
                </a:solidFill>
                <a:latin typeface="Blue Ridge Light SF" pitchFamily="2" charset="0"/>
              </a:rPr>
              <a:t>ARTICULAR CARTILAGE </a:t>
            </a:r>
            <a:r>
              <a:rPr lang="en-GB" sz="2100" b="1" dirty="0" smtClean="0">
                <a:latin typeface="Blue Ridge Light SF" pitchFamily="2" charset="0"/>
              </a:rPr>
              <a:t>– glassy smooth cartilage that absorbs shock and reduces friction</a:t>
            </a:r>
          </a:p>
          <a:p>
            <a:pPr marL="457200" indent="-457200">
              <a:buAutoNum type="arabicParenR"/>
            </a:pPr>
            <a:r>
              <a:rPr lang="en-GB" sz="2100" b="1" dirty="0" smtClean="0">
                <a:solidFill>
                  <a:srgbClr val="FF0000"/>
                </a:solidFill>
                <a:latin typeface="Blue Ridge Light SF" pitchFamily="2" charset="0"/>
              </a:rPr>
              <a:t>JOINT CAPSULE </a:t>
            </a:r>
            <a:r>
              <a:rPr lang="en-GB" sz="2100" b="1" dirty="0" smtClean="0">
                <a:latin typeface="Blue Ridge Light SF" pitchFamily="2" charset="0"/>
              </a:rPr>
              <a:t>– tough fibrous tissue which encapsulates and strengthens the joint</a:t>
            </a:r>
          </a:p>
          <a:p>
            <a:pPr marL="457200" indent="-457200">
              <a:buAutoNum type="arabicParenR"/>
            </a:pPr>
            <a:r>
              <a:rPr lang="en-GB" sz="2100" b="1" dirty="0" smtClean="0">
                <a:solidFill>
                  <a:srgbClr val="FF0000"/>
                </a:solidFill>
                <a:latin typeface="Blue Ridge Light SF" pitchFamily="2" charset="0"/>
              </a:rPr>
              <a:t>BURSA/E </a:t>
            </a:r>
            <a:r>
              <a:rPr lang="en-GB" sz="2100" b="1" dirty="0" smtClean="0">
                <a:latin typeface="Blue Ridge Light SF" pitchFamily="2" charset="0"/>
              </a:rPr>
              <a:t>– sacks of synovial fluid which prevent ligaments and tendons rubbing </a:t>
            </a:r>
          </a:p>
          <a:p>
            <a:pPr marL="457200" indent="-457200">
              <a:buAutoNum type="arabicParenR"/>
            </a:pPr>
            <a:r>
              <a:rPr lang="en-GB" sz="2100" b="1" dirty="0" smtClean="0">
                <a:solidFill>
                  <a:srgbClr val="FF0000"/>
                </a:solidFill>
                <a:latin typeface="Blue Ridge Light SF" pitchFamily="2" charset="0"/>
              </a:rPr>
              <a:t>MENISCUS </a:t>
            </a:r>
            <a:r>
              <a:rPr lang="en-GB" sz="2100" b="1" dirty="0" smtClean="0">
                <a:latin typeface="Blue Ridge Light SF" pitchFamily="2" charset="0"/>
              </a:rPr>
              <a:t>– white </a:t>
            </a:r>
            <a:r>
              <a:rPr lang="en-GB" sz="2100" b="1" dirty="0" err="1" smtClean="0">
                <a:latin typeface="Blue Ridge Light SF" pitchFamily="2" charset="0"/>
              </a:rPr>
              <a:t>fibrocartilage</a:t>
            </a:r>
            <a:r>
              <a:rPr lang="en-GB" sz="2100" b="1" dirty="0" smtClean="0">
                <a:latin typeface="Blue Ridge Light SF" pitchFamily="2" charset="0"/>
              </a:rPr>
              <a:t> which helps the joint fit together making it stable</a:t>
            </a:r>
          </a:p>
          <a:p>
            <a:pPr marL="457200" indent="-457200">
              <a:buAutoNum type="arabicParenR"/>
            </a:pPr>
            <a:r>
              <a:rPr lang="en-GB" sz="2100" b="1" dirty="0" smtClean="0">
                <a:solidFill>
                  <a:srgbClr val="FF0000"/>
                </a:solidFill>
                <a:latin typeface="Blue Ridge Light SF" pitchFamily="2" charset="0"/>
              </a:rPr>
              <a:t>PAD OF FAT </a:t>
            </a:r>
            <a:r>
              <a:rPr lang="en-GB" sz="2100" b="1" dirty="0" smtClean="0">
                <a:latin typeface="Blue Ridge Light SF" pitchFamily="2" charset="0"/>
              </a:rPr>
              <a:t>– provides cushioning between the bone and muscle</a:t>
            </a:r>
          </a:p>
          <a:p>
            <a:pPr marL="457200" indent="-457200">
              <a:buNone/>
            </a:pPr>
            <a:r>
              <a:rPr lang="en-GB" sz="2100" b="1" dirty="0" smtClean="0">
                <a:latin typeface="Blue Ridge Light SF" pitchFamily="2" charset="0"/>
              </a:rPr>
              <a:t>	Critically evaluate the functions of the Structural aspects of a Synovial Joint in the Knee when a basketball player lands after a slam dunk: 	Mobility and Stability!</a:t>
            </a:r>
          </a:p>
          <a:p>
            <a:pPr marL="457200" indent="-457200">
              <a:buNone/>
            </a:pPr>
            <a:r>
              <a:rPr lang="en-GB" sz="2100" b="1" dirty="0" smtClean="0">
                <a:latin typeface="Blue Ridge Light SF" pitchFamily="2" charset="0"/>
              </a:rPr>
              <a:t>	Explain what would happen if </a:t>
            </a:r>
            <a:r>
              <a:rPr lang="en-GB" sz="2100" b="1" smtClean="0">
                <a:latin typeface="Blue Ridge Light SF" pitchFamily="2" charset="0"/>
              </a:rPr>
              <a:t>he sprained </a:t>
            </a:r>
            <a:r>
              <a:rPr lang="en-GB" sz="2100" b="1" dirty="0" smtClean="0">
                <a:latin typeface="Blue Ridge Light SF" pitchFamily="2" charset="0"/>
              </a:rPr>
              <a:t>his knee joint on landing</a:t>
            </a:r>
          </a:p>
          <a:p>
            <a:pPr marL="457200" indent="-457200">
              <a:buAutoNum type="arabicParenR"/>
            </a:pPr>
            <a:endParaRPr lang="en-GB" sz="2100" b="1" dirty="0" smtClean="0">
              <a:latin typeface="Blue Ridge Light SF" pitchFamily="2" charset="0"/>
            </a:endParaRPr>
          </a:p>
          <a:p>
            <a:pPr>
              <a:buNone/>
            </a:pPr>
            <a:endParaRPr lang="en-GB" sz="2100" b="1" dirty="0" smtClean="0">
              <a:latin typeface="Blue Ridge Light SF" pitchFamily="2" charset="0"/>
            </a:endParaRPr>
          </a:p>
          <a:p>
            <a:endParaRPr lang="en-GB" sz="2100" b="1" dirty="0" smtClean="0">
              <a:latin typeface="Blue Ridge Light SF" pitchFamily="2" charset="0"/>
            </a:endParaRPr>
          </a:p>
          <a:p>
            <a:endParaRPr lang="en-GB" sz="2100" b="1" dirty="0" smtClean="0">
              <a:latin typeface="Blue Ridge Light SF" pitchFamily="2"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LUNG VOLUMES </a:t>
            </a:r>
          </a:p>
          <a:p>
            <a:pPr marL="457200" indent="-457200"/>
            <a:r>
              <a:rPr lang="en-GB" sz="2100" b="1" dirty="0" smtClean="0">
                <a:solidFill>
                  <a:srgbClr val="FF0000"/>
                </a:solidFill>
                <a:latin typeface="Bodoni MT" pitchFamily="18" charset="0"/>
              </a:rPr>
              <a:t>TIDAL VOLUME (TV) </a:t>
            </a:r>
            <a:r>
              <a:rPr lang="en-GB" sz="2100" b="1" dirty="0" smtClean="0">
                <a:latin typeface="Bodoni MT" pitchFamily="18" charset="0"/>
              </a:rPr>
              <a:t>is the volume of air</a:t>
            </a:r>
            <a:r>
              <a:rPr lang="en-GB" sz="2100" b="1" dirty="0" smtClean="0">
                <a:solidFill>
                  <a:srgbClr val="FF0000"/>
                </a:solidFill>
                <a:latin typeface="Bodoni MT" pitchFamily="18" charset="0"/>
              </a:rPr>
              <a:t> INSPIRED </a:t>
            </a:r>
            <a:r>
              <a:rPr lang="en-GB" sz="2100" b="1" dirty="0" smtClean="0">
                <a:latin typeface="Bodoni MT" pitchFamily="18" charset="0"/>
              </a:rPr>
              <a:t>or </a:t>
            </a:r>
            <a:r>
              <a:rPr lang="en-GB" sz="2100" b="1" dirty="0" smtClean="0">
                <a:solidFill>
                  <a:srgbClr val="FF0000"/>
                </a:solidFill>
                <a:latin typeface="Bodoni MT" pitchFamily="18" charset="0"/>
              </a:rPr>
              <a:t>EXPIRED </a:t>
            </a:r>
            <a:r>
              <a:rPr lang="en-GB" sz="2100" b="1" dirty="0" smtClean="0">
                <a:latin typeface="Bodoni MT" pitchFamily="18" charset="0"/>
              </a:rPr>
              <a:t>per </a:t>
            </a:r>
            <a:r>
              <a:rPr lang="en-GB" sz="2100" b="1" dirty="0" smtClean="0">
                <a:solidFill>
                  <a:srgbClr val="FF0000"/>
                </a:solidFill>
                <a:latin typeface="Bodoni MT" pitchFamily="18" charset="0"/>
              </a:rPr>
              <a:t>BREATH</a:t>
            </a:r>
            <a:r>
              <a:rPr lang="en-GB" sz="2100" b="1" dirty="0" smtClean="0">
                <a:latin typeface="Bodoni MT" pitchFamily="18" charset="0"/>
              </a:rPr>
              <a:t>. At </a:t>
            </a:r>
            <a:r>
              <a:rPr lang="en-GB" sz="2100" b="1" dirty="0" smtClean="0">
                <a:solidFill>
                  <a:srgbClr val="FF0000"/>
                </a:solidFill>
                <a:latin typeface="Bodoni MT" pitchFamily="18" charset="0"/>
              </a:rPr>
              <a:t>REST</a:t>
            </a:r>
            <a:r>
              <a:rPr lang="en-GB" sz="2100" b="1" dirty="0" smtClean="0">
                <a:latin typeface="Bodoni MT" pitchFamily="18" charset="0"/>
              </a:rPr>
              <a:t> this is approximately 500ml. During </a:t>
            </a:r>
            <a:r>
              <a:rPr lang="en-GB" sz="2100" b="1" dirty="0" smtClean="0">
                <a:solidFill>
                  <a:srgbClr val="FF0000"/>
                </a:solidFill>
                <a:latin typeface="Bodoni MT" pitchFamily="18" charset="0"/>
              </a:rPr>
              <a:t>EXERCISE </a:t>
            </a:r>
            <a:r>
              <a:rPr lang="en-GB" sz="2100" b="1" dirty="0" smtClean="0">
                <a:latin typeface="Bodoni MT" pitchFamily="18" charset="0"/>
              </a:rPr>
              <a:t>this can increase by 3 / 4 litres</a:t>
            </a:r>
          </a:p>
          <a:p>
            <a:pPr marL="457200" indent="-457200"/>
            <a:r>
              <a:rPr lang="en-GB" sz="2100" b="1" dirty="0" smtClean="0">
                <a:solidFill>
                  <a:srgbClr val="FF0000"/>
                </a:solidFill>
                <a:latin typeface="Bodoni MT" pitchFamily="18" charset="0"/>
              </a:rPr>
              <a:t>FREQUENCY (f) </a:t>
            </a:r>
            <a:r>
              <a:rPr lang="en-GB" sz="2100" b="1" dirty="0" smtClean="0">
                <a:latin typeface="Bodoni MT" pitchFamily="18" charset="0"/>
              </a:rPr>
              <a:t>is the number of breaths taken in one minute. Sometimes referred to as </a:t>
            </a:r>
            <a:r>
              <a:rPr lang="en-GB" sz="2100" b="1" dirty="0" smtClean="0">
                <a:solidFill>
                  <a:srgbClr val="FF0000"/>
                </a:solidFill>
                <a:latin typeface="Bodoni MT" pitchFamily="18" charset="0"/>
              </a:rPr>
              <a:t>RESPIRATORY RATE</a:t>
            </a:r>
            <a:r>
              <a:rPr lang="en-GB" sz="2100" b="1" dirty="0" smtClean="0">
                <a:latin typeface="Bodoni MT" pitchFamily="18" charset="0"/>
              </a:rPr>
              <a:t>. At </a:t>
            </a:r>
            <a:r>
              <a:rPr lang="en-GB" sz="2100" b="1" dirty="0" smtClean="0">
                <a:solidFill>
                  <a:srgbClr val="FF0000"/>
                </a:solidFill>
                <a:latin typeface="Bodoni MT" pitchFamily="18" charset="0"/>
              </a:rPr>
              <a:t>REST</a:t>
            </a:r>
            <a:r>
              <a:rPr lang="en-GB" sz="2100" b="1" dirty="0" smtClean="0">
                <a:latin typeface="Bodoni MT" pitchFamily="18" charset="0"/>
              </a:rPr>
              <a:t> it is approximately 12 – 15. During </a:t>
            </a:r>
            <a:r>
              <a:rPr lang="en-GB" sz="2100" b="1" dirty="0" smtClean="0">
                <a:solidFill>
                  <a:srgbClr val="FF0000"/>
                </a:solidFill>
                <a:latin typeface="Bodoni MT" pitchFamily="18" charset="0"/>
              </a:rPr>
              <a:t>EXERCISE</a:t>
            </a:r>
            <a:r>
              <a:rPr lang="en-GB" sz="2100" b="1" dirty="0" smtClean="0">
                <a:latin typeface="Bodoni MT" pitchFamily="18" charset="0"/>
              </a:rPr>
              <a:t> this can increase to 40 to 60 breaths</a:t>
            </a:r>
          </a:p>
          <a:p>
            <a:pPr marL="457200" indent="-457200"/>
            <a:r>
              <a:rPr lang="en-GB" sz="2100" b="1" dirty="0" smtClean="0">
                <a:solidFill>
                  <a:srgbClr val="FF0000"/>
                </a:solidFill>
                <a:latin typeface="Bodoni MT" pitchFamily="18" charset="0"/>
              </a:rPr>
              <a:t>MINUTE VENTILATION (VE) </a:t>
            </a:r>
            <a:r>
              <a:rPr lang="en-GB" sz="2100" b="1" dirty="0" smtClean="0">
                <a:latin typeface="Bodoni MT" pitchFamily="18" charset="0"/>
              </a:rPr>
              <a:t>is the </a:t>
            </a:r>
            <a:r>
              <a:rPr lang="en-GB" sz="2100" b="1" dirty="0" smtClean="0">
                <a:solidFill>
                  <a:srgbClr val="FF0000"/>
                </a:solidFill>
                <a:latin typeface="Bodoni MT" pitchFamily="18" charset="0"/>
              </a:rPr>
              <a:t>VOLUME</a:t>
            </a:r>
            <a:r>
              <a:rPr lang="en-GB" sz="2100" b="1" dirty="0" smtClean="0">
                <a:latin typeface="Bodoni MT" pitchFamily="18" charset="0"/>
              </a:rPr>
              <a:t> of air </a:t>
            </a:r>
            <a:r>
              <a:rPr lang="en-GB" sz="2100" b="1" dirty="0" smtClean="0">
                <a:solidFill>
                  <a:srgbClr val="FF0000"/>
                </a:solidFill>
                <a:latin typeface="Bodoni MT" pitchFamily="18" charset="0"/>
              </a:rPr>
              <a:t>INSPIRED </a:t>
            </a:r>
            <a:r>
              <a:rPr lang="en-GB" sz="2100" b="1" dirty="0" smtClean="0">
                <a:latin typeface="Bodoni MT" pitchFamily="18" charset="0"/>
              </a:rPr>
              <a:t>or </a:t>
            </a:r>
            <a:r>
              <a:rPr lang="en-GB" sz="2100" b="1" dirty="0" smtClean="0">
                <a:solidFill>
                  <a:srgbClr val="FF0000"/>
                </a:solidFill>
                <a:latin typeface="Bodoni MT" pitchFamily="18" charset="0"/>
              </a:rPr>
              <a:t>EXPIRED </a:t>
            </a:r>
            <a:r>
              <a:rPr lang="en-GB" sz="2100" b="1" dirty="0" smtClean="0">
                <a:latin typeface="Bodoni MT" pitchFamily="18" charset="0"/>
              </a:rPr>
              <a:t>in one minute. At </a:t>
            </a:r>
            <a:r>
              <a:rPr lang="en-GB" sz="2100" b="1" dirty="0" smtClean="0">
                <a:solidFill>
                  <a:srgbClr val="FF0000"/>
                </a:solidFill>
                <a:latin typeface="Bodoni MT" pitchFamily="18" charset="0"/>
              </a:rPr>
              <a:t>REST</a:t>
            </a:r>
            <a:r>
              <a:rPr lang="en-GB" sz="2100" b="1" dirty="0" smtClean="0">
                <a:latin typeface="Bodoni MT" pitchFamily="18" charset="0"/>
              </a:rPr>
              <a:t> this is approximately 6 to 7.5 L/min. During </a:t>
            </a:r>
            <a:r>
              <a:rPr lang="en-GB" sz="2100" b="1" dirty="0" smtClean="0">
                <a:solidFill>
                  <a:srgbClr val="FF0000"/>
                </a:solidFill>
                <a:latin typeface="Bodoni MT" pitchFamily="18" charset="0"/>
              </a:rPr>
              <a:t>EXERCISE </a:t>
            </a:r>
            <a:r>
              <a:rPr lang="en-GB" sz="2100" b="1" dirty="0" smtClean="0">
                <a:latin typeface="Bodoni MT" pitchFamily="18" charset="0"/>
              </a:rPr>
              <a:t>this can increase to between 120 to 180 L/min if trained</a:t>
            </a:r>
          </a:p>
          <a:p>
            <a:pPr marL="457200" indent="-457200"/>
            <a:r>
              <a:rPr lang="en-GB" sz="2100" b="1" dirty="0" smtClean="0">
                <a:latin typeface="Bodoni MT" pitchFamily="18" charset="0"/>
              </a:rPr>
              <a:t>VE = TV x f</a:t>
            </a:r>
          </a:p>
          <a:p>
            <a:pPr marL="457200" indent="-457200"/>
            <a:r>
              <a:rPr lang="en-GB" sz="2100" b="1" dirty="0" smtClean="0">
                <a:latin typeface="Bodoni MT" pitchFamily="18" charset="0"/>
              </a:rPr>
              <a:t>During </a:t>
            </a:r>
            <a:r>
              <a:rPr lang="en-GB" sz="2100" b="1" dirty="0" smtClean="0">
                <a:solidFill>
                  <a:srgbClr val="FF0000"/>
                </a:solidFill>
                <a:latin typeface="Bodoni MT" pitchFamily="18" charset="0"/>
              </a:rPr>
              <a:t>SUB MAXIMAL </a:t>
            </a:r>
            <a:r>
              <a:rPr lang="en-GB" sz="2100" b="1" dirty="0" smtClean="0">
                <a:latin typeface="Bodoni MT" pitchFamily="18" charset="0"/>
              </a:rPr>
              <a:t>exercise TV and f increase to allow for a greater VE but during </a:t>
            </a:r>
            <a:r>
              <a:rPr lang="en-GB" sz="2100" b="1" dirty="0" smtClean="0">
                <a:solidFill>
                  <a:srgbClr val="FF0000"/>
                </a:solidFill>
                <a:latin typeface="Bodoni MT" pitchFamily="18" charset="0"/>
              </a:rPr>
              <a:t>MAXIMAL INTENSITY </a:t>
            </a:r>
            <a:r>
              <a:rPr lang="en-GB" sz="2100" b="1" dirty="0" smtClean="0">
                <a:latin typeface="Bodoni MT" pitchFamily="18" charset="0"/>
              </a:rPr>
              <a:t>exercise only an increase in f will allow for more VE because it takes too long in time to increase TV</a:t>
            </a:r>
          </a:p>
          <a:p>
            <a:pPr marL="457200" indent="-457200">
              <a:buNone/>
            </a:pPr>
            <a:endParaRPr lang="en-GB" sz="2100" b="1" dirty="0" smtClean="0">
              <a:latin typeface="Bodoni MT" pitchFamily="18" charset="0"/>
            </a:endParaRPr>
          </a:p>
          <a:p>
            <a:pPr marL="457200" indent="-457200">
              <a:buNone/>
            </a:pPr>
            <a:r>
              <a:rPr lang="en-GB" sz="2100" b="1" dirty="0" smtClean="0">
                <a:latin typeface="Bodoni MT" pitchFamily="18" charset="0"/>
              </a:rPr>
              <a:t>	1) If an athlete has a resting TV value of 500ml and a respiratory frequency of 12, calculate their VE</a:t>
            </a:r>
          </a:p>
          <a:p>
            <a:pPr marL="457200" indent="-457200">
              <a:buNone/>
            </a:pPr>
            <a:r>
              <a:rPr lang="en-GB" sz="2100" b="1" dirty="0" smtClean="0">
                <a:latin typeface="Bodoni MT" pitchFamily="18" charset="0"/>
              </a:rPr>
              <a:t>	2) Explain why the athlete should increase their f to 24 and their TV to 4000ml per breath during exercise would be beneficial to an aerobic athlete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GASEOUS EXCHANGE</a:t>
            </a:r>
          </a:p>
          <a:p>
            <a:pPr marL="457200" indent="-457200"/>
            <a:r>
              <a:rPr lang="en-GB" sz="2100" b="1" dirty="0" smtClean="0">
                <a:latin typeface="Bodoni MT" pitchFamily="18" charset="0"/>
              </a:rPr>
              <a:t>Gaseous Exchange is the exchange of 02 and C02. It relies on </a:t>
            </a:r>
            <a:r>
              <a:rPr lang="en-GB" sz="2100" b="1" dirty="0" smtClean="0">
                <a:solidFill>
                  <a:srgbClr val="FF0000"/>
                </a:solidFill>
                <a:latin typeface="Bodoni MT" pitchFamily="18" charset="0"/>
              </a:rPr>
              <a:t>DIFFUSION </a:t>
            </a:r>
            <a:r>
              <a:rPr lang="en-GB" sz="2100" b="1" dirty="0" smtClean="0">
                <a:latin typeface="Bodoni MT" pitchFamily="18" charset="0"/>
              </a:rPr>
              <a:t>which is movement of gases from an area of </a:t>
            </a:r>
            <a:r>
              <a:rPr lang="en-GB" sz="2100" b="1" dirty="0" smtClean="0">
                <a:solidFill>
                  <a:srgbClr val="FF0000"/>
                </a:solidFill>
                <a:latin typeface="Bodoni MT" pitchFamily="18" charset="0"/>
              </a:rPr>
              <a:t>HIGH PRESSURE </a:t>
            </a:r>
            <a:r>
              <a:rPr lang="en-GB" sz="2100" b="1" dirty="0" smtClean="0">
                <a:latin typeface="Bodoni MT" pitchFamily="18" charset="0"/>
              </a:rPr>
              <a:t>to an area of </a:t>
            </a:r>
            <a:r>
              <a:rPr lang="en-GB" sz="2100" b="1" dirty="0" smtClean="0">
                <a:solidFill>
                  <a:srgbClr val="FF0000"/>
                </a:solidFill>
                <a:latin typeface="Bodoni MT" pitchFamily="18" charset="0"/>
              </a:rPr>
              <a:t>LOW PRESSURE</a:t>
            </a:r>
            <a:r>
              <a:rPr lang="en-GB" sz="2100" b="1" dirty="0" smtClean="0">
                <a:latin typeface="Bodoni MT" pitchFamily="18" charset="0"/>
              </a:rPr>
              <a:t>.  Gases </a:t>
            </a:r>
            <a:r>
              <a:rPr lang="en-GB" sz="2100" b="1" dirty="0" smtClean="0">
                <a:solidFill>
                  <a:srgbClr val="FF0000"/>
                </a:solidFill>
                <a:latin typeface="Bodoni MT" pitchFamily="18" charset="0"/>
              </a:rPr>
              <a:t>ALWAYS </a:t>
            </a:r>
            <a:r>
              <a:rPr lang="en-GB" sz="2100" b="1" dirty="0" smtClean="0">
                <a:latin typeface="Bodoni MT" pitchFamily="18" charset="0"/>
              </a:rPr>
              <a:t>do this. The difference between these 2 pressures is called the </a:t>
            </a:r>
            <a:r>
              <a:rPr lang="en-GB" sz="2100" b="1" dirty="0" smtClean="0">
                <a:solidFill>
                  <a:srgbClr val="FF0000"/>
                </a:solidFill>
                <a:latin typeface="Bodoni MT" pitchFamily="18" charset="0"/>
              </a:rPr>
              <a:t>DIFFUSION GRADIENT</a:t>
            </a:r>
            <a:r>
              <a:rPr lang="en-GB" sz="2100" b="1" dirty="0" smtClean="0">
                <a:latin typeface="Bodoni MT" pitchFamily="18" charset="0"/>
              </a:rPr>
              <a:t>. The </a:t>
            </a:r>
            <a:r>
              <a:rPr lang="en-GB" sz="2100" b="1" dirty="0" smtClean="0">
                <a:solidFill>
                  <a:srgbClr val="FF0000"/>
                </a:solidFill>
                <a:latin typeface="Bodoni MT" pitchFamily="18" charset="0"/>
              </a:rPr>
              <a:t>BIGGER </a:t>
            </a:r>
            <a:r>
              <a:rPr lang="en-GB" sz="2100" b="1" dirty="0" smtClean="0">
                <a:latin typeface="Bodoni MT" pitchFamily="18" charset="0"/>
              </a:rPr>
              <a:t>the gradient, the more </a:t>
            </a:r>
            <a:r>
              <a:rPr lang="en-GB" sz="2100" b="1" dirty="0" smtClean="0">
                <a:solidFill>
                  <a:srgbClr val="FF0000"/>
                </a:solidFill>
                <a:latin typeface="Bodoni MT" pitchFamily="18" charset="0"/>
              </a:rPr>
              <a:t>DIFFUSION </a:t>
            </a:r>
            <a:r>
              <a:rPr lang="en-GB" sz="2100" b="1" dirty="0" smtClean="0">
                <a:latin typeface="Bodoni MT" pitchFamily="18" charset="0"/>
              </a:rPr>
              <a:t>and </a:t>
            </a:r>
            <a:r>
              <a:rPr lang="en-GB" sz="2100" b="1" dirty="0" smtClean="0">
                <a:solidFill>
                  <a:srgbClr val="FF0000"/>
                </a:solidFill>
                <a:latin typeface="Bodoni MT" pitchFamily="18" charset="0"/>
              </a:rPr>
              <a:t>GASEOUS EXCHANGE </a:t>
            </a:r>
            <a:r>
              <a:rPr lang="en-GB" sz="2100" b="1" dirty="0" smtClean="0">
                <a:latin typeface="Bodoni MT" pitchFamily="18" charset="0"/>
              </a:rPr>
              <a:t>can occur. </a:t>
            </a:r>
          </a:p>
          <a:p>
            <a:pPr marL="457200" indent="-457200"/>
            <a:r>
              <a:rPr lang="en-GB" sz="2100" b="1" dirty="0" smtClean="0">
                <a:latin typeface="Bodoni MT" pitchFamily="18" charset="0"/>
              </a:rPr>
              <a:t>The </a:t>
            </a:r>
            <a:r>
              <a:rPr lang="en-GB" sz="2100" b="1" dirty="0" smtClean="0">
                <a:solidFill>
                  <a:srgbClr val="FF0000"/>
                </a:solidFill>
                <a:latin typeface="Bodoni MT" pitchFamily="18" charset="0"/>
              </a:rPr>
              <a:t>PARTIAL PRESSURE (PP) </a:t>
            </a:r>
            <a:r>
              <a:rPr lang="en-GB" sz="2100" b="1" dirty="0" smtClean="0">
                <a:latin typeface="Bodoni MT" pitchFamily="18" charset="0"/>
              </a:rPr>
              <a:t>of gases is the amount of pressure a gas exerts on other gases in the same area. EG: When blood is </a:t>
            </a:r>
            <a:r>
              <a:rPr lang="en-GB" sz="2100" b="1" dirty="0" smtClean="0">
                <a:solidFill>
                  <a:srgbClr val="FF0000"/>
                </a:solidFill>
                <a:latin typeface="Bodoni MT" pitchFamily="18" charset="0"/>
              </a:rPr>
              <a:t>OXYGENTATED</a:t>
            </a:r>
            <a:r>
              <a:rPr lang="en-GB" sz="2100" b="1" dirty="0" smtClean="0">
                <a:latin typeface="Bodoni MT" pitchFamily="18" charset="0"/>
              </a:rPr>
              <a:t> it has a </a:t>
            </a:r>
            <a:r>
              <a:rPr lang="en-GB" sz="2100" b="1" dirty="0" smtClean="0">
                <a:solidFill>
                  <a:srgbClr val="FF0000"/>
                </a:solidFill>
                <a:latin typeface="Bodoni MT" pitchFamily="18" charset="0"/>
              </a:rPr>
              <a:t>HIGH PARTIAL PRESSURE (PP) </a:t>
            </a:r>
            <a:r>
              <a:rPr lang="en-GB" sz="2100" b="1" dirty="0" smtClean="0">
                <a:latin typeface="Bodoni MT" pitchFamily="18" charset="0"/>
              </a:rPr>
              <a:t>of 02 and a </a:t>
            </a:r>
            <a:r>
              <a:rPr lang="en-GB" sz="2100" b="1" dirty="0" smtClean="0">
                <a:solidFill>
                  <a:srgbClr val="FF0000"/>
                </a:solidFill>
                <a:latin typeface="Bodoni MT" pitchFamily="18" charset="0"/>
              </a:rPr>
              <a:t>LOW PARTIAL PRESSURE (PP) </a:t>
            </a:r>
            <a:r>
              <a:rPr lang="en-GB" sz="2100" b="1" dirty="0" smtClean="0">
                <a:latin typeface="Bodoni MT" pitchFamily="18" charset="0"/>
              </a:rPr>
              <a:t>of C02. The opposite is true in </a:t>
            </a:r>
            <a:r>
              <a:rPr lang="en-GB" sz="2100" b="1" dirty="0" smtClean="0">
                <a:solidFill>
                  <a:srgbClr val="FF0000"/>
                </a:solidFill>
                <a:latin typeface="Bodoni MT" pitchFamily="18" charset="0"/>
              </a:rPr>
              <a:t>DEOXYGENATED</a:t>
            </a:r>
            <a:r>
              <a:rPr lang="en-GB" sz="2100" b="1" dirty="0" smtClean="0">
                <a:latin typeface="Bodoni MT" pitchFamily="18" charset="0"/>
              </a:rPr>
              <a:t> blood. </a:t>
            </a:r>
          </a:p>
          <a:p>
            <a:pPr marL="457200" indent="-457200"/>
            <a:r>
              <a:rPr lang="en-GB" sz="2100" b="1" dirty="0" smtClean="0">
                <a:solidFill>
                  <a:srgbClr val="FF0000"/>
                </a:solidFill>
                <a:latin typeface="Bodoni MT" pitchFamily="18" charset="0"/>
              </a:rPr>
              <a:t>PARTIAL PRESURES </a:t>
            </a:r>
            <a:r>
              <a:rPr lang="en-GB" sz="2100" b="1" dirty="0" smtClean="0">
                <a:latin typeface="Bodoni MT" pitchFamily="18" charset="0"/>
              </a:rPr>
              <a:t>can occur in 2 locations. </a:t>
            </a:r>
          </a:p>
          <a:p>
            <a:pPr marL="457200" indent="-457200">
              <a:buAutoNum type="arabicParenR"/>
            </a:pPr>
            <a:r>
              <a:rPr lang="en-GB" sz="2100" b="1" dirty="0" smtClean="0">
                <a:solidFill>
                  <a:srgbClr val="FF0000"/>
                </a:solidFill>
                <a:latin typeface="Bodoni MT" pitchFamily="18" charset="0"/>
              </a:rPr>
              <a:t>EXTERNAL RESPIRATION: </a:t>
            </a:r>
            <a:r>
              <a:rPr lang="en-GB" sz="2100" b="1" dirty="0" smtClean="0">
                <a:latin typeface="Bodoni MT" pitchFamily="18" charset="0"/>
              </a:rPr>
              <a:t>This is at the </a:t>
            </a:r>
            <a:r>
              <a:rPr lang="en-GB" sz="2100" b="1" dirty="0" smtClean="0">
                <a:solidFill>
                  <a:srgbClr val="FF0000"/>
                </a:solidFill>
                <a:latin typeface="Bodoni MT" pitchFamily="18" charset="0"/>
              </a:rPr>
              <a:t>ALVEOLI. HIGH PP </a:t>
            </a:r>
            <a:r>
              <a:rPr lang="en-GB" sz="2100" b="1" dirty="0" smtClean="0">
                <a:latin typeface="Bodoni MT" pitchFamily="18" charset="0"/>
              </a:rPr>
              <a:t>of 02 diffuse from the alveoli to the capillary where the </a:t>
            </a:r>
            <a:r>
              <a:rPr lang="en-GB" sz="2100" b="1" dirty="0" smtClean="0">
                <a:solidFill>
                  <a:srgbClr val="FF0000"/>
                </a:solidFill>
                <a:latin typeface="Bodoni MT" pitchFamily="18" charset="0"/>
              </a:rPr>
              <a:t>PP of 02 </a:t>
            </a:r>
            <a:r>
              <a:rPr lang="en-GB" sz="2100" b="1" dirty="0" smtClean="0">
                <a:latin typeface="Bodoni MT" pitchFamily="18" charset="0"/>
              </a:rPr>
              <a:t>is </a:t>
            </a:r>
            <a:r>
              <a:rPr lang="en-GB" sz="2100" b="1" dirty="0" smtClean="0">
                <a:solidFill>
                  <a:srgbClr val="FF0000"/>
                </a:solidFill>
                <a:latin typeface="Bodoni MT" pitchFamily="18" charset="0"/>
              </a:rPr>
              <a:t>LOW. </a:t>
            </a:r>
            <a:r>
              <a:rPr lang="en-GB" sz="2100" b="1" dirty="0" smtClean="0">
                <a:latin typeface="Bodoni MT" pitchFamily="18" charset="0"/>
              </a:rPr>
              <a:t>Similarly a </a:t>
            </a:r>
            <a:r>
              <a:rPr lang="en-GB" sz="2100" b="1" dirty="0" smtClean="0">
                <a:solidFill>
                  <a:srgbClr val="FF0000"/>
                </a:solidFill>
                <a:latin typeface="Bodoni MT" pitchFamily="18" charset="0"/>
              </a:rPr>
              <a:t>HIGH PP of C02 </a:t>
            </a:r>
            <a:r>
              <a:rPr lang="en-GB" sz="2100" b="1" dirty="0" smtClean="0">
                <a:latin typeface="Bodoni MT" pitchFamily="18" charset="0"/>
              </a:rPr>
              <a:t>in the capillary diffuses to the alveoli where the </a:t>
            </a:r>
            <a:r>
              <a:rPr lang="en-GB" sz="2100" b="1" dirty="0" smtClean="0">
                <a:solidFill>
                  <a:srgbClr val="FF0000"/>
                </a:solidFill>
                <a:latin typeface="Bodoni MT" pitchFamily="18" charset="0"/>
              </a:rPr>
              <a:t>PP of C02 is LOW</a:t>
            </a:r>
          </a:p>
          <a:p>
            <a:pPr marL="457200" indent="-457200">
              <a:buAutoNum type="arabicParenR"/>
            </a:pPr>
            <a:r>
              <a:rPr lang="en-GB" sz="2100" b="1" dirty="0" smtClean="0">
                <a:solidFill>
                  <a:srgbClr val="FF0000"/>
                </a:solidFill>
                <a:latin typeface="Bodoni MT" pitchFamily="18" charset="0"/>
              </a:rPr>
              <a:t>INTERNAL RESPIRATION: </a:t>
            </a:r>
            <a:r>
              <a:rPr lang="en-GB" sz="2100" b="1" dirty="0" smtClean="0">
                <a:latin typeface="Bodoni MT" pitchFamily="18" charset="0"/>
              </a:rPr>
              <a:t>This is at the point where the capillaries surround the </a:t>
            </a:r>
            <a:r>
              <a:rPr lang="en-GB" sz="2100" b="1" dirty="0" smtClean="0">
                <a:solidFill>
                  <a:srgbClr val="FF0000"/>
                </a:solidFill>
                <a:latin typeface="Bodoni MT" pitchFamily="18" charset="0"/>
              </a:rPr>
              <a:t>MUSCLES. </a:t>
            </a:r>
            <a:r>
              <a:rPr lang="en-GB" sz="2100" b="1" dirty="0" smtClean="0">
                <a:latin typeface="Bodoni MT" pitchFamily="18" charset="0"/>
              </a:rPr>
              <a:t>A </a:t>
            </a:r>
            <a:r>
              <a:rPr lang="en-GB" sz="2100" b="1" dirty="0" smtClean="0">
                <a:solidFill>
                  <a:srgbClr val="FF0000"/>
                </a:solidFill>
                <a:latin typeface="Bodoni MT" pitchFamily="18" charset="0"/>
              </a:rPr>
              <a:t>HIGH PP </a:t>
            </a:r>
            <a:r>
              <a:rPr lang="en-GB" sz="2100" b="1" dirty="0" smtClean="0">
                <a:latin typeface="Bodoni MT" pitchFamily="18" charset="0"/>
              </a:rPr>
              <a:t>of 02 in the capillaries diffuse into the muscle where there is </a:t>
            </a:r>
            <a:r>
              <a:rPr lang="en-GB" sz="2100" b="1" dirty="0" smtClean="0">
                <a:solidFill>
                  <a:srgbClr val="FF0000"/>
                </a:solidFill>
                <a:latin typeface="Bodoni MT" pitchFamily="18" charset="0"/>
              </a:rPr>
              <a:t>a LOW PP of 02</a:t>
            </a:r>
            <a:r>
              <a:rPr lang="en-GB" sz="2100" b="1" dirty="0" smtClean="0">
                <a:latin typeface="Bodoni MT" pitchFamily="18" charset="0"/>
              </a:rPr>
              <a:t>. Similarly a </a:t>
            </a:r>
            <a:r>
              <a:rPr lang="en-GB" sz="2100" b="1" dirty="0" smtClean="0">
                <a:solidFill>
                  <a:srgbClr val="FF0000"/>
                </a:solidFill>
                <a:latin typeface="Bodoni MT" pitchFamily="18" charset="0"/>
              </a:rPr>
              <a:t>HIGH PP of C02 </a:t>
            </a:r>
            <a:r>
              <a:rPr lang="en-GB" sz="2100" b="1" dirty="0" smtClean="0">
                <a:latin typeface="Bodoni MT" pitchFamily="18" charset="0"/>
              </a:rPr>
              <a:t>in the muscles diffuse out to the capillaries where the </a:t>
            </a:r>
            <a:r>
              <a:rPr lang="en-GB" sz="2100" b="1" dirty="0" smtClean="0">
                <a:solidFill>
                  <a:srgbClr val="FF0000"/>
                </a:solidFill>
                <a:latin typeface="Bodoni MT" pitchFamily="18" charset="0"/>
              </a:rPr>
              <a:t>PP of C02 is LOW</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GASEOUS EXCHANGE DURING EXERCISE</a:t>
            </a:r>
          </a:p>
          <a:p>
            <a:pPr marL="457200" indent="-457200"/>
            <a:r>
              <a:rPr lang="en-GB" sz="2100" b="1" dirty="0" smtClean="0">
                <a:latin typeface="Bodoni MT" pitchFamily="18" charset="0"/>
              </a:rPr>
              <a:t>Both Internal and External Respiration </a:t>
            </a:r>
            <a:r>
              <a:rPr lang="en-GB" sz="2100" b="1" dirty="0" smtClean="0">
                <a:solidFill>
                  <a:srgbClr val="FF0000"/>
                </a:solidFill>
                <a:latin typeface="Bodoni MT" pitchFamily="18" charset="0"/>
              </a:rPr>
              <a:t>INCREASE </a:t>
            </a:r>
            <a:r>
              <a:rPr lang="en-GB" sz="2100" b="1" dirty="0" smtClean="0">
                <a:latin typeface="Bodoni MT" pitchFamily="18" charset="0"/>
              </a:rPr>
              <a:t>during exercise to supply the 02 to the working muscles</a:t>
            </a:r>
          </a:p>
          <a:p>
            <a:pPr marL="457200" indent="-457200"/>
            <a:r>
              <a:rPr lang="en-GB" sz="2100" b="1" dirty="0" smtClean="0">
                <a:latin typeface="Bodoni MT" pitchFamily="18" charset="0"/>
              </a:rPr>
              <a:t>The </a:t>
            </a:r>
            <a:r>
              <a:rPr lang="en-GB" sz="2100" b="1" dirty="0" smtClean="0">
                <a:solidFill>
                  <a:srgbClr val="FF0000"/>
                </a:solidFill>
                <a:latin typeface="Bodoni MT" pitchFamily="18" charset="0"/>
              </a:rPr>
              <a:t>OXYGEN – HAEMOGLOBIN DISSOCIATION CURVE </a:t>
            </a:r>
            <a:r>
              <a:rPr lang="en-GB" sz="2100" b="1" dirty="0" smtClean="0">
                <a:latin typeface="Bodoni MT" pitchFamily="18" charset="0"/>
              </a:rPr>
              <a:t>is a graph which informs us about how much </a:t>
            </a:r>
            <a:r>
              <a:rPr lang="en-GB" sz="2100" b="1" dirty="0" smtClean="0">
                <a:solidFill>
                  <a:srgbClr val="FF0000"/>
                </a:solidFill>
                <a:latin typeface="Bodoni MT" pitchFamily="18" charset="0"/>
              </a:rPr>
              <a:t>HAEMOGLOBIN</a:t>
            </a:r>
            <a:r>
              <a:rPr lang="en-GB" sz="2100" b="1" dirty="0" smtClean="0">
                <a:latin typeface="Bodoni MT" pitchFamily="18" charset="0"/>
              </a:rPr>
              <a:t> is </a:t>
            </a:r>
            <a:r>
              <a:rPr lang="en-GB" sz="2100" b="1" dirty="0" smtClean="0">
                <a:solidFill>
                  <a:srgbClr val="FF0000"/>
                </a:solidFill>
                <a:latin typeface="Bodoni MT" pitchFamily="18" charset="0"/>
              </a:rPr>
              <a:t>SATURATED </a:t>
            </a:r>
            <a:r>
              <a:rPr lang="en-GB" sz="2100" b="1" dirty="0" smtClean="0">
                <a:latin typeface="Bodoni MT" pitchFamily="18" charset="0"/>
              </a:rPr>
              <a:t>with 02 in both the </a:t>
            </a:r>
            <a:r>
              <a:rPr lang="en-GB" sz="2100" b="1" dirty="0" smtClean="0">
                <a:solidFill>
                  <a:srgbClr val="FF0000"/>
                </a:solidFill>
                <a:latin typeface="Bodoni MT" pitchFamily="18" charset="0"/>
              </a:rPr>
              <a:t>LUNGS </a:t>
            </a:r>
            <a:r>
              <a:rPr lang="en-GB" sz="2100" b="1" dirty="0" smtClean="0">
                <a:latin typeface="Bodoni MT" pitchFamily="18" charset="0"/>
              </a:rPr>
              <a:t>and in the </a:t>
            </a:r>
            <a:r>
              <a:rPr lang="en-GB" sz="2100" b="1" dirty="0" smtClean="0">
                <a:solidFill>
                  <a:srgbClr val="FF0000"/>
                </a:solidFill>
                <a:latin typeface="Bodoni MT" pitchFamily="18" charset="0"/>
              </a:rPr>
              <a:t>MUSCLE TISSUE</a:t>
            </a:r>
            <a:r>
              <a:rPr lang="en-GB" sz="2100" b="1" dirty="0" smtClean="0">
                <a:latin typeface="Bodoni MT" pitchFamily="18" charset="0"/>
              </a:rPr>
              <a:t>. Dissociation is when 02 unloads from Haemoglobin. </a:t>
            </a:r>
          </a:p>
          <a:p>
            <a:pPr marL="457200" indent="-457200"/>
            <a:r>
              <a:rPr lang="en-GB" sz="2100" b="1" dirty="0" smtClean="0">
                <a:latin typeface="Bodoni MT" pitchFamily="18" charset="0"/>
              </a:rPr>
              <a:t>At </a:t>
            </a:r>
            <a:r>
              <a:rPr lang="en-GB" sz="2100" b="1" dirty="0" smtClean="0">
                <a:solidFill>
                  <a:srgbClr val="FF0000"/>
                </a:solidFill>
                <a:latin typeface="Bodoni MT" pitchFamily="18" charset="0"/>
              </a:rPr>
              <a:t>REST</a:t>
            </a:r>
            <a:r>
              <a:rPr lang="en-GB" sz="2100" b="1" dirty="0" smtClean="0">
                <a:latin typeface="Bodoni MT" pitchFamily="18" charset="0"/>
              </a:rPr>
              <a:t>: In </a:t>
            </a:r>
            <a:r>
              <a:rPr lang="en-GB" sz="2100" b="1" dirty="0" smtClean="0">
                <a:solidFill>
                  <a:srgbClr val="FF0000"/>
                </a:solidFill>
                <a:latin typeface="Bodoni MT" pitchFamily="18" charset="0"/>
              </a:rPr>
              <a:t>EXTERNAL</a:t>
            </a:r>
            <a:r>
              <a:rPr lang="en-GB" sz="2100" b="1" dirty="0" smtClean="0">
                <a:latin typeface="Bodoni MT" pitchFamily="18" charset="0"/>
              </a:rPr>
              <a:t> respiration there is a PP of 02 of 100mmHg in the alveoli. The blood then travels to the muscles. In </a:t>
            </a:r>
            <a:r>
              <a:rPr lang="en-GB" sz="2100" b="1" dirty="0" smtClean="0">
                <a:solidFill>
                  <a:srgbClr val="FF0000"/>
                </a:solidFill>
                <a:latin typeface="Bodoni MT" pitchFamily="18" charset="0"/>
              </a:rPr>
              <a:t>INTERNAL</a:t>
            </a:r>
            <a:r>
              <a:rPr lang="en-GB" sz="2100" b="1" dirty="0" smtClean="0">
                <a:latin typeface="Bodoni MT" pitchFamily="18" charset="0"/>
              </a:rPr>
              <a:t> respiration at the muscles the PP of 02 is 40mmHg</a:t>
            </a:r>
          </a:p>
          <a:p>
            <a:pPr marL="457200" indent="-457200">
              <a:buNone/>
            </a:pPr>
            <a:r>
              <a:rPr lang="en-GB" sz="2100" b="1" dirty="0" smtClean="0">
                <a:latin typeface="Bodoni MT" pitchFamily="18" charset="0"/>
              </a:rPr>
              <a:t>	Draw the Graph. The X Axis has Units of </a:t>
            </a:r>
            <a:r>
              <a:rPr lang="en-GB" sz="2100" b="1" dirty="0" smtClean="0">
                <a:solidFill>
                  <a:srgbClr val="FF0000"/>
                </a:solidFill>
                <a:latin typeface="Bodoni MT" pitchFamily="18" charset="0"/>
              </a:rPr>
              <a:t>mmHg</a:t>
            </a:r>
            <a:r>
              <a:rPr lang="en-GB" sz="2100" b="1" dirty="0" smtClean="0">
                <a:latin typeface="Bodoni MT" pitchFamily="18" charset="0"/>
              </a:rPr>
              <a:t> ranging from 0 to 100mmHg. The Y Axis has Units of </a:t>
            </a:r>
            <a:r>
              <a:rPr lang="en-GB" sz="2100" b="1" dirty="0" smtClean="0">
                <a:solidFill>
                  <a:srgbClr val="FF0000"/>
                </a:solidFill>
                <a:latin typeface="Bodoni MT" pitchFamily="18" charset="0"/>
              </a:rPr>
              <a:t>% 02 Saturation of Haemoglobin </a:t>
            </a:r>
            <a:r>
              <a:rPr lang="en-GB" sz="2100" b="1" dirty="0" smtClean="0">
                <a:latin typeface="Bodoni MT" pitchFamily="18" charset="0"/>
              </a:rPr>
              <a:t>ranging from 0 to 100%. Now plot the Curve using the following data: </a:t>
            </a:r>
          </a:p>
          <a:p>
            <a:pPr marL="457200" indent="-457200">
              <a:buNone/>
            </a:pPr>
            <a:endParaRPr lang="en-GB" sz="2100" b="1" dirty="0" smtClean="0">
              <a:latin typeface="Bodoni MT" pitchFamily="18" charset="0"/>
            </a:endParaRPr>
          </a:p>
          <a:p>
            <a:pPr marL="457200" indent="-457200">
              <a:buNone/>
            </a:pPr>
            <a:endParaRPr lang="en-GB" sz="2100" b="1" dirty="0" smtClean="0">
              <a:latin typeface="Bodoni MT" pitchFamily="18" charset="0"/>
            </a:endParaRPr>
          </a:p>
          <a:p>
            <a:pPr marL="457200" indent="-457200">
              <a:buNone/>
            </a:pPr>
            <a:r>
              <a:rPr lang="en-GB" sz="2100" b="1" dirty="0" smtClean="0">
                <a:latin typeface="Bodoni MT" pitchFamily="18" charset="0"/>
              </a:rPr>
              <a:t>	Now label the X Axis to identify PP of 02 in Muscle Tissue = 40mmHg</a:t>
            </a:r>
          </a:p>
          <a:p>
            <a:pPr marL="457200" indent="-457200">
              <a:buNone/>
            </a:pPr>
            <a:r>
              <a:rPr lang="en-GB" sz="2100" b="1" dirty="0" smtClean="0">
                <a:latin typeface="Bodoni MT" pitchFamily="18" charset="0"/>
              </a:rPr>
              <a:t>	Now label the X Axis to identify PP of 02 in the Lungs = 100 mmHg</a:t>
            </a:r>
          </a:p>
          <a:p>
            <a:pPr marL="457200" indent="-457200">
              <a:buNone/>
            </a:pPr>
            <a:r>
              <a:rPr lang="en-GB" sz="2100" b="1" dirty="0" smtClean="0">
                <a:latin typeface="Bodoni MT" pitchFamily="18" charset="0"/>
              </a:rPr>
              <a:t>	Now calculate the Percentage Saturation of Haemoglobin in Muscle Tissue and in the Lungs. What is the percentage difference? What has happened?</a:t>
            </a:r>
          </a:p>
          <a:p>
            <a:pPr marL="457200" indent="-457200">
              <a:buNone/>
            </a:pPr>
            <a:endParaRPr lang="en-GB" sz="2100" b="1" dirty="0" smtClean="0">
              <a:latin typeface="Bodoni MT" pitchFamily="18" charset="0"/>
            </a:endParaRPr>
          </a:p>
          <a:p>
            <a:pPr marL="457200" indent="-457200"/>
            <a:endParaRPr lang="en-GB" sz="2100" b="1" dirty="0" smtClean="0">
              <a:latin typeface="Bodoni MT" pitchFamily="18" charset="0"/>
            </a:endParaRPr>
          </a:p>
        </p:txBody>
      </p:sp>
      <p:graphicFrame>
        <p:nvGraphicFramePr>
          <p:cNvPr id="4" name="Table 3"/>
          <p:cNvGraphicFramePr>
            <a:graphicFrameLocks noGrp="1"/>
          </p:cNvGraphicFramePr>
          <p:nvPr/>
        </p:nvGraphicFramePr>
        <p:xfrm>
          <a:off x="0" y="4500570"/>
          <a:ext cx="9143995" cy="741680"/>
        </p:xfrm>
        <a:graphic>
          <a:graphicData uri="http://schemas.openxmlformats.org/drawingml/2006/table">
            <a:tbl>
              <a:tblPr firstRow="1" bandRow="1">
                <a:tableStyleId>{5C22544A-7EE6-4342-B048-85BDC9FD1C3A}</a:tableStyleId>
              </a:tblPr>
              <a:tblGrid>
                <a:gridCol w="1306285"/>
                <a:gridCol w="1306285"/>
                <a:gridCol w="1306285"/>
                <a:gridCol w="1306285"/>
                <a:gridCol w="1306285"/>
                <a:gridCol w="1306285"/>
                <a:gridCol w="1306285"/>
              </a:tblGrid>
              <a:tr h="370840">
                <a:tc>
                  <a:txBody>
                    <a:bodyPr/>
                    <a:lstStyle/>
                    <a:p>
                      <a:pPr algn="ctr"/>
                      <a:r>
                        <a:rPr lang="en-GB" sz="1600" b="1" dirty="0" smtClean="0">
                          <a:solidFill>
                            <a:schemeClr val="tx1"/>
                          </a:solidFill>
                        </a:rPr>
                        <a:t>mmHg</a:t>
                      </a:r>
                      <a:endParaRPr lang="en-GB" sz="1600" b="1" dirty="0">
                        <a:solidFill>
                          <a:schemeClr val="tx1"/>
                        </a:solidFill>
                      </a:endParaRPr>
                    </a:p>
                  </a:txBody>
                  <a:tcPr/>
                </a:tc>
                <a:tc>
                  <a:txBody>
                    <a:bodyPr/>
                    <a:lstStyle/>
                    <a:p>
                      <a:pPr algn="ctr"/>
                      <a:r>
                        <a:rPr lang="en-GB" sz="1600" b="1" dirty="0" smtClean="0">
                          <a:solidFill>
                            <a:schemeClr val="tx1"/>
                          </a:solidFill>
                        </a:rPr>
                        <a:t>0</a:t>
                      </a:r>
                      <a:endParaRPr lang="en-GB" sz="1600" b="1" dirty="0">
                        <a:solidFill>
                          <a:schemeClr val="tx1"/>
                        </a:solidFill>
                      </a:endParaRPr>
                    </a:p>
                  </a:txBody>
                  <a:tcPr/>
                </a:tc>
                <a:tc>
                  <a:txBody>
                    <a:bodyPr/>
                    <a:lstStyle/>
                    <a:p>
                      <a:pPr algn="ctr"/>
                      <a:r>
                        <a:rPr lang="en-GB" sz="1600" b="1" dirty="0" smtClean="0">
                          <a:solidFill>
                            <a:schemeClr val="tx1"/>
                          </a:solidFill>
                        </a:rPr>
                        <a:t>20</a:t>
                      </a:r>
                      <a:endParaRPr lang="en-GB" sz="1600" b="1" dirty="0">
                        <a:solidFill>
                          <a:schemeClr val="tx1"/>
                        </a:solidFill>
                      </a:endParaRPr>
                    </a:p>
                  </a:txBody>
                  <a:tcPr/>
                </a:tc>
                <a:tc>
                  <a:txBody>
                    <a:bodyPr/>
                    <a:lstStyle/>
                    <a:p>
                      <a:pPr algn="ctr"/>
                      <a:r>
                        <a:rPr lang="en-GB" sz="1600" b="1" dirty="0" smtClean="0">
                          <a:solidFill>
                            <a:schemeClr val="tx1"/>
                          </a:solidFill>
                        </a:rPr>
                        <a:t>40</a:t>
                      </a:r>
                      <a:endParaRPr lang="en-GB" sz="1600" b="1" dirty="0">
                        <a:solidFill>
                          <a:schemeClr val="tx1"/>
                        </a:solidFill>
                      </a:endParaRPr>
                    </a:p>
                  </a:txBody>
                  <a:tcPr/>
                </a:tc>
                <a:tc>
                  <a:txBody>
                    <a:bodyPr/>
                    <a:lstStyle/>
                    <a:p>
                      <a:pPr algn="ctr"/>
                      <a:r>
                        <a:rPr lang="en-GB" sz="1600" b="1" dirty="0" smtClean="0">
                          <a:solidFill>
                            <a:schemeClr val="tx1"/>
                          </a:solidFill>
                        </a:rPr>
                        <a:t>60</a:t>
                      </a:r>
                      <a:endParaRPr lang="en-GB" sz="1600" b="1" dirty="0">
                        <a:solidFill>
                          <a:schemeClr val="tx1"/>
                        </a:solidFill>
                      </a:endParaRPr>
                    </a:p>
                  </a:txBody>
                  <a:tcPr/>
                </a:tc>
                <a:tc>
                  <a:txBody>
                    <a:bodyPr/>
                    <a:lstStyle/>
                    <a:p>
                      <a:pPr algn="ctr"/>
                      <a:r>
                        <a:rPr lang="en-GB" sz="1600" b="1" dirty="0" smtClean="0">
                          <a:solidFill>
                            <a:schemeClr val="tx1"/>
                          </a:solidFill>
                        </a:rPr>
                        <a:t>80</a:t>
                      </a:r>
                      <a:endParaRPr lang="en-GB" sz="1600" b="1" dirty="0">
                        <a:solidFill>
                          <a:schemeClr val="tx1"/>
                        </a:solidFill>
                      </a:endParaRPr>
                    </a:p>
                  </a:txBody>
                  <a:tcPr/>
                </a:tc>
                <a:tc>
                  <a:txBody>
                    <a:bodyPr/>
                    <a:lstStyle/>
                    <a:p>
                      <a:pPr algn="ctr"/>
                      <a:r>
                        <a:rPr lang="en-GB" sz="1600" b="1" dirty="0" smtClean="0">
                          <a:solidFill>
                            <a:schemeClr val="tx1"/>
                          </a:solidFill>
                        </a:rPr>
                        <a:t>100</a:t>
                      </a:r>
                      <a:endParaRPr lang="en-GB" sz="1600" b="1" dirty="0">
                        <a:solidFill>
                          <a:schemeClr val="tx1"/>
                        </a:solidFill>
                      </a:endParaRPr>
                    </a:p>
                  </a:txBody>
                  <a:tcPr/>
                </a:tc>
              </a:tr>
              <a:tr h="370840">
                <a:tc>
                  <a:txBody>
                    <a:bodyPr/>
                    <a:lstStyle/>
                    <a:p>
                      <a:pPr algn="ctr"/>
                      <a:r>
                        <a:rPr lang="en-GB" sz="1600" b="1" dirty="0" smtClean="0">
                          <a:solidFill>
                            <a:schemeClr val="tx1"/>
                          </a:solidFill>
                        </a:rPr>
                        <a:t>%</a:t>
                      </a:r>
                      <a:r>
                        <a:rPr lang="en-GB" sz="1600" b="1" baseline="0" dirty="0" smtClean="0">
                          <a:solidFill>
                            <a:schemeClr val="tx1"/>
                          </a:solidFill>
                        </a:rPr>
                        <a:t> </a:t>
                      </a:r>
                      <a:r>
                        <a:rPr lang="en-GB" sz="1600" b="1" dirty="0" smtClean="0">
                          <a:solidFill>
                            <a:schemeClr val="tx1"/>
                          </a:solidFill>
                        </a:rPr>
                        <a:t>Saturation</a:t>
                      </a:r>
                      <a:endParaRPr lang="en-GB" sz="1600" b="1" dirty="0">
                        <a:solidFill>
                          <a:schemeClr val="tx1"/>
                        </a:solidFill>
                      </a:endParaRPr>
                    </a:p>
                  </a:txBody>
                  <a:tcPr/>
                </a:tc>
                <a:tc>
                  <a:txBody>
                    <a:bodyPr/>
                    <a:lstStyle/>
                    <a:p>
                      <a:pPr algn="ctr"/>
                      <a:r>
                        <a:rPr lang="en-GB" sz="1600" b="1" dirty="0" smtClean="0">
                          <a:solidFill>
                            <a:schemeClr val="tx1"/>
                          </a:solidFill>
                        </a:rPr>
                        <a:t>0</a:t>
                      </a:r>
                      <a:endParaRPr lang="en-GB" sz="1600" b="1" dirty="0">
                        <a:solidFill>
                          <a:schemeClr val="tx1"/>
                        </a:solidFill>
                      </a:endParaRPr>
                    </a:p>
                  </a:txBody>
                  <a:tcPr/>
                </a:tc>
                <a:tc>
                  <a:txBody>
                    <a:bodyPr/>
                    <a:lstStyle/>
                    <a:p>
                      <a:pPr algn="ctr"/>
                      <a:r>
                        <a:rPr lang="en-GB" sz="1600" b="1" dirty="0" smtClean="0">
                          <a:solidFill>
                            <a:schemeClr val="tx1"/>
                          </a:solidFill>
                        </a:rPr>
                        <a:t>30</a:t>
                      </a:r>
                      <a:endParaRPr lang="en-GB" sz="1600" b="1" dirty="0">
                        <a:solidFill>
                          <a:schemeClr val="tx1"/>
                        </a:solidFill>
                      </a:endParaRPr>
                    </a:p>
                  </a:txBody>
                  <a:tcPr/>
                </a:tc>
                <a:tc>
                  <a:txBody>
                    <a:bodyPr/>
                    <a:lstStyle/>
                    <a:p>
                      <a:pPr algn="ctr"/>
                      <a:r>
                        <a:rPr lang="en-GB" sz="1600" b="1" dirty="0" smtClean="0">
                          <a:solidFill>
                            <a:schemeClr val="tx1"/>
                          </a:solidFill>
                        </a:rPr>
                        <a:t>75</a:t>
                      </a:r>
                      <a:endParaRPr lang="en-GB" sz="1600" b="1" dirty="0">
                        <a:solidFill>
                          <a:schemeClr val="tx1"/>
                        </a:solidFill>
                      </a:endParaRPr>
                    </a:p>
                  </a:txBody>
                  <a:tcPr/>
                </a:tc>
                <a:tc>
                  <a:txBody>
                    <a:bodyPr/>
                    <a:lstStyle/>
                    <a:p>
                      <a:pPr algn="ctr"/>
                      <a:r>
                        <a:rPr lang="en-GB" sz="1600" b="1" dirty="0" smtClean="0">
                          <a:solidFill>
                            <a:schemeClr val="tx1"/>
                          </a:solidFill>
                        </a:rPr>
                        <a:t>90</a:t>
                      </a:r>
                      <a:endParaRPr lang="en-GB" sz="1600" b="1" dirty="0">
                        <a:solidFill>
                          <a:schemeClr val="tx1"/>
                        </a:solidFill>
                      </a:endParaRPr>
                    </a:p>
                  </a:txBody>
                  <a:tcPr/>
                </a:tc>
                <a:tc>
                  <a:txBody>
                    <a:bodyPr/>
                    <a:lstStyle/>
                    <a:p>
                      <a:pPr algn="ctr"/>
                      <a:r>
                        <a:rPr lang="en-GB" sz="1600" b="1" dirty="0" smtClean="0">
                          <a:solidFill>
                            <a:schemeClr val="tx1"/>
                          </a:solidFill>
                        </a:rPr>
                        <a:t>96</a:t>
                      </a:r>
                      <a:endParaRPr lang="en-GB" sz="1600" b="1" dirty="0">
                        <a:solidFill>
                          <a:schemeClr val="tx1"/>
                        </a:solidFill>
                      </a:endParaRPr>
                    </a:p>
                  </a:txBody>
                  <a:tcPr/>
                </a:tc>
                <a:tc>
                  <a:txBody>
                    <a:bodyPr/>
                    <a:lstStyle/>
                    <a:p>
                      <a:pPr algn="ctr"/>
                      <a:r>
                        <a:rPr lang="en-GB" sz="1600" b="1" dirty="0" smtClean="0">
                          <a:solidFill>
                            <a:schemeClr val="tx1"/>
                          </a:solidFill>
                        </a:rPr>
                        <a:t>98</a:t>
                      </a:r>
                      <a:endParaRPr lang="en-GB" sz="1600" b="1"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r>
              <a:rPr lang="en-GB" sz="2100" b="1" dirty="0" smtClean="0">
                <a:latin typeface="Bodoni MT" pitchFamily="18" charset="0"/>
              </a:rPr>
              <a:t>Therefore at REST approximately 25% of the 02 that is carried by the Haemoglobin is </a:t>
            </a:r>
            <a:r>
              <a:rPr lang="en-GB" sz="2100" b="1" dirty="0" smtClean="0">
                <a:solidFill>
                  <a:srgbClr val="FF0000"/>
                </a:solidFill>
                <a:latin typeface="Bodoni MT" pitchFamily="18" charset="0"/>
              </a:rPr>
              <a:t>UNLOADED </a:t>
            </a:r>
            <a:r>
              <a:rPr lang="en-GB" sz="2100" b="1" dirty="0" smtClean="0">
                <a:latin typeface="Bodoni MT" pitchFamily="18" charset="0"/>
              </a:rPr>
              <a:t>into the muscles. If we can increase this percentage we can have a more efficient athlete who will perform higher</a:t>
            </a:r>
          </a:p>
          <a:p>
            <a:pPr marL="457200" indent="-457200"/>
            <a:r>
              <a:rPr lang="en-GB" sz="2100" b="1" dirty="0" smtClean="0">
                <a:latin typeface="Bodoni MT" pitchFamily="18" charset="0"/>
              </a:rPr>
              <a:t>The </a:t>
            </a:r>
            <a:r>
              <a:rPr lang="en-GB" sz="2100" b="1" dirty="0" smtClean="0">
                <a:solidFill>
                  <a:srgbClr val="FF0000"/>
                </a:solidFill>
                <a:latin typeface="Bodoni MT" pitchFamily="18" charset="0"/>
              </a:rPr>
              <a:t>DIFFUSION GRADIENT </a:t>
            </a:r>
            <a:r>
              <a:rPr lang="en-GB" sz="2100" b="1" dirty="0" smtClean="0">
                <a:latin typeface="Bodoni MT" pitchFamily="18" charset="0"/>
              </a:rPr>
              <a:t>is the difference between 2 PPs of the same gas. The bigger the Gradient the more diffusion takes place</a:t>
            </a:r>
          </a:p>
          <a:p>
            <a:pPr marL="457200" indent="-457200"/>
            <a:r>
              <a:rPr lang="en-GB" sz="2100" b="1" dirty="0" smtClean="0">
                <a:latin typeface="Bodoni MT" pitchFamily="18" charset="0"/>
              </a:rPr>
              <a:t>During </a:t>
            </a:r>
            <a:r>
              <a:rPr lang="en-GB" sz="2100" b="1" dirty="0" smtClean="0">
                <a:solidFill>
                  <a:srgbClr val="FF0000"/>
                </a:solidFill>
                <a:latin typeface="Bodoni MT" pitchFamily="18" charset="0"/>
              </a:rPr>
              <a:t>EXERCISE </a:t>
            </a:r>
            <a:r>
              <a:rPr lang="en-GB" sz="2100" b="1" dirty="0" smtClean="0">
                <a:latin typeface="Bodoni MT" pitchFamily="18" charset="0"/>
              </a:rPr>
              <a:t>the muscles are using more 02, and are producing more C02. Therefore Deoxygenated blood coming back to the lungs via the heart has a </a:t>
            </a:r>
            <a:r>
              <a:rPr lang="en-GB" sz="2100" b="1" dirty="0" smtClean="0">
                <a:solidFill>
                  <a:srgbClr val="FF0000"/>
                </a:solidFill>
                <a:latin typeface="Bodoni MT" pitchFamily="18" charset="0"/>
              </a:rPr>
              <a:t>HIGH PP of C02 </a:t>
            </a:r>
            <a:r>
              <a:rPr lang="en-GB" sz="2100" b="1" dirty="0" smtClean="0">
                <a:latin typeface="Bodoni MT" pitchFamily="18" charset="0"/>
              </a:rPr>
              <a:t>and a </a:t>
            </a:r>
            <a:r>
              <a:rPr lang="en-GB" sz="2100" b="1" dirty="0" smtClean="0">
                <a:solidFill>
                  <a:srgbClr val="FF0000"/>
                </a:solidFill>
                <a:latin typeface="Bodoni MT" pitchFamily="18" charset="0"/>
              </a:rPr>
              <a:t>LOW PP of 02. </a:t>
            </a:r>
            <a:r>
              <a:rPr lang="en-GB" sz="2100" b="1" dirty="0" smtClean="0">
                <a:latin typeface="Bodoni MT" pitchFamily="18" charset="0"/>
              </a:rPr>
              <a:t>At </a:t>
            </a:r>
            <a:r>
              <a:rPr lang="en-GB" sz="2100" b="1" dirty="0" smtClean="0">
                <a:solidFill>
                  <a:srgbClr val="FF0000"/>
                </a:solidFill>
                <a:latin typeface="Bodoni MT" pitchFamily="18" charset="0"/>
              </a:rPr>
              <a:t>EXTERNAL RESPIRATION </a:t>
            </a:r>
            <a:r>
              <a:rPr lang="en-GB" sz="2100" b="1" dirty="0" smtClean="0">
                <a:latin typeface="Bodoni MT" pitchFamily="18" charset="0"/>
              </a:rPr>
              <a:t>the blood reaches the capillaries that surround the alveoli, this means that C02 diffuses </a:t>
            </a:r>
            <a:r>
              <a:rPr lang="en-GB" sz="2100" b="1" dirty="0" smtClean="0">
                <a:solidFill>
                  <a:srgbClr val="FF0000"/>
                </a:solidFill>
                <a:latin typeface="Bodoni MT" pitchFamily="18" charset="0"/>
              </a:rPr>
              <a:t>QUICKER </a:t>
            </a:r>
            <a:r>
              <a:rPr lang="en-GB" sz="2100" b="1" dirty="0" smtClean="0">
                <a:latin typeface="Bodoni MT" pitchFamily="18" charset="0"/>
              </a:rPr>
              <a:t>into the lungs and out of the body and that 02 diffuses </a:t>
            </a:r>
            <a:r>
              <a:rPr lang="en-GB" sz="2100" b="1" dirty="0" smtClean="0">
                <a:solidFill>
                  <a:srgbClr val="FF0000"/>
                </a:solidFill>
                <a:latin typeface="Bodoni MT" pitchFamily="18" charset="0"/>
              </a:rPr>
              <a:t>QUICKER</a:t>
            </a:r>
            <a:r>
              <a:rPr lang="en-GB" sz="2100" b="1" dirty="0" smtClean="0">
                <a:latin typeface="Bodoni MT" pitchFamily="18" charset="0"/>
              </a:rPr>
              <a:t> into the capillaries because the </a:t>
            </a:r>
            <a:r>
              <a:rPr lang="en-GB" sz="2100" b="1" dirty="0" smtClean="0">
                <a:solidFill>
                  <a:srgbClr val="FF0000"/>
                </a:solidFill>
                <a:latin typeface="Bodoni MT" pitchFamily="18" charset="0"/>
              </a:rPr>
              <a:t>DIFFUSION GRADIENT </a:t>
            </a:r>
            <a:r>
              <a:rPr lang="en-GB" sz="2100" b="1" dirty="0" smtClean="0">
                <a:latin typeface="Bodoni MT" pitchFamily="18" charset="0"/>
              </a:rPr>
              <a:t>is higher. This means that </a:t>
            </a:r>
            <a:r>
              <a:rPr lang="en-GB" sz="2100" b="1" dirty="0" smtClean="0">
                <a:solidFill>
                  <a:srgbClr val="FF0000"/>
                </a:solidFill>
                <a:latin typeface="Bodoni MT" pitchFamily="18" charset="0"/>
              </a:rPr>
              <a:t>HAEMOGLOBIN </a:t>
            </a:r>
            <a:r>
              <a:rPr lang="en-GB" sz="2100" b="1" dirty="0" smtClean="0">
                <a:latin typeface="Bodoni MT" pitchFamily="18" charset="0"/>
              </a:rPr>
              <a:t>is almost </a:t>
            </a:r>
            <a:r>
              <a:rPr lang="en-GB" sz="2100" b="1" dirty="0" smtClean="0">
                <a:solidFill>
                  <a:srgbClr val="FF0000"/>
                </a:solidFill>
                <a:latin typeface="Bodoni MT" pitchFamily="18" charset="0"/>
              </a:rPr>
              <a:t>FULLY SATURATED</a:t>
            </a:r>
          </a:p>
          <a:p>
            <a:pPr marL="457200" indent="-457200"/>
            <a:r>
              <a:rPr lang="en-GB" sz="2100" b="1" dirty="0" smtClean="0">
                <a:latin typeface="Bodoni MT" pitchFamily="18" charset="0"/>
              </a:rPr>
              <a:t>At </a:t>
            </a:r>
            <a:r>
              <a:rPr lang="en-GB" sz="2100" b="1" dirty="0" smtClean="0">
                <a:solidFill>
                  <a:srgbClr val="FF0000"/>
                </a:solidFill>
                <a:latin typeface="Bodoni MT" pitchFamily="18" charset="0"/>
              </a:rPr>
              <a:t>INTERNAL RESPIRATION 4 </a:t>
            </a:r>
            <a:r>
              <a:rPr lang="en-GB" sz="2100" b="1" dirty="0" smtClean="0">
                <a:latin typeface="Bodoni MT" pitchFamily="18" charset="0"/>
              </a:rPr>
              <a:t>factors have the effect of moving the graph line to the right. They are</a:t>
            </a:r>
            <a:r>
              <a:rPr lang="en-GB" sz="2100" b="1" dirty="0" smtClean="0">
                <a:solidFill>
                  <a:srgbClr val="FF0000"/>
                </a:solidFill>
                <a:latin typeface="Bodoni MT" pitchFamily="18" charset="0"/>
              </a:rPr>
              <a:t> 1) </a:t>
            </a:r>
            <a:r>
              <a:rPr lang="en-GB" sz="2100" b="1" dirty="0" smtClean="0">
                <a:latin typeface="Bodoni MT" pitchFamily="18" charset="0"/>
              </a:rPr>
              <a:t>Increase in </a:t>
            </a:r>
            <a:r>
              <a:rPr lang="en-GB" sz="2100" b="1" dirty="0" smtClean="0">
                <a:solidFill>
                  <a:srgbClr val="FF0000"/>
                </a:solidFill>
                <a:latin typeface="Bodoni MT" pitchFamily="18" charset="0"/>
              </a:rPr>
              <a:t>TEMPERATURE 2) </a:t>
            </a:r>
            <a:r>
              <a:rPr lang="en-GB" sz="2100" b="1" dirty="0" smtClean="0">
                <a:latin typeface="Bodoni MT" pitchFamily="18" charset="0"/>
              </a:rPr>
              <a:t>Decrease in </a:t>
            </a:r>
            <a:r>
              <a:rPr lang="en-GB" sz="2100" b="1" dirty="0" smtClean="0">
                <a:solidFill>
                  <a:srgbClr val="FF0000"/>
                </a:solidFill>
                <a:latin typeface="Bodoni MT" pitchFamily="18" charset="0"/>
              </a:rPr>
              <a:t>PP of 02</a:t>
            </a:r>
            <a:r>
              <a:rPr lang="en-GB" sz="2100" b="1" dirty="0" smtClean="0">
                <a:latin typeface="Bodoni MT" pitchFamily="18" charset="0"/>
              </a:rPr>
              <a:t> in the Muscles </a:t>
            </a:r>
            <a:r>
              <a:rPr lang="en-GB" sz="2100" b="1" dirty="0" smtClean="0">
                <a:solidFill>
                  <a:srgbClr val="FF0000"/>
                </a:solidFill>
                <a:latin typeface="Bodoni MT" pitchFamily="18" charset="0"/>
              </a:rPr>
              <a:t>3)</a:t>
            </a:r>
            <a:r>
              <a:rPr lang="en-GB" sz="2100" b="1" dirty="0" smtClean="0">
                <a:latin typeface="Bodoni MT" pitchFamily="18" charset="0"/>
              </a:rPr>
              <a:t> Increase in </a:t>
            </a:r>
            <a:r>
              <a:rPr lang="en-GB" sz="2100" b="1" dirty="0" smtClean="0">
                <a:solidFill>
                  <a:srgbClr val="FF0000"/>
                </a:solidFill>
                <a:latin typeface="Bodoni MT" pitchFamily="18" charset="0"/>
              </a:rPr>
              <a:t>PP of C02 </a:t>
            </a:r>
            <a:r>
              <a:rPr lang="en-GB" sz="2100" b="1" dirty="0" smtClean="0">
                <a:latin typeface="Bodoni MT" pitchFamily="18" charset="0"/>
              </a:rPr>
              <a:t>in Muscles </a:t>
            </a:r>
            <a:r>
              <a:rPr lang="en-GB" sz="2100" b="1" dirty="0" smtClean="0">
                <a:solidFill>
                  <a:srgbClr val="FF0000"/>
                </a:solidFill>
                <a:latin typeface="Bodoni MT" pitchFamily="18" charset="0"/>
              </a:rPr>
              <a:t>4) BOHR EFFECT </a:t>
            </a:r>
            <a:r>
              <a:rPr lang="en-GB" sz="2100" b="1" dirty="0" smtClean="0">
                <a:latin typeface="Bodoni MT" pitchFamily="18" charset="0"/>
              </a:rPr>
              <a:t>which is an increase in </a:t>
            </a:r>
            <a:r>
              <a:rPr lang="en-GB" sz="2100" b="1" dirty="0" smtClean="0">
                <a:solidFill>
                  <a:srgbClr val="FF0000"/>
                </a:solidFill>
                <a:latin typeface="Bodoni MT" pitchFamily="18" charset="0"/>
              </a:rPr>
              <a:t>ACIDITY </a:t>
            </a:r>
            <a:r>
              <a:rPr lang="en-GB" sz="2100" b="1" dirty="0" smtClean="0">
                <a:latin typeface="Bodoni MT" pitchFamily="18" charset="0"/>
              </a:rPr>
              <a:t>because of </a:t>
            </a:r>
            <a:r>
              <a:rPr lang="en-GB" sz="2100" b="1" dirty="0" smtClean="0">
                <a:solidFill>
                  <a:srgbClr val="FF0000"/>
                </a:solidFill>
                <a:latin typeface="Bodoni MT" pitchFamily="18" charset="0"/>
              </a:rPr>
              <a:t>LACTIC ACID</a:t>
            </a:r>
            <a:r>
              <a:rPr lang="en-GB" sz="2100" b="1" dirty="0" smtClean="0">
                <a:latin typeface="Bodoni MT" pitchFamily="18" charset="0"/>
              </a:rPr>
              <a:t>. Plot the graph</a:t>
            </a:r>
          </a:p>
          <a:p>
            <a:pPr marL="457200" indent="-457200"/>
            <a:endParaRPr lang="en-GB" sz="2100" b="1" dirty="0" smtClean="0">
              <a:latin typeface="Bodoni MT" pitchFamily="18" charset="0"/>
            </a:endParaRPr>
          </a:p>
          <a:p>
            <a:pPr marL="457200" indent="-457200"/>
            <a:endParaRPr lang="en-GB" sz="2100" b="1" dirty="0" smtClean="0">
              <a:latin typeface="Bodoni MT" pitchFamily="18" charset="0"/>
            </a:endParaRPr>
          </a:p>
          <a:p>
            <a:pPr marL="457200" indent="-457200"/>
            <a:r>
              <a:rPr lang="en-GB" sz="2100" b="1" dirty="0" smtClean="0">
                <a:latin typeface="Bodoni MT" pitchFamily="18" charset="0"/>
              </a:rPr>
              <a:t>Calculate the Percentage uptake now. What has happened?</a:t>
            </a:r>
          </a:p>
          <a:p>
            <a:pPr marL="457200" indent="-457200">
              <a:buNone/>
            </a:pPr>
            <a:endParaRPr lang="en-GB" sz="2100" b="1" dirty="0" smtClean="0">
              <a:latin typeface="Bodoni MT" pitchFamily="18" charset="0"/>
            </a:endParaRPr>
          </a:p>
          <a:p>
            <a:pPr marL="457200" indent="-457200"/>
            <a:endParaRPr lang="en-GB" sz="2100" b="1" dirty="0" smtClean="0">
              <a:latin typeface="Bodoni MT" pitchFamily="18" charset="0"/>
            </a:endParaRPr>
          </a:p>
        </p:txBody>
      </p:sp>
      <p:graphicFrame>
        <p:nvGraphicFramePr>
          <p:cNvPr id="5" name="Table 4"/>
          <p:cNvGraphicFramePr>
            <a:graphicFrameLocks noGrp="1"/>
          </p:cNvGraphicFramePr>
          <p:nvPr/>
        </p:nvGraphicFramePr>
        <p:xfrm>
          <a:off x="0" y="5357826"/>
          <a:ext cx="8858311" cy="741680"/>
        </p:xfrm>
        <a:graphic>
          <a:graphicData uri="http://schemas.openxmlformats.org/drawingml/2006/table">
            <a:tbl>
              <a:tblPr firstRow="1" bandRow="1">
                <a:tableStyleId>{5C22544A-7EE6-4342-B048-85BDC9FD1C3A}</a:tableStyleId>
              </a:tblPr>
              <a:tblGrid>
                <a:gridCol w="1428761"/>
                <a:gridCol w="1102185"/>
                <a:gridCol w="1265473"/>
                <a:gridCol w="1265473"/>
                <a:gridCol w="1265473"/>
                <a:gridCol w="1265473"/>
                <a:gridCol w="1265473"/>
              </a:tblGrid>
              <a:tr h="370840">
                <a:tc>
                  <a:txBody>
                    <a:bodyPr/>
                    <a:lstStyle/>
                    <a:p>
                      <a:pPr algn="ctr"/>
                      <a:r>
                        <a:rPr lang="en-GB" b="1" dirty="0" smtClean="0">
                          <a:solidFill>
                            <a:schemeClr val="tx1"/>
                          </a:solidFill>
                        </a:rPr>
                        <a:t>mmHg</a:t>
                      </a:r>
                      <a:endParaRPr lang="en-GB" b="1" dirty="0">
                        <a:solidFill>
                          <a:schemeClr val="tx1"/>
                        </a:solidFill>
                      </a:endParaRPr>
                    </a:p>
                  </a:txBody>
                  <a:tcPr/>
                </a:tc>
                <a:tc>
                  <a:txBody>
                    <a:bodyPr/>
                    <a:lstStyle/>
                    <a:p>
                      <a:pPr algn="ctr"/>
                      <a:r>
                        <a:rPr lang="en-GB" b="1" dirty="0" smtClean="0">
                          <a:solidFill>
                            <a:schemeClr val="tx1"/>
                          </a:solidFill>
                        </a:rPr>
                        <a:t>0</a:t>
                      </a:r>
                      <a:endParaRPr lang="en-GB" b="1" dirty="0">
                        <a:solidFill>
                          <a:schemeClr val="tx1"/>
                        </a:solidFill>
                      </a:endParaRPr>
                    </a:p>
                  </a:txBody>
                  <a:tcPr/>
                </a:tc>
                <a:tc>
                  <a:txBody>
                    <a:bodyPr/>
                    <a:lstStyle/>
                    <a:p>
                      <a:pPr algn="ctr"/>
                      <a:r>
                        <a:rPr lang="en-GB" b="1" dirty="0" smtClean="0">
                          <a:solidFill>
                            <a:schemeClr val="tx1"/>
                          </a:solidFill>
                        </a:rPr>
                        <a:t>20</a:t>
                      </a:r>
                      <a:endParaRPr lang="en-GB" b="1" dirty="0">
                        <a:solidFill>
                          <a:schemeClr val="tx1"/>
                        </a:solidFill>
                      </a:endParaRPr>
                    </a:p>
                  </a:txBody>
                  <a:tcPr/>
                </a:tc>
                <a:tc>
                  <a:txBody>
                    <a:bodyPr/>
                    <a:lstStyle/>
                    <a:p>
                      <a:pPr algn="ctr"/>
                      <a:r>
                        <a:rPr lang="en-GB" b="1" dirty="0" smtClean="0">
                          <a:solidFill>
                            <a:schemeClr val="tx1"/>
                          </a:solidFill>
                        </a:rPr>
                        <a:t>40</a:t>
                      </a:r>
                      <a:endParaRPr lang="en-GB" b="1" dirty="0">
                        <a:solidFill>
                          <a:schemeClr val="tx1"/>
                        </a:solidFill>
                      </a:endParaRPr>
                    </a:p>
                  </a:txBody>
                  <a:tcPr/>
                </a:tc>
                <a:tc>
                  <a:txBody>
                    <a:bodyPr/>
                    <a:lstStyle/>
                    <a:p>
                      <a:pPr algn="ctr"/>
                      <a:r>
                        <a:rPr lang="en-GB" b="1" dirty="0" smtClean="0">
                          <a:solidFill>
                            <a:schemeClr val="tx1"/>
                          </a:solidFill>
                        </a:rPr>
                        <a:t>60</a:t>
                      </a:r>
                      <a:endParaRPr lang="en-GB" b="1" dirty="0">
                        <a:solidFill>
                          <a:schemeClr val="tx1"/>
                        </a:solidFill>
                      </a:endParaRPr>
                    </a:p>
                  </a:txBody>
                  <a:tcPr/>
                </a:tc>
                <a:tc>
                  <a:txBody>
                    <a:bodyPr/>
                    <a:lstStyle/>
                    <a:p>
                      <a:pPr algn="ctr"/>
                      <a:r>
                        <a:rPr lang="en-GB" b="1" dirty="0" smtClean="0">
                          <a:solidFill>
                            <a:schemeClr val="tx1"/>
                          </a:solidFill>
                        </a:rPr>
                        <a:t>80</a:t>
                      </a:r>
                      <a:endParaRPr lang="en-GB" b="1" dirty="0">
                        <a:solidFill>
                          <a:schemeClr val="tx1"/>
                        </a:solidFill>
                      </a:endParaRPr>
                    </a:p>
                  </a:txBody>
                  <a:tcPr/>
                </a:tc>
                <a:tc>
                  <a:txBody>
                    <a:bodyPr/>
                    <a:lstStyle/>
                    <a:p>
                      <a:pPr algn="ctr"/>
                      <a:r>
                        <a:rPr lang="en-GB" b="1" dirty="0" smtClean="0">
                          <a:solidFill>
                            <a:schemeClr val="tx1"/>
                          </a:solidFill>
                        </a:rPr>
                        <a:t>100</a:t>
                      </a:r>
                      <a:endParaRPr lang="en-GB" b="1" dirty="0">
                        <a:solidFill>
                          <a:schemeClr val="tx1"/>
                        </a:solidFill>
                      </a:endParaRPr>
                    </a:p>
                  </a:txBody>
                  <a:tcPr/>
                </a:tc>
              </a:tr>
              <a:tr h="370840">
                <a:tc>
                  <a:txBody>
                    <a:bodyPr/>
                    <a:lstStyle/>
                    <a:p>
                      <a:pPr algn="ctr"/>
                      <a:r>
                        <a:rPr lang="en-GB" b="1" dirty="0" smtClean="0">
                          <a:solidFill>
                            <a:schemeClr val="tx1"/>
                          </a:solidFill>
                        </a:rPr>
                        <a:t>% Saturation</a:t>
                      </a:r>
                      <a:endParaRPr lang="en-GB" b="1" dirty="0">
                        <a:solidFill>
                          <a:schemeClr val="tx1"/>
                        </a:solidFill>
                      </a:endParaRPr>
                    </a:p>
                  </a:txBody>
                  <a:tcPr/>
                </a:tc>
                <a:tc>
                  <a:txBody>
                    <a:bodyPr/>
                    <a:lstStyle/>
                    <a:p>
                      <a:pPr algn="ctr"/>
                      <a:r>
                        <a:rPr lang="en-GB" b="1" dirty="0" smtClean="0">
                          <a:solidFill>
                            <a:schemeClr val="tx1"/>
                          </a:solidFill>
                        </a:rPr>
                        <a:t>0</a:t>
                      </a:r>
                      <a:endParaRPr lang="en-GB" b="1" dirty="0">
                        <a:solidFill>
                          <a:schemeClr val="tx1"/>
                        </a:solidFill>
                      </a:endParaRPr>
                    </a:p>
                  </a:txBody>
                  <a:tcPr/>
                </a:tc>
                <a:tc>
                  <a:txBody>
                    <a:bodyPr/>
                    <a:lstStyle/>
                    <a:p>
                      <a:pPr algn="ctr"/>
                      <a:r>
                        <a:rPr lang="en-GB" b="1" dirty="0" smtClean="0">
                          <a:solidFill>
                            <a:schemeClr val="tx1"/>
                          </a:solidFill>
                        </a:rPr>
                        <a:t>20</a:t>
                      </a:r>
                      <a:endParaRPr lang="en-GB" b="1" dirty="0">
                        <a:solidFill>
                          <a:schemeClr val="tx1"/>
                        </a:solidFill>
                      </a:endParaRPr>
                    </a:p>
                  </a:txBody>
                  <a:tcPr/>
                </a:tc>
                <a:tc>
                  <a:txBody>
                    <a:bodyPr/>
                    <a:lstStyle/>
                    <a:p>
                      <a:pPr algn="ctr"/>
                      <a:r>
                        <a:rPr lang="en-GB" b="1" dirty="0" smtClean="0">
                          <a:solidFill>
                            <a:schemeClr val="tx1"/>
                          </a:solidFill>
                        </a:rPr>
                        <a:t>50</a:t>
                      </a:r>
                      <a:endParaRPr lang="en-GB" b="1" dirty="0">
                        <a:solidFill>
                          <a:schemeClr val="tx1"/>
                        </a:solidFill>
                      </a:endParaRPr>
                    </a:p>
                  </a:txBody>
                  <a:tcPr/>
                </a:tc>
                <a:tc>
                  <a:txBody>
                    <a:bodyPr/>
                    <a:lstStyle/>
                    <a:p>
                      <a:pPr algn="ctr"/>
                      <a:r>
                        <a:rPr lang="en-GB" b="1" dirty="0" smtClean="0">
                          <a:solidFill>
                            <a:schemeClr val="tx1"/>
                          </a:solidFill>
                        </a:rPr>
                        <a:t>80</a:t>
                      </a:r>
                      <a:endParaRPr lang="en-GB" b="1" dirty="0">
                        <a:solidFill>
                          <a:schemeClr val="tx1"/>
                        </a:solidFill>
                      </a:endParaRPr>
                    </a:p>
                  </a:txBody>
                  <a:tcPr/>
                </a:tc>
                <a:tc>
                  <a:txBody>
                    <a:bodyPr/>
                    <a:lstStyle/>
                    <a:p>
                      <a:pPr algn="ctr"/>
                      <a:r>
                        <a:rPr lang="en-GB" b="1" dirty="0" smtClean="0">
                          <a:solidFill>
                            <a:schemeClr val="tx1"/>
                          </a:solidFill>
                        </a:rPr>
                        <a:t>93</a:t>
                      </a:r>
                      <a:endParaRPr lang="en-GB" b="1" dirty="0">
                        <a:solidFill>
                          <a:schemeClr val="tx1"/>
                        </a:solidFill>
                      </a:endParaRPr>
                    </a:p>
                  </a:txBody>
                  <a:tcPr/>
                </a:tc>
                <a:tc>
                  <a:txBody>
                    <a:bodyPr/>
                    <a:lstStyle/>
                    <a:p>
                      <a:pPr algn="ctr"/>
                      <a:r>
                        <a:rPr lang="en-GB" b="1" dirty="0" smtClean="0">
                          <a:solidFill>
                            <a:schemeClr val="tx1"/>
                          </a:solidFill>
                        </a:rPr>
                        <a:t>100</a:t>
                      </a:r>
                      <a:endParaRPr lang="en-GB" b="1"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solidFill>
                  <a:srgbClr val="FF0000"/>
                </a:solidFill>
                <a:latin typeface="Bodoni MT" pitchFamily="18" charset="0"/>
              </a:rPr>
              <a:t>VENTILATORY RESPONSE </a:t>
            </a:r>
            <a:r>
              <a:rPr lang="en-GB" sz="2100" b="1" dirty="0" smtClean="0">
                <a:latin typeface="Bodoni MT" pitchFamily="18" charset="0"/>
              </a:rPr>
              <a:t>TO LIGHT, MODERATE AND HEAVY EXERCISE</a:t>
            </a:r>
          </a:p>
          <a:p>
            <a:pPr marL="457200" indent="-457200" algn="ctr">
              <a:buNone/>
            </a:pPr>
            <a:endParaRPr lang="en-GB" sz="2100" b="1" dirty="0" smtClean="0">
              <a:latin typeface="Bodoni MT" pitchFamily="18" charset="0"/>
            </a:endParaRPr>
          </a:p>
          <a:p>
            <a:pPr marL="457200" indent="-457200">
              <a:buNone/>
            </a:pPr>
            <a:r>
              <a:rPr lang="en-GB" sz="2100" b="1" dirty="0" smtClean="0">
                <a:latin typeface="Bodoni MT" pitchFamily="18" charset="0"/>
              </a:rPr>
              <a:t>	Draw the following graph: X Axis = Units = Time: 3 parts A) Pre Exercise From -3 minutes to 0 minutes B) Exercise from 0 minutes to 5 minutes C) Recovery from 5 to 7 minutes. Y Axis Units = Minute Volume (VE) from 0 to 140 L/minute. Now plot the following coordinates for the 3 Exercise Lines</a:t>
            </a:r>
          </a:p>
          <a:p>
            <a:pPr marL="457200" indent="-457200">
              <a:buNone/>
            </a:pPr>
            <a:endParaRPr lang="en-GB" sz="2100" b="1" dirty="0" smtClean="0">
              <a:latin typeface="Bodoni MT" pitchFamily="18" charset="0"/>
            </a:endParaRPr>
          </a:p>
          <a:p>
            <a:pPr marL="457200" indent="-457200">
              <a:buNone/>
            </a:pPr>
            <a:endParaRPr lang="en-GB" sz="2100" b="1" dirty="0" smtClean="0">
              <a:latin typeface="Bodoni MT" pitchFamily="18" charset="0"/>
            </a:endParaRPr>
          </a:p>
          <a:p>
            <a:pPr marL="457200" indent="-457200">
              <a:buNone/>
            </a:pPr>
            <a:endParaRPr lang="en-GB" sz="2100" b="1" dirty="0" smtClean="0">
              <a:latin typeface="Bodoni MT" pitchFamily="18" charset="0"/>
            </a:endParaRPr>
          </a:p>
          <a:p>
            <a:pPr marL="457200" indent="-457200">
              <a:buNone/>
            </a:pPr>
            <a:endParaRPr lang="en-GB" sz="2100" b="1" dirty="0" smtClean="0">
              <a:latin typeface="Bodoni MT" pitchFamily="18" charset="0"/>
            </a:endParaRPr>
          </a:p>
          <a:p>
            <a:pPr marL="457200" indent="-457200">
              <a:buNone/>
            </a:pPr>
            <a:r>
              <a:rPr lang="en-GB" sz="2100" b="1" dirty="0" smtClean="0">
                <a:latin typeface="Bodoni MT" pitchFamily="18" charset="0"/>
              </a:rPr>
              <a:t>Annotate the following on your graph:</a:t>
            </a:r>
          </a:p>
          <a:p>
            <a:pPr marL="457200" indent="-457200"/>
            <a:r>
              <a:rPr lang="en-GB" sz="2100" b="1" dirty="0" smtClean="0">
                <a:latin typeface="Bodoni MT" pitchFamily="18" charset="0"/>
              </a:rPr>
              <a:t>Identify the </a:t>
            </a:r>
            <a:r>
              <a:rPr lang="en-GB" sz="2100" b="1" dirty="0" smtClean="0">
                <a:solidFill>
                  <a:srgbClr val="FF0000"/>
                </a:solidFill>
                <a:latin typeface="Bodoni MT" pitchFamily="18" charset="0"/>
              </a:rPr>
              <a:t>ANTICIPATORY RISE</a:t>
            </a:r>
          </a:p>
          <a:p>
            <a:pPr marL="457200" indent="-457200"/>
            <a:r>
              <a:rPr lang="en-GB" sz="2100" b="1" dirty="0" smtClean="0">
                <a:latin typeface="Bodoni MT" pitchFamily="18" charset="0"/>
              </a:rPr>
              <a:t>Identify </a:t>
            </a:r>
            <a:r>
              <a:rPr lang="en-GB" sz="2100" b="1" dirty="0" smtClean="0">
                <a:solidFill>
                  <a:srgbClr val="FF0000"/>
                </a:solidFill>
                <a:latin typeface="Bodoni MT" pitchFamily="18" charset="0"/>
              </a:rPr>
              <a:t>PLATEAUS</a:t>
            </a:r>
          </a:p>
          <a:p>
            <a:pPr marL="457200" indent="-457200"/>
            <a:r>
              <a:rPr lang="en-GB" sz="2100" b="1" dirty="0" smtClean="0">
                <a:latin typeface="Bodoni MT" pitchFamily="18" charset="0"/>
              </a:rPr>
              <a:t>Identify </a:t>
            </a:r>
            <a:r>
              <a:rPr lang="en-GB" sz="2100" b="1" dirty="0" smtClean="0">
                <a:solidFill>
                  <a:srgbClr val="FF0000"/>
                </a:solidFill>
                <a:latin typeface="Bodoni MT" pitchFamily="18" charset="0"/>
              </a:rPr>
              <a:t>SLOW </a:t>
            </a:r>
            <a:r>
              <a:rPr lang="en-GB" sz="2100" b="1" dirty="0" smtClean="0">
                <a:latin typeface="Bodoni MT" pitchFamily="18" charset="0"/>
              </a:rPr>
              <a:t>but Continued Increase in </a:t>
            </a:r>
            <a:r>
              <a:rPr lang="en-GB" sz="2100" b="1" dirty="0" smtClean="0">
                <a:solidFill>
                  <a:srgbClr val="FF0000"/>
                </a:solidFill>
                <a:latin typeface="Bodoni MT" pitchFamily="18" charset="0"/>
              </a:rPr>
              <a:t>VE</a:t>
            </a:r>
            <a:r>
              <a:rPr lang="en-GB" sz="2100" b="1" dirty="0" smtClean="0">
                <a:latin typeface="Bodoni MT" pitchFamily="18" charset="0"/>
              </a:rPr>
              <a:t> just before Maximal Intensity</a:t>
            </a:r>
          </a:p>
          <a:p>
            <a:pPr marL="457200" indent="-457200"/>
            <a:r>
              <a:rPr lang="en-GB" sz="2100" b="1" dirty="0" smtClean="0">
                <a:latin typeface="Bodoni MT" pitchFamily="18" charset="0"/>
              </a:rPr>
              <a:t>Identify the </a:t>
            </a:r>
            <a:r>
              <a:rPr lang="en-GB" sz="2100" b="1" dirty="0" smtClean="0">
                <a:solidFill>
                  <a:srgbClr val="FF0000"/>
                </a:solidFill>
                <a:latin typeface="Bodoni MT" pitchFamily="18" charset="0"/>
              </a:rPr>
              <a:t>RAPID DECREASE </a:t>
            </a:r>
            <a:r>
              <a:rPr lang="en-GB" sz="2100" b="1" dirty="0" smtClean="0">
                <a:latin typeface="Bodoni MT" pitchFamily="18" charset="0"/>
              </a:rPr>
              <a:t>in </a:t>
            </a:r>
            <a:r>
              <a:rPr lang="en-GB" sz="2100" b="1" dirty="0" smtClean="0">
                <a:solidFill>
                  <a:srgbClr val="FF0000"/>
                </a:solidFill>
                <a:latin typeface="Bodoni MT" pitchFamily="18" charset="0"/>
              </a:rPr>
              <a:t>VE</a:t>
            </a:r>
          </a:p>
          <a:p>
            <a:pPr marL="457200" indent="-457200"/>
            <a:r>
              <a:rPr lang="en-GB" sz="2100" b="1" dirty="0" smtClean="0">
                <a:latin typeface="Bodoni MT" pitchFamily="18" charset="0"/>
              </a:rPr>
              <a:t>Identify a </a:t>
            </a:r>
            <a:r>
              <a:rPr lang="en-GB" sz="2100" b="1" dirty="0" smtClean="0">
                <a:solidFill>
                  <a:srgbClr val="FF0000"/>
                </a:solidFill>
                <a:latin typeface="Bodoni MT" pitchFamily="18" charset="0"/>
              </a:rPr>
              <a:t>SLOW </a:t>
            </a:r>
            <a:r>
              <a:rPr lang="en-GB" sz="2100" b="1" dirty="0" smtClean="0">
                <a:latin typeface="Bodoni MT" pitchFamily="18" charset="0"/>
              </a:rPr>
              <a:t>but gradual </a:t>
            </a:r>
            <a:r>
              <a:rPr lang="en-GB" sz="2100" b="1" dirty="0" smtClean="0">
                <a:solidFill>
                  <a:srgbClr val="FF0000"/>
                </a:solidFill>
                <a:latin typeface="Bodoni MT" pitchFamily="18" charset="0"/>
              </a:rPr>
              <a:t>DECREASE</a:t>
            </a:r>
            <a:r>
              <a:rPr lang="en-GB" sz="2100" b="1" dirty="0" smtClean="0">
                <a:latin typeface="Bodoni MT" pitchFamily="18" charset="0"/>
              </a:rPr>
              <a:t> towards resting </a:t>
            </a:r>
            <a:r>
              <a:rPr lang="en-GB" sz="2100" b="1" dirty="0" smtClean="0">
                <a:solidFill>
                  <a:srgbClr val="FF0000"/>
                </a:solidFill>
                <a:latin typeface="Bodoni MT" pitchFamily="18" charset="0"/>
              </a:rPr>
              <a:t>VE</a:t>
            </a:r>
          </a:p>
          <a:p>
            <a:pPr marL="457200" indent="-457200" algn="ctr">
              <a:buNone/>
            </a:pPr>
            <a:r>
              <a:rPr lang="en-GB" sz="2100" b="1" dirty="0" smtClean="0">
                <a:latin typeface="Bodoni MT" pitchFamily="18" charset="0"/>
              </a:rPr>
              <a:t>CAN YOU EXPLAIN HOW THE BODY </a:t>
            </a:r>
          </a:p>
          <a:p>
            <a:pPr marL="457200" indent="-457200" algn="ctr">
              <a:buNone/>
            </a:pPr>
            <a:r>
              <a:rPr lang="en-GB" sz="2100" b="1" dirty="0" smtClean="0">
                <a:solidFill>
                  <a:srgbClr val="FF0000"/>
                </a:solidFill>
                <a:latin typeface="Bodoni MT" pitchFamily="18" charset="0"/>
              </a:rPr>
              <a:t>REGULATES</a:t>
            </a:r>
            <a:r>
              <a:rPr lang="en-GB" sz="2100" b="1" dirty="0" smtClean="0">
                <a:latin typeface="Bodoni MT" pitchFamily="18" charset="0"/>
              </a:rPr>
              <a:t> AND </a:t>
            </a:r>
            <a:r>
              <a:rPr lang="en-GB" sz="2100" b="1" dirty="0" smtClean="0">
                <a:solidFill>
                  <a:srgbClr val="FF0000"/>
                </a:solidFill>
                <a:latin typeface="Bodoni MT" pitchFamily="18" charset="0"/>
              </a:rPr>
              <a:t>CONTROLS </a:t>
            </a:r>
            <a:r>
              <a:rPr lang="en-GB" sz="2100" b="1" dirty="0" smtClean="0">
                <a:latin typeface="Bodoni MT" pitchFamily="18" charset="0"/>
              </a:rPr>
              <a:t>THIS</a:t>
            </a:r>
          </a:p>
        </p:txBody>
      </p:sp>
      <p:graphicFrame>
        <p:nvGraphicFramePr>
          <p:cNvPr id="4" name="Table 3"/>
          <p:cNvGraphicFramePr>
            <a:graphicFrameLocks noGrp="1"/>
          </p:cNvGraphicFramePr>
          <p:nvPr/>
        </p:nvGraphicFramePr>
        <p:xfrm>
          <a:off x="214282" y="2143116"/>
          <a:ext cx="8786880" cy="1483360"/>
        </p:xfrm>
        <a:graphic>
          <a:graphicData uri="http://schemas.openxmlformats.org/drawingml/2006/table">
            <a:tbl>
              <a:tblPr firstRow="1" bandRow="1">
                <a:tableStyleId>{5C22544A-7EE6-4342-B048-85BDC9FD1C3A}</a:tableStyleId>
              </a:tblPr>
              <a:tblGrid>
                <a:gridCol w="732240"/>
                <a:gridCol w="732240"/>
                <a:gridCol w="732240"/>
                <a:gridCol w="732240"/>
                <a:gridCol w="732240"/>
                <a:gridCol w="732240"/>
                <a:gridCol w="732240"/>
                <a:gridCol w="732240"/>
                <a:gridCol w="732240"/>
                <a:gridCol w="732240"/>
                <a:gridCol w="732240"/>
                <a:gridCol w="732240"/>
              </a:tblGrid>
              <a:tr h="370840">
                <a:tc>
                  <a:txBody>
                    <a:bodyPr/>
                    <a:lstStyle/>
                    <a:p>
                      <a:pPr algn="ctr"/>
                      <a:endParaRPr lang="en-GB" sz="1600" b="1" dirty="0">
                        <a:solidFill>
                          <a:schemeClr val="tx1"/>
                        </a:solidFill>
                      </a:endParaRPr>
                    </a:p>
                  </a:txBody>
                  <a:tcPr/>
                </a:tc>
                <a:tc>
                  <a:txBody>
                    <a:bodyPr/>
                    <a:lstStyle/>
                    <a:p>
                      <a:pPr algn="ctr"/>
                      <a:r>
                        <a:rPr lang="en-GB" sz="1600" b="1" dirty="0" smtClean="0">
                          <a:solidFill>
                            <a:schemeClr val="tx1"/>
                          </a:solidFill>
                        </a:rPr>
                        <a:t>-3 min</a:t>
                      </a:r>
                      <a:endParaRPr lang="en-GB" sz="1600" b="1" dirty="0">
                        <a:solidFill>
                          <a:schemeClr val="tx1"/>
                        </a:solidFill>
                      </a:endParaRPr>
                    </a:p>
                  </a:txBody>
                  <a:tcPr/>
                </a:tc>
                <a:tc>
                  <a:txBody>
                    <a:bodyPr/>
                    <a:lstStyle/>
                    <a:p>
                      <a:pPr algn="ctr"/>
                      <a:r>
                        <a:rPr lang="en-GB" sz="1600" b="1" dirty="0" smtClean="0">
                          <a:solidFill>
                            <a:schemeClr val="tx1"/>
                          </a:solidFill>
                        </a:rPr>
                        <a:t>-2</a:t>
                      </a:r>
                      <a:endParaRPr lang="en-GB" sz="1600" b="1" dirty="0">
                        <a:solidFill>
                          <a:schemeClr val="tx1"/>
                        </a:solidFill>
                      </a:endParaRPr>
                    </a:p>
                  </a:txBody>
                  <a:tcPr/>
                </a:tc>
                <a:tc>
                  <a:txBody>
                    <a:bodyPr/>
                    <a:lstStyle/>
                    <a:p>
                      <a:pPr algn="ctr"/>
                      <a:r>
                        <a:rPr lang="en-GB" sz="1600" b="1" dirty="0" smtClean="0">
                          <a:solidFill>
                            <a:schemeClr val="tx1"/>
                          </a:solidFill>
                        </a:rPr>
                        <a:t>-1</a:t>
                      </a:r>
                      <a:endParaRPr lang="en-GB" sz="1600" b="1" dirty="0">
                        <a:solidFill>
                          <a:schemeClr val="tx1"/>
                        </a:solidFill>
                      </a:endParaRPr>
                    </a:p>
                  </a:txBody>
                  <a:tcPr/>
                </a:tc>
                <a:tc>
                  <a:txBody>
                    <a:bodyPr/>
                    <a:lstStyle/>
                    <a:p>
                      <a:pPr algn="ctr"/>
                      <a:r>
                        <a:rPr lang="en-GB" sz="1600" b="1" dirty="0" smtClean="0">
                          <a:solidFill>
                            <a:schemeClr val="tx1"/>
                          </a:solidFill>
                        </a:rPr>
                        <a:t>0</a:t>
                      </a:r>
                      <a:endParaRPr lang="en-GB" sz="1600" b="1" dirty="0">
                        <a:solidFill>
                          <a:schemeClr val="tx1"/>
                        </a:solidFill>
                      </a:endParaRPr>
                    </a:p>
                  </a:txBody>
                  <a:tcPr/>
                </a:tc>
                <a:tc>
                  <a:txBody>
                    <a:bodyPr/>
                    <a:lstStyle/>
                    <a:p>
                      <a:pPr algn="ctr"/>
                      <a:r>
                        <a:rPr lang="en-GB" sz="1600" b="1" dirty="0" smtClean="0">
                          <a:solidFill>
                            <a:schemeClr val="tx1"/>
                          </a:solidFill>
                        </a:rPr>
                        <a:t>1</a:t>
                      </a:r>
                      <a:endParaRPr lang="en-GB" sz="1600" b="1" dirty="0">
                        <a:solidFill>
                          <a:schemeClr val="tx1"/>
                        </a:solidFill>
                      </a:endParaRPr>
                    </a:p>
                  </a:txBody>
                  <a:tcPr/>
                </a:tc>
                <a:tc>
                  <a:txBody>
                    <a:bodyPr/>
                    <a:lstStyle/>
                    <a:p>
                      <a:pPr algn="ctr"/>
                      <a:r>
                        <a:rPr lang="en-GB" sz="1600" b="1" dirty="0" smtClean="0">
                          <a:solidFill>
                            <a:schemeClr val="tx1"/>
                          </a:solidFill>
                        </a:rPr>
                        <a:t>2</a:t>
                      </a:r>
                      <a:endParaRPr lang="en-GB" sz="1600" b="1" dirty="0">
                        <a:solidFill>
                          <a:schemeClr val="tx1"/>
                        </a:solidFill>
                      </a:endParaRPr>
                    </a:p>
                  </a:txBody>
                  <a:tcPr/>
                </a:tc>
                <a:tc>
                  <a:txBody>
                    <a:bodyPr/>
                    <a:lstStyle/>
                    <a:p>
                      <a:pPr algn="ctr"/>
                      <a:r>
                        <a:rPr lang="en-GB" sz="1600" b="1" dirty="0" smtClean="0">
                          <a:solidFill>
                            <a:schemeClr val="tx1"/>
                          </a:solidFill>
                        </a:rPr>
                        <a:t>3</a:t>
                      </a:r>
                      <a:endParaRPr lang="en-GB" sz="1600" b="1" dirty="0">
                        <a:solidFill>
                          <a:schemeClr val="tx1"/>
                        </a:solidFill>
                      </a:endParaRPr>
                    </a:p>
                  </a:txBody>
                  <a:tcPr/>
                </a:tc>
                <a:tc>
                  <a:txBody>
                    <a:bodyPr/>
                    <a:lstStyle/>
                    <a:p>
                      <a:pPr algn="ctr"/>
                      <a:r>
                        <a:rPr lang="en-GB" sz="1600" b="1" dirty="0" smtClean="0">
                          <a:solidFill>
                            <a:schemeClr val="tx1"/>
                          </a:solidFill>
                        </a:rPr>
                        <a:t>4</a:t>
                      </a:r>
                      <a:endParaRPr lang="en-GB" sz="1600" b="1" dirty="0">
                        <a:solidFill>
                          <a:schemeClr val="tx1"/>
                        </a:solidFill>
                      </a:endParaRPr>
                    </a:p>
                  </a:txBody>
                  <a:tcPr/>
                </a:tc>
                <a:tc>
                  <a:txBody>
                    <a:bodyPr/>
                    <a:lstStyle/>
                    <a:p>
                      <a:pPr algn="ctr"/>
                      <a:r>
                        <a:rPr lang="en-GB" sz="1600" b="1" dirty="0" smtClean="0">
                          <a:solidFill>
                            <a:schemeClr val="tx1"/>
                          </a:solidFill>
                        </a:rPr>
                        <a:t>5</a:t>
                      </a:r>
                      <a:endParaRPr lang="en-GB" sz="1600" b="1" dirty="0">
                        <a:solidFill>
                          <a:schemeClr val="tx1"/>
                        </a:solidFill>
                      </a:endParaRPr>
                    </a:p>
                  </a:txBody>
                  <a:tcPr/>
                </a:tc>
                <a:tc>
                  <a:txBody>
                    <a:bodyPr/>
                    <a:lstStyle/>
                    <a:p>
                      <a:pPr algn="ctr"/>
                      <a:r>
                        <a:rPr lang="en-GB" sz="1600" b="1" dirty="0" smtClean="0">
                          <a:solidFill>
                            <a:schemeClr val="tx1"/>
                          </a:solidFill>
                        </a:rPr>
                        <a:t>6</a:t>
                      </a:r>
                      <a:endParaRPr lang="en-GB" sz="1600" b="1" dirty="0">
                        <a:solidFill>
                          <a:schemeClr val="tx1"/>
                        </a:solidFill>
                      </a:endParaRPr>
                    </a:p>
                  </a:txBody>
                  <a:tcPr/>
                </a:tc>
                <a:tc>
                  <a:txBody>
                    <a:bodyPr/>
                    <a:lstStyle/>
                    <a:p>
                      <a:pPr algn="ctr"/>
                      <a:r>
                        <a:rPr lang="en-GB" sz="1600" b="1" dirty="0" smtClean="0">
                          <a:solidFill>
                            <a:schemeClr val="tx1"/>
                          </a:solidFill>
                        </a:rPr>
                        <a:t>7 min</a:t>
                      </a:r>
                      <a:endParaRPr lang="en-GB" sz="1600" b="1" dirty="0">
                        <a:solidFill>
                          <a:schemeClr val="tx1"/>
                        </a:solidFill>
                      </a:endParaRPr>
                    </a:p>
                  </a:txBody>
                  <a:tcPr/>
                </a:tc>
              </a:tr>
              <a:tr h="370840">
                <a:tc>
                  <a:txBody>
                    <a:bodyPr/>
                    <a:lstStyle/>
                    <a:p>
                      <a:pPr algn="ctr"/>
                      <a:r>
                        <a:rPr lang="en-GB" sz="1600" b="1" dirty="0" smtClean="0">
                          <a:solidFill>
                            <a:schemeClr val="tx1"/>
                          </a:solidFill>
                        </a:rPr>
                        <a:t>Light</a:t>
                      </a:r>
                      <a:endParaRPr lang="en-GB" sz="1600" b="1" dirty="0">
                        <a:solidFill>
                          <a:schemeClr val="tx1"/>
                        </a:solidFill>
                      </a:endParaRPr>
                    </a:p>
                  </a:txBody>
                  <a:tcPr/>
                </a:tc>
                <a:tc>
                  <a:txBody>
                    <a:bodyPr/>
                    <a:lstStyle/>
                    <a:p>
                      <a:pPr algn="ctr"/>
                      <a:r>
                        <a:rPr lang="en-GB" sz="1600" b="1" dirty="0" smtClean="0">
                          <a:solidFill>
                            <a:schemeClr val="tx1"/>
                          </a:solidFill>
                        </a:rPr>
                        <a:t>15</a:t>
                      </a:r>
                      <a:endParaRPr lang="en-GB" sz="1600" b="1" dirty="0">
                        <a:solidFill>
                          <a:schemeClr val="tx1"/>
                        </a:solidFill>
                      </a:endParaRPr>
                    </a:p>
                  </a:txBody>
                  <a:tcPr/>
                </a:tc>
                <a:tc>
                  <a:txBody>
                    <a:bodyPr/>
                    <a:lstStyle/>
                    <a:p>
                      <a:pPr algn="ctr"/>
                      <a:r>
                        <a:rPr lang="en-GB" sz="1600" b="1" dirty="0" smtClean="0">
                          <a:solidFill>
                            <a:schemeClr val="tx1"/>
                          </a:solidFill>
                        </a:rPr>
                        <a:t>17</a:t>
                      </a:r>
                      <a:endParaRPr lang="en-GB" sz="1600" b="1" dirty="0">
                        <a:solidFill>
                          <a:schemeClr val="tx1"/>
                        </a:solidFill>
                      </a:endParaRPr>
                    </a:p>
                  </a:txBody>
                  <a:tcPr/>
                </a:tc>
                <a:tc>
                  <a:txBody>
                    <a:bodyPr/>
                    <a:lstStyle/>
                    <a:p>
                      <a:pPr algn="ctr"/>
                      <a:r>
                        <a:rPr lang="en-GB" sz="1600" b="1" dirty="0" smtClean="0">
                          <a:solidFill>
                            <a:schemeClr val="tx1"/>
                          </a:solidFill>
                        </a:rPr>
                        <a:t>20</a:t>
                      </a:r>
                      <a:endParaRPr lang="en-GB" sz="1600" b="1" dirty="0">
                        <a:solidFill>
                          <a:schemeClr val="tx1"/>
                        </a:solidFill>
                      </a:endParaRPr>
                    </a:p>
                  </a:txBody>
                  <a:tcPr/>
                </a:tc>
                <a:tc>
                  <a:txBody>
                    <a:bodyPr/>
                    <a:lstStyle/>
                    <a:p>
                      <a:pPr algn="ctr"/>
                      <a:r>
                        <a:rPr lang="en-GB" sz="1600" b="1" dirty="0" smtClean="0">
                          <a:solidFill>
                            <a:schemeClr val="tx1"/>
                          </a:solidFill>
                        </a:rPr>
                        <a:t>30</a:t>
                      </a:r>
                      <a:endParaRPr lang="en-GB" sz="1600" b="1" dirty="0">
                        <a:solidFill>
                          <a:schemeClr val="tx1"/>
                        </a:solidFill>
                      </a:endParaRPr>
                    </a:p>
                  </a:txBody>
                  <a:tcPr/>
                </a:tc>
                <a:tc>
                  <a:txBody>
                    <a:bodyPr/>
                    <a:lstStyle/>
                    <a:p>
                      <a:pPr algn="ctr"/>
                      <a:r>
                        <a:rPr lang="en-GB" sz="1600" b="1" dirty="0" smtClean="0">
                          <a:solidFill>
                            <a:schemeClr val="tx1"/>
                          </a:solidFill>
                        </a:rPr>
                        <a:t>60</a:t>
                      </a:r>
                      <a:endParaRPr lang="en-GB" sz="1600" b="1" dirty="0">
                        <a:solidFill>
                          <a:schemeClr val="tx1"/>
                        </a:solidFill>
                      </a:endParaRPr>
                    </a:p>
                  </a:txBody>
                  <a:tcPr/>
                </a:tc>
                <a:tc>
                  <a:txBody>
                    <a:bodyPr/>
                    <a:lstStyle/>
                    <a:p>
                      <a:pPr algn="ctr"/>
                      <a:r>
                        <a:rPr lang="en-GB" sz="1600" b="1" dirty="0" smtClean="0">
                          <a:solidFill>
                            <a:schemeClr val="tx1"/>
                          </a:solidFill>
                        </a:rPr>
                        <a:t>65</a:t>
                      </a:r>
                      <a:endParaRPr lang="en-GB" sz="1600" b="1" dirty="0">
                        <a:solidFill>
                          <a:schemeClr val="tx1"/>
                        </a:solidFill>
                      </a:endParaRPr>
                    </a:p>
                  </a:txBody>
                  <a:tcPr/>
                </a:tc>
                <a:tc>
                  <a:txBody>
                    <a:bodyPr/>
                    <a:lstStyle/>
                    <a:p>
                      <a:pPr algn="ctr"/>
                      <a:r>
                        <a:rPr lang="en-GB" sz="1600" b="1" dirty="0" smtClean="0">
                          <a:solidFill>
                            <a:schemeClr val="tx1"/>
                          </a:solidFill>
                        </a:rPr>
                        <a:t>65</a:t>
                      </a:r>
                      <a:endParaRPr lang="en-GB" sz="1600" b="1" dirty="0">
                        <a:solidFill>
                          <a:schemeClr val="tx1"/>
                        </a:solidFill>
                      </a:endParaRPr>
                    </a:p>
                  </a:txBody>
                  <a:tcPr/>
                </a:tc>
                <a:tc>
                  <a:txBody>
                    <a:bodyPr/>
                    <a:lstStyle/>
                    <a:p>
                      <a:pPr algn="ctr"/>
                      <a:r>
                        <a:rPr lang="en-GB" sz="1600" b="1" dirty="0" smtClean="0">
                          <a:solidFill>
                            <a:schemeClr val="tx1"/>
                          </a:solidFill>
                        </a:rPr>
                        <a:t>63</a:t>
                      </a:r>
                      <a:endParaRPr lang="en-GB" sz="1600" b="1" dirty="0">
                        <a:solidFill>
                          <a:schemeClr val="tx1"/>
                        </a:solidFill>
                      </a:endParaRPr>
                    </a:p>
                  </a:txBody>
                  <a:tcPr/>
                </a:tc>
                <a:tc>
                  <a:txBody>
                    <a:bodyPr/>
                    <a:lstStyle/>
                    <a:p>
                      <a:pPr algn="ctr"/>
                      <a:r>
                        <a:rPr lang="en-GB" sz="1600" b="1" dirty="0" smtClean="0">
                          <a:solidFill>
                            <a:schemeClr val="tx1"/>
                          </a:solidFill>
                        </a:rPr>
                        <a:t>64</a:t>
                      </a:r>
                      <a:endParaRPr lang="en-GB" sz="1600" b="1" dirty="0">
                        <a:solidFill>
                          <a:schemeClr val="tx1"/>
                        </a:solidFill>
                      </a:endParaRPr>
                    </a:p>
                  </a:txBody>
                  <a:tcPr/>
                </a:tc>
                <a:tc>
                  <a:txBody>
                    <a:bodyPr/>
                    <a:lstStyle/>
                    <a:p>
                      <a:pPr algn="ctr"/>
                      <a:r>
                        <a:rPr lang="en-GB" sz="1600" b="1" dirty="0" smtClean="0">
                          <a:solidFill>
                            <a:schemeClr val="tx1"/>
                          </a:solidFill>
                        </a:rPr>
                        <a:t>21</a:t>
                      </a:r>
                      <a:endParaRPr lang="en-GB" sz="1600" b="1" dirty="0">
                        <a:solidFill>
                          <a:schemeClr val="tx1"/>
                        </a:solidFill>
                      </a:endParaRPr>
                    </a:p>
                  </a:txBody>
                  <a:tcPr/>
                </a:tc>
                <a:tc>
                  <a:txBody>
                    <a:bodyPr/>
                    <a:lstStyle/>
                    <a:p>
                      <a:pPr algn="ctr"/>
                      <a:r>
                        <a:rPr lang="en-GB" sz="1600" b="1" dirty="0" smtClean="0">
                          <a:solidFill>
                            <a:schemeClr val="tx1"/>
                          </a:solidFill>
                        </a:rPr>
                        <a:t>20</a:t>
                      </a:r>
                      <a:endParaRPr lang="en-GB" sz="1600" b="1" dirty="0">
                        <a:solidFill>
                          <a:schemeClr val="tx1"/>
                        </a:solidFill>
                      </a:endParaRPr>
                    </a:p>
                  </a:txBody>
                  <a:tcPr/>
                </a:tc>
              </a:tr>
              <a:tr h="370840">
                <a:tc>
                  <a:txBody>
                    <a:bodyPr/>
                    <a:lstStyle/>
                    <a:p>
                      <a:pPr algn="ctr"/>
                      <a:r>
                        <a:rPr lang="en-GB" sz="1600" b="1" dirty="0" smtClean="0">
                          <a:solidFill>
                            <a:schemeClr val="tx1"/>
                          </a:solidFill>
                        </a:rPr>
                        <a:t>Mod</a:t>
                      </a:r>
                      <a:endParaRPr lang="en-GB" sz="1600" b="1" dirty="0">
                        <a:solidFill>
                          <a:schemeClr val="tx1"/>
                        </a:solidFill>
                      </a:endParaRPr>
                    </a:p>
                  </a:txBody>
                  <a:tcPr/>
                </a:tc>
                <a:tc>
                  <a:txBody>
                    <a:bodyPr/>
                    <a:lstStyle/>
                    <a:p>
                      <a:pPr algn="ctr"/>
                      <a:r>
                        <a:rPr lang="en-GB" sz="1600" b="1" dirty="0" smtClean="0">
                          <a:solidFill>
                            <a:schemeClr val="tx1"/>
                          </a:solidFill>
                        </a:rPr>
                        <a:t>15</a:t>
                      </a:r>
                      <a:endParaRPr lang="en-GB" sz="1600" b="1" dirty="0">
                        <a:solidFill>
                          <a:schemeClr val="tx1"/>
                        </a:solidFill>
                      </a:endParaRPr>
                    </a:p>
                  </a:txBody>
                  <a:tcPr/>
                </a:tc>
                <a:tc>
                  <a:txBody>
                    <a:bodyPr/>
                    <a:lstStyle/>
                    <a:p>
                      <a:pPr algn="ctr"/>
                      <a:r>
                        <a:rPr lang="en-GB" sz="1600" b="1" dirty="0" smtClean="0">
                          <a:solidFill>
                            <a:schemeClr val="tx1"/>
                          </a:solidFill>
                        </a:rPr>
                        <a:t>18</a:t>
                      </a:r>
                      <a:endParaRPr lang="en-GB" sz="1600" b="1" dirty="0">
                        <a:solidFill>
                          <a:schemeClr val="tx1"/>
                        </a:solidFill>
                      </a:endParaRPr>
                    </a:p>
                  </a:txBody>
                  <a:tcPr/>
                </a:tc>
                <a:tc>
                  <a:txBody>
                    <a:bodyPr/>
                    <a:lstStyle/>
                    <a:p>
                      <a:pPr algn="ctr"/>
                      <a:r>
                        <a:rPr lang="en-GB" sz="1600" b="1" dirty="0" smtClean="0">
                          <a:solidFill>
                            <a:schemeClr val="tx1"/>
                          </a:solidFill>
                        </a:rPr>
                        <a:t>21</a:t>
                      </a:r>
                      <a:endParaRPr lang="en-GB" sz="1600" b="1" dirty="0">
                        <a:solidFill>
                          <a:schemeClr val="tx1"/>
                        </a:solidFill>
                      </a:endParaRPr>
                    </a:p>
                  </a:txBody>
                  <a:tcPr/>
                </a:tc>
                <a:tc>
                  <a:txBody>
                    <a:bodyPr/>
                    <a:lstStyle/>
                    <a:p>
                      <a:pPr algn="ctr"/>
                      <a:r>
                        <a:rPr lang="en-GB" sz="1600" b="1" dirty="0" smtClean="0">
                          <a:solidFill>
                            <a:schemeClr val="tx1"/>
                          </a:solidFill>
                        </a:rPr>
                        <a:t>40</a:t>
                      </a:r>
                      <a:endParaRPr lang="en-GB" sz="1600" b="1" dirty="0">
                        <a:solidFill>
                          <a:schemeClr val="tx1"/>
                        </a:solidFill>
                      </a:endParaRPr>
                    </a:p>
                  </a:txBody>
                  <a:tcPr/>
                </a:tc>
                <a:tc>
                  <a:txBody>
                    <a:bodyPr/>
                    <a:lstStyle/>
                    <a:p>
                      <a:pPr algn="ctr"/>
                      <a:r>
                        <a:rPr lang="en-GB" sz="1600" b="1" dirty="0" smtClean="0">
                          <a:solidFill>
                            <a:schemeClr val="tx1"/>
                          </a:solidFill>
                        </a:rPr>
                        <a:t>90</a:t>
                      </a:r>
                      <a:endParaRPr lang="en-GB" sz="1600" b="1" dirty="0">
                        <a:solidFill>
                          <a:schemeClr val="tx1"/>
                        </a:solidFill>
                      </a:endParaRPr>
                    </a:p>
                  </a:txBody>
                  <a:tcPr/>
                </a:tc>
                <a:tc>
                  <a:txBody>
                    <a:bodyPr/>
                    <a:lstStyle/>
                    <a:p>
                      <a:pPr algn="ctr"/>
                      <a:r>
                        <a:rPr lang="en-GB" sz="1600" b="1" dirty="0" smtClean="0">
                          <a:solidFill>
                            <a:schemeClr val="tx1"/>
                          </a:solidFill>
                        </a:rPr>
                        <a:t>95</a:t>
                      </a:r>
                      <a:endParaRPr lang="en-GB" sz="1600" b="1" dirty="0">
                        <a:solidFill>
                          <a:schemeClr val="tx1"/>
                        </a:solidFill>
                      </a:endParaRPr>
                    </a:p>
                  </a:txBody>
                  <a:tcPr/>
                </a:tc>
                <a:tc>
                  <a:txBody>
                    <a:bodyPr/>
                    <a:lstStyle/>
                    <a:p>
                      <a:pPr algn="ctr"/>
                      <a:r>
                        <a:rPr lang="en-GB" sz="1600" b="1" dirty="0" smtClean="0">
                          <a:solidFill>
                            <a:schemeClr val="tx1"/>
                          </a:solidFill>
                        </a:rPr>
                        <a:t>97</a:t>
                      </a:r>
                      <a:endParaRPr lang="en-GB" sz="1600" b="1" dirty="0">
                        <a:solidFill>
                          <a:schemeClr val="tx1"/>
                        </a:solidFill>
                      </a:endParaRPr>
                    </a:p>
                  </a:txBody>
                  <a:tcPr/>
                </a:tc>
                <a:tc>
                  <a:txBody>
                    <a:bodyPr/>
                    <a:lstStyle/>
                    <a:p>
                      <a:pPr algn="ctr"/>
                      <a:r>
                        <a:rPr lang="en-GB" sz="1600" b="1" dirty="0" smtClean="0">
                          <a:solidFill>
                            <a:schemeClr val="tx1"/>
                          </a:solidFill>
                        </a:rPr>
                        <a:t>98</a:t>
                      </a:r>
                      <a:endParaRPr lang="en-GB" sz="1600" b="1" dirty="0">
                        <a:solidFill>
                          <a:schemeClr val="tx1"/>
                        </a:solidFill>
                      </a:endParaRPr>
                    </a:p>
                  </a:txBody>
                  <a:tcPr/>
                </a:tc>
                <a:tc>
                  <a:txBody>
                    <a:bodyPr/>
                    <a:lstStyle/>
                    <a:p>
                      <a:pPr algn="ctr"/>
                      <a:r>
                        <a:rPr lang="en-GB" sz="1600" b="1" dirty="0" smtClean="0">
                          <a:solidFill>
                            <a:schemeClr val="tx1"/>
                          </a:solidFill>
                        </a:rPr>
                        <a:t>99</a:t>
                      </a:r>
                      <a:endParaRPr lang="en-GB" sz="1600" b="1" dirty="0">
                        <a:solidFill>
                          <a:schemeClr val="tx1"/>
                        </a:solidFill>
                      </a:endParaRPr>
                    </a:p>
                  </a:txBody>
                  <a:tcPr/>
                </a:tc>
                <a:tc>
                  <a:txBody>
                    <a:bodyPr/>
                    <a:lstStyle/>
                    <a:p>
                      <a:pPr algn="ctr"/>
                      <a:r>
                        <a:rPr lang="en-GB" sz="1600" b="1" dirty="0" smtClean="0">
                          <a:solidFill>
                            <a:schemeClr val="tx1"/>
                          </a:solidFill>
                        </a:rPr>
                        <a:t>38</a:t>
                      </a:r>
                      <a:endParaRPr lang="en-GB" sz="1600" b="1" dirty="0">
                        <a:solidFill>
                          <a:schemeClr val="tx1"/>
                        </a:solidFill>
                      </a:endParaRPr>
                    </a:p>
                  </a:txBody>
                  <a:tcPr/>
                </a:tc>
                <a:tc>
                  <a:txBody>
                    <a:bodyPr/>
                    <a:lstStyle/>
                    <a:p>
                      <a:pPr algn="ctr"/>
                      <a:r>
                        <a:rPr lang="en-GB" sz="1600" b="1" dirty="0" smtClean="0">
                          <a:solidFill>
                            <a:schemeClr val="tx1"/>
                          </a:solidFill>
                        </a:rPr>
                        <a:t>30</a:t>
                      </a:r>
                      <a:endParaRPr lang="en-GB" sz="1600" b="1" dirty="0">
                        <a:solidFill>
                          <a:schemeClr val="tx1"/>
                        </a:solidFill>
                      </a:endParaRPr>
                    </a:p>
                  </a:txBody>
                  <a:tcPr/>
                </a:tc>
              </a:tr>
              <a:tr h="370840">
                <a:tc>
                  <a:txBody>
                    <a:bodyPr/>
                    <a:lstStyle/>
                    <a:p>
                      <a:pPr algn="ctr"/>
                      <a:r>
                        <a:rPr lang="en-GB" sz="1600" b="1" dirty="0" smtClean="0">
                          <a:solidFill>
                            <a:schemeClr val="tx1"/>
                          </a:solidFill>
                        </a:rPr>
                        <a:t>Heavy</a:t>
                      </a:r>
                      <a:endParaRPr lang="en-GB" sz="1600" b="1" dirty="0">
                        <a:solidFill>
                          <a:schemeClr val="tx1"/>
                        </a:solidFill>
                      </a:endParaRPr>
                    </a:p>
                  </a:txBody>
                  <a:tcPr/>
                </a:tc>
                <a:tc>
                  <a:txBody>
                    <a:bodyPr/>
                    <a:lstStyle/>
                    <a:p>
                      <a:pPr algn="ctr"/>
                      <a:r>
                        <a:rPr lang="en-GB" sz="1600" b="1" dirty="0" smtClean="0">
                          <a:solidFill>
                            <a:schemeClr val="tx1"/>
                          </a:solidFill>
                        </a:rPr>
                        <a:t>15</a:t>
                      </a:r>
                      <a:endParaRPr lang="en-GB" sz="1600" b="1" dirty="0">
                        <a:solidFill>
                          <a:schemeClr val="tx1"/>
                        </a:solidFill>
                      </a:endParaRPr>
                    </a:p>
                  </a:txBody>
                  <a:tcPr/>
                </a:tc>
                <a:tc>
                  <a:txBody>
                    <a:bodyPr/>
                    <a:lstStyle/>
                    <a:p>
                      <a:pPr algn="ctr"/>
                      <a:r>
                        <a:rPr lang="en-GB" sz="1600" b="1" dirty="0" smtClean="0">
                          <a:solidFill>
                            <a:schemeClr val="tx1"/>
                          </a:solidFill>
                        </a:rPr>
                        <a:t>19</a:t>
                      </a:r>
                      <a:endParaRPr lang="en-GB" sz="1600" b="1" dirty="0">
                        <a:solidFill>
                          <a:schemeClr val="tx1"/>
                        </a:solidFill>
                      </a:endParaRPr>
                    </a:p>
                  </a:txBody>
                  <a:tcPr/>
                </a:tc>
                <a:tc>
                  <a:txBody>
                    <a:bodyPr/>
                    <a:lstStyle/>
                    <a:p>
                      <a:pPr algn="ctr"/>
                      <a:r>
                        <a:rPr lang="en-GB" sz="1600" b="1" dirty="0" smtClean="0">
                          <a:solidFill>
                            <a:schemeClr val="tx1"/>
                          </a:solidFill>
                        </a:rPr>
                        <a:t>60</a:t>
                      </a:r>
                      <a:endParaRPr lang="en-GB" sz="1600" b="1" dirty="0">
                        <a:solidFill>
                          <a:schemeClr val="tx1"/>
                        </a:solidFill>
                      </a:endParaRPr>
                    </a:p>
                  </a:txBody>
                  <a:tcPr/>
                </a:tc>
                <a:tc>
                  <a:txBody>
                    <a:bodyPr/>
                    <a:lstStyle/>
                    <a:p>
                      <a:pPr algn="ctr"/>
                      <a:r>
                        <a:rPr lang="en-GB" sz="1600" b="1" dirty="0" smtClean="0">
                          <a:solidFill>
                            <a:schemeClr val="tx1"/>
                          </a:solidFill>
                        </a:rPr>
                        <a:t>60</a:t>
                      </a:r>
                      <a:endParaRPr lang="en-GB" sz="1600" b="1" dirty="0">
                        <a:solidFill>
                          <a:schemeClr val="tx1"/>
                        </a:solidFill>
                      </a:endParaRPr>
                    </a:p>
                  </a:txBody>
                  <a:tcPr/>
                </a:tc>
                <a:tc>
                  <a:txBody>
                    <a:bodyPr/>
                    <a:lstStyle/>
                    <a:p>
                      <a:pPr algn="ctr"/>
                      <a:r>
                        <a:rPr lang="en-GB" sz="1600" b="1" dirty="0" smtClean="0">
                          <a:solidFill>
                            <a:schemeClr val="tx1"/>
                          </a:solidFill>
                        </a:rPr>
                        <a:t>118</a:t>
                      </a:r>
                      <a:endParaRPr lang="en-GB" sz="1600" b="1" dirty="0">
                        <a:solidFill>
                          <a:schemeClr val="tx1"/>
                        </a:solidFill>
                      </a:endParaRPr>
                    </a:p>
                  </a:txBody>
                  <a:tcPr/>
                </a:tc>
                <a:tc>
                  <a:txBody>
                    <a:bodyPr/>
                    <a:lstStyle/>
                    <a:p>
                      <a:pPr algn="ctr"/>
                      <a:r>
                        <a:rPr lang="en-GB" sz="1600" b="1" dirty="0" smtClean="0">
                          <a:solidFill>
                            <a:schemeClr val="tx1"/>
                          </a:solidFill>
                        </a:rPr>
                        <a:t>120</a:t>
                      </a:r>
                      <a:endParaRPr lang="en-GB" sz="1600" b="1" dirty="0">
                        <a:solidFill>
                          <a:schemeClr val="tx1"/>
                        </a:solidFill>
                      </a:endParaRPr>
                    </a:p>
                  </a:txBody>
                  <a:tcPr/>
                </a:tc>
                <a:tc>
                  <a:txBody>
                    <a:bodyPr/>
                    <a:lstStyle/>
                    <a:p>
                      <a:pPr algn="ctr"/>
                      <a:r>
                        <a:rPr lang="en-GB" sz="1600" b="1" dirty="0" smtClean="0">
                          <a:solidFill>
                            <a:schemeClr val="tx1"/>
                          </a:solidFill>
                        </a:rPr>
                        <a:t>125</a:t>
                      </a:r>
                      <a:endParaRPr lang="en-GB" sz="1600" b="1" dirty="0">
                        <a:solidFill>
                          <a:schemeClr val="tx1"/>
                        </a:solidFill>
                      </a:endParaRPr>
                    </a:p>
                  </a:txBody>
                  <a:tcPr/>
                </a:tc>
                <a:tc>
                  <a:txBody>
                    <a:bodyPr/>
                    <a:lstStyle/>
                    <a:p>
                      <a:pPr algn="ctr"/>
                      <a:r>
                        <a:rPr lang="en-GB" sz="1600" b="1" dirty="0" smtClean="0">
                          <a:solidFill>
                            <a:schemeClr val="tx1"/>
                          </a:solidFill>
                        </a:rPr>
                        <a:t>130</a:t>
                      </a:r>
                      <a:endParaRPr lang="en-GB" sz="1600" b="1" dirty="0">
                        <a:solidFill>
                          <a:schemeClr val="tx1"/>
                        </a:solidFill>
                      </a:endParaRPr>
                    </a:p>
                  </a:txBody>
                  <a:tcPr/>
                </a:tc>
                <a:tc>
                  <a:txBody>
                    <a:bodyPr/>
                    <a:lstStyle/>
                    <a:p>
                      <a:pPr algn="ctr"/>
                      <a:r>
                        <a:rPr lang="en-GB" sz="1600" b="1" dirty="0" smtClean="0">
                          <a:solidFill>
                            <a:schemeClr val="tx1"/>
                          </a:solidFill>
                        </a:rPr>
                        <a:t>130</a:t>
                      </a:r>
                      <a:endParaRPr lang="en-GB" sz="1600" b="1" dirty="0">
                        <a:solidFill>
                          <a:schemeClr val="tx1"/>
                        </a:solidFill>
                      </a:endParaRPr>
                    </a:p>
                  </a:txBody>
                  <a:tcPr/>
                </a:tc>
                <a:tc>
                  <a:txBody>
                    <a:bodyPr/>
                    <a:lstStyle/>
                    <a:p>
                      <a:pPr algn="ctr"/>
                      <a:r>
                        <a:rPr lang="en-GB" sz="1600" b="1" dirty="0" smtClean="0">
                          <a:solidFill>
                            <a:schemeClr val="tx1"/>
                          </a:solidFill>
                        </a:rPr>
                        <a:t>65</a:t>
                      </a:r>
                      <a:endParaRPr lang="en-GB" sz="1600" b="1" dirty="0">
                        <a:solidFill>
                          <a:schemeClr val="tx1"/>
                        </a:solidFill>
                      </a:endParaRPr>
                    </a:p>
                  </a:txBody>
                  <a:tcPr/>
                </a:tc>
                <a:tc>
                  <a:txBody>
                    <a:bodyPr/>
                    <a:lstStyle/>
                    <a:p>
                      <a:pPr algn="ctr"/>
                      <a:r>
                        <a:rPr lang="en-GB" sz="1600" b="1" dirty="0" smtClean="0">
                          <a:solidFill>
                            <a:schemeClr val="tx1"/>
                          </a:solidFill>
                        </a:rPr>
                        <a:t>50</a:t>
                      </a:r>
                      <a:endParaRPr lang="en-GB" sz="1600" b="1"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RESPRATORY CONTROL CENTRE (RCC)</a:t>
            </a:r>
          </a:p>
          <a:p>
            <a:pPr marL="457200" indent="-457200"/>
            <a:r>
              <a:rPr lang="en-GB" sz="2100" b="1" dirty="0" smtClean="0">
                <a:latin typeface="Bodoni MT" pitchFamily="18" charset="0"/>
              </a:rPr>
              <a:t>The RCC </a:t>
            </a:r>
            <a:r>
              <a:rPr lang="en-GB" sz="2100" b="1" dirty="0" smtClean="0">
                <a:solidFill>
                  <a:srgbClr val="FF0000"/>
                </a:solidFill>
                <a:latin typeface="Bodoni MT" pitchFamily="18" charset="0"/>
              </a:rPr>
              <a:t>REGULATES </a:t>
            </a:r>
            <a:r>
              <a:rPr lang="en-GB" sz="2100" b="1" dirty="0" smtClean="0">
                <a:latin typeface="Bodoni MT" pitchFamily="18" charset="0"/>
              </a:rPr>
              <a:t>and </a:t>
            </a:r>
            <a:r>
              <a:rPr lang="en-GB" sz="2100" b="1" dirty="0" smtClean="0">
                <a:solidFill>
                  <a:srgbClr val="FF0000"/>
                </a:solidFill>
                <a:latin typeface="Bodoni MT" pitchFamily="18" charset="0"/>
              </a:rPr>
              <a:t>CONTROLS </a:t>
            </a:r>
            <a:r>
              <a:rPr lang="en-GB" sz="2100" b="1" dirty="0" smtClean="0">
                <a:latin typeface="Bodoni MT" pitchFamily="18" charset="0"/>
              </a:rPr>
              <a:t>Pulmonary Respiration (Breathing). Like the CCC and the VCC it is also controlled in the medulla oblongata. The Mechanic of Breathing is </a:t>
            </a:r>
            <a:r>
              <a:rPr lang="en-GB" sz="2100" b="1" dirty="0" smtClean="0">
                <a:solidFill>
                  <a:srgbClr val="FF0000"/>
                </a:solidFill>
                <a:latin typeface="Bodoni MT" pitchFamily="18" charset="0"/>
              </a:rPr>
              <a:t>CONTROLLED </a:t>
            </a:r>
            <a:r>
              <a:rPr lang="en-GB" sz="2100" b="1" dirty="0" smtClean="0">
                <a:latin typeface="Bodoni MT" pitchFamily="18" charset="0"/>
              </a:rPr>
              <a:t>by the </a:t>
            </a:r>
            <a:r>
              <a:rPr lang="en-GB" sz="2100" b="1" dirty="0" smtClean="0">
                <a:solidFill>
                  <a:srgbClr val="FF0000"/>
                </a:solidFill>
                <a:latin typeface="Bodoni MT" pitchFamily="18" charset="0"/>
              </a:rPr>
              <a:t>RESPIRATORY MUSCLES </a:t>
            </a:r>
            <a:r>
              <a:rPr lang="en-GB" sz="2100" b="1" dirty="0" smtClean="0">
                <a:latin typeface="Bodoni MT" pitchFamily="18" charset="0"/>
              </a:rPr>
              <a:t>which are </a:t>
            </a:r>
            <a:r>
              <a:rPr lang="en-GB" sz="2100" b="1" dirty="0" smtClean="0">
                <a:solidFill>
                  <a:srgbClr val="FF0000"/>
                </a:solidFill>
                <a:latin typeface="Bodoni MT" pitchFamily="18" charset="0"/>
              </a:rPr>
              <a:t>INVOLUNTARY </a:t>
            </a:r>
            <a:r>
              <a:rPr lang="en-GB" sz="2100" b="1" dirty="0" smtClean="0">
                <a:latin typeface="Bodoni MT" pitchFamily="18" charset="0"/>
              </a:rPr>
              <a:t>muscles. The RCC controls them and has 2 areas</a:t>
            </a:r>
          </a:p>
          <a:p>
            <a:pPr marL="457200" indent="-457200">
              <a:buAutoNum type="arabicParenR"/>
            </a:pPr>
            <a:r>
              <a:rPr lang="en-GB" sz="2100" b="1" dirty="0" smtClean="0">
                <a:latin typeface="Bodoni MT" pitchFamily="18" charset="0"/>
              </a:rPr>
              <a:t>The </a:t>
            </a:r>
            <a:r>
              <a:rPr lang="en-GB" sz="2100" b="1" dirty="0" smtClean="0">
                <a:solidFill>
                  <a:srgbClr val="FF0000"/>
                </a:solidFill>
                <a:latin typeface="Bodoni MT" pitchFamily="18" charset="0"/>
              </a:rPr>
              <a:t>INSPIRATORY CENTRE </a:t>
            </a:r>
            <a:r>
              <a:rPr lang="en-GB" sz="2100" b="1" dirty="0" smtClean="0">
                <a:latin typeface="Bodoni MT" pitchFamily="18" charset="0"/>
              </a:rPr>
              <a:t>This works during both </a:t>
            </a:r>
            <a:r>
              <a:rPr lang="en-GB" sz="2100" b="1" dirty="0" smtClean="0">
                <a:solidFill>
                  <a:srgbClr val="FF0000"/>
                </a:solidFill>
                <a:latin typeface="Bodoni MT" pitchFamily="18" charset="0"/>
              </a:rPr>
              <a:t>REST AND </a:t>
            </a:r>
            <a:r>
              <a:rPr lang="en-GB" sz="2100" b="1" dirty="0" smtClean="0">
                <a:latin typeface="Bodoni MT" pitchFamily="18" charset="0"/>
              </a:rPr>
              <a:t>during </a:t>
            </a:r>
            <a:r>
              <a:rPr lang="en-GB" sz="2100" b="1" dirty="0" smtClean="0">
                <a:solidFill>
                  <a:srgbClr val="FF0000"/>
                </a:solidFill>
                <a:latin typeface="Bodoni MT" pitchFamily="18" charset="0"/>
              </a:rPr>
              <a:t>EXCERCISE</a:t>
            </a:r>
            <a:r>
              <a:rPr lang="en-GB" sz="2100" b="1" dirty="0" smtClean="0">
                <a:latin typeface="Bodoni MT" pitchFamily="18" charset="0"/>
              </a:rPr>
              <a:t>. It sends messages from the RCC along the </a:t>
            </a:r>
            <a:r>
              <a:rPr lang="en-GB" sz="2100" b="1" dirty="0" smtClean="0">
                <a:solidFill>
                  <a:srgbClr val="FF0000"/>
                </a:solidFill>
                <a:latin typeface="Bodoni MT" pitchFamily="18" charset="0"/>
              </a:rPr>
              <a:t>PHRENIC NERVE </a:t>
            </a:r>
            <a:r>
              <a:rPr lang="en-GB" sz="2100" b="1" dirty="0" smtClean="0">
                <a:latin typeface="Bodoni MT" pitchFamily="18" charset="0"/>
              </a:rPr>
              <a:t>to the </a:t>
            </a:r>
            <a:r>
              <a:rPr lang="en-GB" sz="2100" b="1" dirty="0" smtClean="0">
                <a:solidFill>
                  <a:srgbClr val="FF0000"/>
                </a:solidFill>
                <a:latin typeface="Bodoni MT" pitchFamily="18" charset="0"/>
              </a:rPr>
              <a:t>DIAPHRAGM</a:t>
            </a:r>
            <a:r>
              <a:rPr lang="en-GB" sz="2100" b="1" dirty="0" smtClean="0">
                <a:latin typeface="Bodoni MT" pitchFamily="18" charset="0"/>
              </a:rPr>
              <a:t> and along the </a:t>
            </a:r>
            <a:r>
              <a:rPr lang="en-GB" sz="2100" b="1" dirty="0" smtClean="0">
                <a:solidFill>
                  <a:srgbClr val="FF0000"/>
                </a:solidFill>
                <a:latin typeface="Bodoni MT" pitchFamily="18" charset="0"/>
              </a:rPr>
              <a:t>INTERCOSTAL NERVES </a:t>
            </a:r>
            <a:r>
              <a:rPr lang="en-GB" sz="2100" b="1" dirty="0" smtClean="0">
                <a:latin typeface="Bodoni MT" pitchFamily="18" charset="0"/>
              </a:rPr>
              <a:t>to the </a:t>
            </a:r>
            <a:r>
              <a:rPr lang="en-GB" sz="2100" b="1" dirty="0" smtClean="0">
                <a:solidFill>
                  <a:srgbClr val="FF0000"/>
                </a:solidFill>
                <a:latin typeface="Bodoni MT" pitchFamily="18" charset="0"/>
              </a:rPr>
              <a:t>INTERCOSTAL MUSCLES</a:t>
            </a:r>
            <a:r>
              <a:rPr lang="en-GB" sz="2100" b="1" dirty="0" smtClean="0">
                <a:latin typeface="Bodoni MT" pitchFamily="18" charset="0"/>
              </a:rPr>
              <a:t>. When an </a:t>
            </a:r>
            <a:r>
              <a:rPr lang="en-GB" sz="2100" b="1" dirty="0" smtClean="0">
                <a:solidFill>
                  <a:srgbClr val="FF0000"/>
                </a:solidFill>
                <a:latin typeface="Bodoni MT" pitchFamily="18" charset="0"/>
              </a:rPr>
              <a:t>IMPULSE</a:t>
            </a:r>
            <a:r>
              <a:rPr lang="en-GB" sz="2100" b="1" dirty="0" smtClean="0">
                <a:latin typeface="Bodoni MT" pitchFamily="18" charset="0"/>
              </a:rPr>
              <a:t> reaches these muscles they </a:t>
            </a:r>
            <a:r>
              <a:rPr lang="en-GB" sz="2100" b="1" dirty="0" smtClean="0">
                <a:solidFill>
                  <a:srgbClr val="FF0000"/>
                </a:solidFill>
                <a:latin typeface="Bodoni MT" pitchFamily="18" charset="0"/>
              </a:rPr>
              <a:t>CONTRACT</a:t>
            </a:r>
            <a:r>
              <a:rPr lang="en-GB" sz="2100" b="1" dirty="0" smtClean="0">
                <a:latin typeface="Bodoni MT" pitchFamily="18" charset="0"/>
              </a:rPr>
              <a:t> to increase Lung Volume. When they are not stimulated they </a:t>
            </a:r>
            <a:r>
              <a:rPr lang="en-GB" sz="2100" b="1" dirty="0" smtClean="0">
                <a:solidFill>
                  <a:srgbClr val="FF0000"/>
                </a:solidFill>
                <a:latin typeface="Bodoni MT" pitchFamily="18" charset="0"/>
              </a:rPr>
              <a:t>RELAX</a:t>
            </a:r>
            <a:r>
              <a:rPr lang="en-GB" sz="2100" b="1" dirty="0" smtClean="0">
                <a:latin typeface="Bodoni MT" pitchFamily="18" charset="0"/>
              </a:rPr>
              <a:t> which decreases Lung Volume. During Exercise it also stimulates the </a:t>
            </a:r>
            <a:r>
              <a:rPr lang="en-GB" sz="2100" b="1" dirty="0" smtClean="0">
                <a:solidFill>
                  <a:srgbClr val="FF0000"/>
                </a:solidFill>
                <a:latin typeface="Bodoni MT" pitchFamily="18" charset="0"/>
              </a:rPr>
              <a:t>STERNOCLEIDOMASTOID, </a:t>
            </a:r>
            <a:r>
              <a:rPr lang="en-GB" sz="2100" b="1" dirty="0" smtClean="0">
                <a:latin typeface="Bodoni MT" pitchFamily="18" charset="0"/>
              </a:rPr>
              <a:t>the </a:t>
            </a:r>
            <a:r>
              <a:rPr lang="en-GB" sz="2100" b="1" dirty="0" smtClean="0">
                <a:solidFill>
                  <a:srgbClr val="FF0000"/>
                </a:solidFill>
                <a:latin typeface="Bodoni MT" pitchFamily="18" charset="0"/>
              </a:rPr>
              <a:t>SCALENES </a:t>
            </a:r>
            <a:r>
              <a:rPr lang="en-GB" sz="2100" b="1" dirty="0" smtClean="0">
                <a:latin typeface="Bodoni MT" pitchFamily="18" charset="0"/>
              </a:rPr>
              <a:t>and </a:t>
            </a:r>
            <a:r>
              <a:rPr lang="en-GB" sz="2100" b="1" dirty="0" smtClean="0">
                <a:solidFill>
                  <a:srgbClr val="FF0000"/>
                </a:solidFill>
                <a:latin typeface="Bodoni MT" pitchFamily="18" charset="0"/>
              </a:rPr>
              <a:t>PECTORALIS MINOR</a:t>
            </a:r>
          </a:p>
          <a:p>
            <a:pPr marL="457200" indent="-457200">
              <a:buAutoNum type="arabicParenR"/>
            </a:pPr>
            <a:r>
              <a:rPr lang="en-GB" sz="2100" b="1" dirty="0" smtClean="0">
                <a:latin typeface="Bodoni MT" pitchFamily="18" charset="0"/>
              </a:rPr>
              <a:t>The </a:t>
            </a:r>
            <a:r>
              <a:rPr lang="en-GB" sz="2100" b="1" dirty="0" smtClean="0">
                <a:solidFill>
                  <a:srgbClr val="FF0000"/>
                </a:solidFill>
                <a:latin typeface="Bodoni MT" pitchFamily="18" charset="0"/>
              </a:rPr>
              <a:t>EXPIRATORY CENTRE </a:t>
            </a:r>
            <a:r>
              <a:rPr lang="en-GB" sz="2100" b="1" dirty="0" smtClean="0">
                <a:latin typeface="Bodoni MT" pitchFamily="18" charset="0"/>
              </a:rPr>
              <a:t>only works during </a:t>
            </a:r>
            <a:r>
              <a:rPr lang="en-GB" sz="2100" b="1" dirty="0" smtClean="0">
                <a:solidFill>
                  <a:srgbClr val="FF0000"/>
                </a:solidFill>
                <a:latin typeface="Bodoni MT" pitchFamily="18" charset="0"/>
              </a:rPr>
              <a:t>EXERCISE</a:t>
            </a:r>
            <a:r>
              <a:rPr lang="en-GB" sz="2100" b="1" dirty="0" smtClean="0">
                <a:latin typeface="Bodoni MT" pitchFamily="18" charset="0"/>
              </a:rPr>
              <a:t>. It does this to further </a:t>
            </a:r>
            <a:r>
              <a:rPr lang="en-GB" sz="2100" b="1" dirty="0" smtClean="0">
                <a:solidFill>
                  <a:srgbClr val="FF0000"/>
                </a:solidFill>
                <a:latin typeface="Bodoni MT" pitchFamily="18" charset="0"/>
              </a:rPr>
              <a:t>INCREASE</a:t>
            </a:r>
            <a:r>
              <a:rPr lang="en-GB" sz="2100" b="1" dirty="0" smtClean="0">
                <a:latin typeface="Bodoni MT" pitchFamily="18" charset="0"/>
              </a:rPr>
              <a:t> the </a:t>
            </a:r>
            <a:r>
              <a:rPr lang="en-GB" sz="2100" b="1" dirty="0" smtClean="0">
                <a:solidFill>
                  <a:srgbClr val="FF0000"/>
                </a:solidFill>
                <a:latin typeface="Bodoni MT" pitchFamily="18" charset="0"/>
              </a:rPr>
              <a:t>DEPTH </a:t>
            </a:r>
            <a:r>
              <a:rPr lang="en-GB" sz="2100" b="1" dirty="0" smtClean="0">
                <a:latin typeface="Bodoni MT" pitchFamily="18" charset="0"/>
              </a:rPr>
              <a:t>and </a:t>
            </a:r>
            <a:r>
              <a:rPr lang="en-GB" sz="2100" b="1" dirty="0" smtClean="0">
                <a:solidFill>
                  <a:srgbClr val="FF0000"/>
                </a:solidFill>
                <a:latin typeface="Bodoni MT" pitchFamily="18" charset="0"/>
              </a:rPr>
              <a:t>FREQUENCY. </a:t>
            </a:r>
            <a:r>
              <a:rPr lang="en-GB" sz="2100" b="1" dirty="0" smtClean="0">
                <a:latin typeface="Bodoni MT" pitchFamily="18" charset="0"/>
              </a:rPr>
              <a:t>This centre sends an impulse to the Expiratory Muscles which are the </a:t>
            </a:r>
            <a:r>
              <a:rPr lang="en-GB" sz="2100" b="1" dirty="0" smtClean="0">
                <a:solidFill>
                  <a:srgbClr val="FF0000"/>
                </a:solidFill>
                <a:latin typeface="Bodoni MT" pitchFamily="18" charset="0"/>
              </a:rPr>
              <a:t>INTERNAL INTERCOSTALS</a:t>
            </a:r>
            <a:r>
              <a:rPr lang="en-GB" sz="2100" b="1" dirty="0" smtClean="0">
                <a:latin typeface="Bodoni MT" pitchFamily="18" charset="0"/>
              </a:rPr>
              <a:t>, the </a:t>
            </a:r>
            <a:r>
              <a:rPr lang="en-GB" sz="2100" b="1" dirty="0" smtClean="0">
                <a:solidFill>
                  <a:srgbClr val="FF0000"/>
                </a:solidFill>
                <a:latin typeface="Bodoni MT" pitchFamily="18" charset="0"/>
              </a:rPr>
              <a:t>RECTUS ABDOMINUS </a:t>
            </a:r>
            <a:r>
              <a:rPr lang="en-GB" sz="2100" b="1" dirty="0" smtClean="0">
                <a:latin typeface="Bodoni MT" pitchFamily="18" charset="0"/>
              </a:rPr>
              <a:t>and the </a:t>
            </a:r>
            <a:r>
              <a:rPr lang="en-GB" sz="2100" b="1" dirty="0" smtClean="0">
                <a:solidFill>
                  <a:srgbClr val="FF0000"/>
                </a:solidFill>
                <a:latin typeface="Bodoni MT" pitchFamily="18" charset="0"/>
              </a:rPr>
              <a:t>OBLIQUES</a:t>
            </a:r>
          </a:p>
          <a:p>
            <a:pPr marL="457200" indent="-457200"/>
            <a:r>
              <a:rPr lang="en-GB" sz="2100" b="1" dirty="0" smtClean="0">
                <a:solidFill>
                  <a:srgbClr val="FF0000"/>
                </a:solidFill>
                <a:latin typeface="Bodoni MT" pitchFamily="18" charset="0"/>
              </a:rPr>
              <a:t>CHEMORECEPTORS </a:t>
            </a:r>
            <a:r>
              <a:rPr lang="en-GB" sz="2100" b="1" dirty="0" smtClean="0">
                <a:latin typeface="Bodoni MT" pitchFamily="18" charset="0"/>
              </a:rPr>
              <a:t>detect increase PP C02, decrease PP 02 and Lactic Acid</a:t>
            </a:r>
          </a:p>
          <a:p>
            <a:pPr marL="457200" indent="-457200"/>
            <a:r>
              <a:rPr lang="en-GB" sz="2100" b="1" dirty="0" smtClean="0">
                <a:solidFill>
                  <a:srgbClr val="FF0000"/>
                </a:solidFill>
                <a:latin typeface="Bodoni MT" pitchFamily="18" charset="0"/>
              </a:rPr>
              <a:t>PROPRIOCEPTORS </a:t>
            </a:r>
            <a:r>
              <a:rPr lang="en-GB" sz="2100" b="1" dirty="0" smtClean="0">
                <a:latin typeface="Bodoni MT" pitchFamily="18" charset="0"/>
              </a:rPr>
              <a:t>detect joint and muscle movement</a:t>
            </a:r>
          </a:p>
          <a:p>
            <a:pPr marL="457200" indent="-457200"/>
            <a:r>
              <a:rPr lang="en-GB" sz="2100" b="1" dirty="0" smtClean="0">
                <a:solidFill>
                  <a:srgbClr val="FF0000"/>
                </a:solidFill>
                <a:latin typeface="Bodoni MT" pitchFamily="18" charset="0"/>
              </a:rPr>
              <a:t>THERMORECEPTORS </a:t>
            </a:r>
            <a:r>
              <a:rPr lang="en-GB" sz="2100" b="1" dirty="0" smtClean="0">
                <a:latin typeface="Bodoni MT" pitchFamily="18" charset="0"/>
              </a:rPr>
              <a:t>detect changes in Temperature</a:t>
            </a:r>
          </a:p>
          <a:p>
            <a:pPr marL="457200" indent="-457200"/>
            <a:r>
              <a:rPr lang="en-GB" sz="2100" b="1" dirty="0" smtClean="0">
                <a:solidFill>
                  <a:srgbClr val="FF0000"/>
                </a:solidFill>
                <a:latin typeface="Bodoni MT" pitchFamily="18" charset="0"/>
              </a:rPr>
              <a:t>BAROCEPTORS</a:t>
            </a:r>
            <a:r>
              <a:rPr lang="en-GB" sz="2100" b="1" dirty="0" smtClean="0">
                <a:latin typeface="Bodoni MT" pitchFamily="18" charset="0"/>
              </a:rPr>
              <a:t> detect stretches in the lungs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ALTITUDE – THE EFFECTS ON THE RESPIRATORY CENTRE</a:t>
            </a:r>
          </a:p>
          <a:p>
            <a:pPr marL="457200" indent="-457200"/>
            <a:r>
              <a:rPr lang="en-GB" sz="2100" b="1" dirty="0" smtClean="0">
                <a:latin typeface="Bodoni MT" pitchFamily="18" charset="0"/>
              </a:rPr>
              <a:t>When exercising at </a:t>
            </a:r>
            <a:r>
              <a:rPr lang="en-GB" sz="2100" b="1" dirty="0" smtClean="0">
                <a:solidFill>
                  <a:srgbClr val="FF0000"/>
                </a:solidFill>
                <a:latin typeface="Bodoni MT" pitchFamily="18" charset="0"/>
              </a:rPr>
              <a:t>ALTITUDE </a:t>
            </a:r>
            <a:r>
              <a:rPr lang="en-GB" sz="2100" b="1" dirty="0" smtClean="0">
                <a:latin typeface="Bodoni MT" pitchFamily="18" charset="0"/>
              </a:rPr>
              <a:t>it has a significant effect on respiration. Altitude is height of </a:t>
            </a:r>
            <a:r>
              <a:rPr lang="en-GB" sz="2100" b="1" dirty="0" smtClean="0">
                <a:solidFill>
                  <a:srgbClr val="FF0000"/>
                </a:solidFill>
                <a:latin typeface="Bodoni MT" pitchFamily="18" charset="0"/>
              </a:rPr>
              <a:t>1500 ms+ </a:t>
            </a:r>
            <a:r>
              <a:rPr lang="en-GB" sz="2100" b="1" dirty="0" smtClean="0">
                <a:latin typeface="Bodoni MT" pitchFamily="18" charset="0"/>
              </a:rPr>
              <a:t>above </a:t>
            </a:r>
            <a:r>
              <a:rPr lang="en-GB" sz="2100" b="1" dirty="0" smtClean="0">
                <a:solidFill>
                  <a:srgbClr val="FF0000"/>
                </a:solidFill>
                <a:latin typeface="Bodoni MT" pitchFamily="18" charset="0"/>
              </a:rPr>
              <a:t>SEA LEVEL</a:t>
            </a:r>
            <a:r>
              <a:rPr lang="en-GB" sz="2100" b="1" dirty="0" smtClean="0">
                <a:latin typeface="Bodoni MT" pitchFamily="18" charset="0"/>
              </a:rPr>
              <a:t>. At altitude the PP of 02 is </a:t>
            </a:r>
            <a:r>
              <a:rPr lang="en-GB" sz="2100" b="1" dirty="0" smtClean="0">
                <a:solidFill>
                  <a:srgbClr val="FF0000"/>
                </a:solidFill>
                <a:latin typeface="Bodoni MT" pitchFamily="18" charset="0"/>
              </a:rPr>
              <a:t>HYPOXIC</a:t>
            </a:r>
            <a:r>
              <a:rPr lang="en-GB" sz="2100" b="1" dirty="0" smtClean="0">
                <a:latin typeface="Bodoni MT" pitchFamily="18" charset="0"/>
              </a:rPr>
              <a:t>. This means it is massively reduced. This decreases performance BUT training at altitude is an </a:t>
            </a:r>
            <a:r>
              <a:rPr lang="en-GB" sz="2100" b="1" dirty="0" smtClean="0">
                <a:solidFill>
                  <a:srgbClr val="FF0000"/>
                </a:solidFill>
                <a:latin typeface="Bodoni MT" pitchFamily="18" charset="0"/>
              </a:rPr>
              <a:t>ERGOGENIC AID </a:t>
            </a:r>
            <a:r>
              <a:rPr lang="en-GB" sz="2100" b="1" dirty="0" smtClean="0">
                <a:latin typeface="Bodoni MT" pitchFamily="18" charset="0"/>
              </a:rPr>
              <a:t>(improves performance)</a:t>
            </a:r>
          </a:p>
          <a:p>
            <a:pPr marL="457200" indent="-457200"/>
            <a:r>
              <a:rPr lang="en-GB" sz="2100" b="1" dirty="0" smtClean="0">
                <a:latin typeface="Bodoni MT" pitchFamily="18" charset="0"/>
              </a:rPr>
              <a:t>Due to </a:t>
            </a:r>
            <a:r>
              <a:rPr lang="en-GB" sz="2100" b="1" dirty="0" smtClean="0">
                <a:solidFill>
                  <a:srgbClr val="FF0000"/>
                </a:solidFill>
                <a:latin typeface="Bodoni MT" pitchFamily="18" charset="0"/>
              </a:rPr>
              <a:t>HYPOXIC</a:t>
            </a:r>
            <a:r>
              <a:rPr lang="en-GB" sz="2100" b="1" dirty="0" smtClean="0">
                <a:latin typeface="Bodoni MT" pitchFamily="18" charset="0"/>
              </a:rPr>
              <a:t> conditions the body learns to </a:t>
            </a:r>
            <a:r>
              <a:rPr lang="en-GB" sz="2100" b="1" dirty="0" smtClean="0">
                <a:solidFill>
                  <a:srgbClr val="FF0000"/>
                </a:solidFill>
                <a:latin typeface="Bodoni MT" pitchFamily="18" charset="0"/>
              </a:rPr>
              <a:t>ADAPT </a:t>
            </a:r>
            <a:r>
              <a:rPr lang="en-GB" sz="2100" b="1" dirty="0" smtClean="0">
                <a:latin typeface="Bodoni MT" pitchFamily="18" charset="0"/>
              </a:rPr>
              <a:t>by increasing the bodies amount of </a:t>
            </a:r>
            <a:r>
              <a:rPr lang="en-GB" sz="2100" b="1" dirty="0" smtClean="0">
                <a:solidFill>
                  <a:srgbClr val="FF0000"/>
                </a:solidFill>
                <a:latin typeface="Bodoni MT" pitchFamily="18" charset="0"/>
              </a:rPr>
              <a:t>EPO</a:t>
            </a:r>
            <a:r>
              <a:rPr lang="en-GB" sz="2100" b="1" dirty="0" smtClean="0">
                <a:latin typeface="Bodoni MT" pitchFamily="18" charset="0"/>
              </a:rPr>
              <a:t> which increases your </a:t>
            </a:r>
            <a:r>
              <a:rPr lang="en-GB" sz="2100" b="1" dirty="0" smtClean="0">
                <a:solidFill>
                  <a:srgbClr val="FF0000"/>
                </a:solidFill>
                <a:latin typeface="Bodoni MT" pitchFamily="18" charset="0"/>
              </a:rPr>
              <a:t>RED BLOOD CELL </a:t>
            </a:r>
            <a:r>
              <a:rPr lang="en-GB" sz="2100" b="1" dirty="0" smtClean="0">
                <a:latin typeface="Bodoni MT" pitchFamily="18" charset="0"/>
              </a:rPr>
              <a:t>count. You also gain </a:t>
            </a:r>
            <a:r>
              <a:rPr lang="en-GB" sz="2100" b="1" dirty="0" smtClean="0">
                <a:solidFill>
                  <a:srgbClr val="FF0000"/>
                </a:solidFill>
                <a:latin typeface="Bodoni MT" pitchFamily="18" charset="0"/>
              </a:rPr>
              <a:t>CAPILLARISATION</a:t>
            </a:r>
            <a:r>
              <a:rPr lang="en-GB" sz="2100" b="1" dirty="0" smtClean="0">
                <a:latin typeface="Bodoni MT" pitchFamily="18" charset="0"/>
              </a:rPr>
              <a:t> (an increase in capillaries). The main effect is that when you </a:t>
            </a:r>
            <a:r>
              <a:rPr lang="en-GB" sz="2100" b="1" dirty="0" smtClean="0">
                <a:solidFill>
                  <a:srgbClr val="FF0000"/>
                </a:solidFill>
                <a:latin typeface="Bodoni MT" pitchFamily="18" charset="0"/>
              </a:rPr>
              <a:t>RETURN</a:t>
            </a:r>
            <a:r>
              <a:rPr lang="en-GB" sz="2100" b="1" dirty="0" smtClean="0">
                <a:latin typeface="Bodoni MT" pitchFamily="18" charset="0"/>
              </a:rPr>
              <a:t> to sea level your </a:t>
            </a:r>
            <a:r>
              <a:rPr lang="en-GB" sz="2100" b="1" dirty="0" smtClean="0">
                <a:solidFill>
                  <a:srgbClr val="FF0000"/>
                </a:solidFill>
                <a:latin typeface="Bodoni MT" pitchFamily="18" charset="0"/>
              </a:rPr>
              <a:t>AEROBIC </a:t>
            </a:r>
            <a:r>
              <a:rPr lang="en-GB" sz="2100" b="1" dirty="0" smtClean="0">
                <a:latin typeface="Bodoni MT" pitchFamily="18" charset="0"/>
              </a:rPr>
              <a:t>capacity improves</a:t>
            </a:r>
          </a:p>
          <a:p>
            <a:pPr marL="457200" indent="-457200"/>
            <a:r>
              <a:rPr lang="en-GB" sz="2100" b="1" dirty="0" smtClean="0">
                <a:latin typeface="Bodoni MT" pitchFamily="18" charset="0"/>
              </a:rPr>
              <a:t>Altitude Training is </a:t>
            </a:r>
            <a:r>
              <a:rPr lang="en-GB" sz="2100" b="1" dirty="0" smtClean="0">
                <a:solidFill>
                  <a:srgbClr val="FF0000"/>
                </a:solidFill>
                <a:latin typeface="Bodoni MT" pitchFamily="18" charset="0"/>
              </a:rPr>
              <a:t>EXPENSIVE </a:t>
            </a:r>
            <a:r>
              <a:rPr lang="en-GB" sz="2100" b="1" dirty="0" smtClean="0">
                <a:latin typeface="Bodoni MT" pitchFamily="18" charset="0"/>
              </a:rPr>
              <a:t>and research does not support it. Any </a:t>
            </a:r>
            <a:r>
              <a:rPr lang="en-GB" sz="2100" b="1" dirty="0" smtClean="0">
                <a:solidFill>
                  <a:srgbClr val="FF0000"/>
                </a:solidFill>
                <a:latin typeface="Bodoni MT" pitchFamily="18" charset="0"/>
              </a:rPr>
              <a:t>ADAPTATIONS </a:t>
            </a:r>
            <a:r>
              <a:rPr lang="en-GB" sz="2100" b="1" dirty="0" smtClean="0">
                <a:latin typeface="Bodoni MT" pitchFamily="18" charset="0"/>
              </a:rPr>
              <a:t>are </a:t>
            </a:r>
            <a:r>
              <a:rPr lang="en-GB" sz="2100" b="1" dirty="0" smtClean="0">
                <a:solidFill>
                  <a:srgbClr val="FF0000"/>
                </a:solidFill>
                <a:latin typeface="Bodoni MT" pitchFamily="18" charset="0"/>
              </a:rPr>
              <a:t>SHORT LIVED </a:t>
            </a:r>
            <a:r>
              <a:rPr lang="en-GB" sz="2100" b="1" dirty="0" smtClean="0">
                <a:latin typeface="Bodoni MT" pitchFamily="18" charset="0"/>
              </a:rPr>
              <a:t>and are only an advantage for a few days after High Altitudes can actually </a:t>
            </a:r>
            <a:r>
              <a:rPr lang="en-GB" sz="2100" b="1" dirty="0" smtClean="0">
                <a:solidFill>
                  <a:srgbClr val="FF0000"/>
                </a:solidFill>
                <a:latin typeface="Bodoni MT" pitchFamily="18" charset="0"/>
              </a:rPr>
              <a:t>PREVENT </a:t>
            </a:r>
            <a:r>
              <a:rPr lang="en-GB" sz="2100" b="1" dirty="0" smtClean="0">
                <a:latin typeface="Bodoni MT" pitchFamily="18" charset="0"/>
              </a:rPr>
              <a:t>aerobic athletes from training at the same </a:t>
            </a:r>
            <a:r>
              <a:rPr lang="en-GB" sz="2100" b="1" dirty="0" smtClean="0">
                <a:solidFill>
                  <a:srgbClr val="FF0000"/>
                </a:solidFill>
                <a:latin typeface="Bodoni MT" pitchFamily="18" charset="0"/>
              </a:rPr>
              <a:t>INTENSITY </a:t>
            </a:r>
            <a:r>
              <a:rPr lang="en-GB" sz="2100" b="1" dirty="0" smtClean="0">
                <a:latin typeface="Bodoni MT" pitchFamily="18" charset="0"/>
              </a:rPr>
              <a:t>or </a:t>
            </a:r>
            <a:r>
              <a:rPr lang="en-GB" sz="2100" b="1" dirty="0" smtClean="0">
                <a:solidFill>
                  <a:srgbClr val="FF0000"/>
                </a:solidFill>
                <a:latin typeface="Bodoni MT" pitchFamily="18" charset="0"/>
              </a:rPr>
              <a:t>DURATION </a:t>
            </a:r>
            <a:r>
              <a:rPr lang="en-GB" sz="2100" b="1" dirty="0" smtClean="0">
                <a:latin typeface="Bodoni MT" pitchFamily="18" charset="0"/>
              </a:rPr>
              <a:t>and so </a:t>
            </a:r>
            <a:r>
              <a:rPr lang="en-GB" sz="2100" b="1" dirty="0" smtClean="0">
                <a:solidFill>
                  <a:srgbClr val="FF0000"/>
                </a:solidFill>
                <a:latin typeface="Bodoni MT" pitchFamily="18" charset="0"/>
              </a:rPr>
              <a:t>V02 MAX </a:t>
            </a:r>
            <a:r>
              <a:rPr lang="en-GB" sz="2100" b="1" dirty="0" smtClean="0">
                <a:latin typeface="Bodoni MT" pitchFamily="18" charset="0"/>
              </a:rPr>
              <a:t>(Maximum 02 Consumption) is reduced. </a:t>
            </a:r>
            <a:r>
              <a:rPr lang="en-GB" sz="2100" b="1" dirty="0" smtClean="0">
                <a:solidFill>
                  <a:srgbClr val="FF0000"/>
                </a:solidFill>
                <a:latin typeface="Bodoni MT" pitchFamily="18" charset="0"/>
              </a:rPr>
              <a:t>ANAEROBIC </a:t>
            </a:r>
            <a:r>
              <a:rPr lang="en-GB" sz="2100" b="1" dirty="0" smtClean="0">
                <a:latin typeface="Bodoni MT" pitchFamily="18" charset="0"/>
              </a:rPr>
              <a:t>events may benefit however. </a:t>
            </a:r>
          </a:p>
          <a:p>
            <a:pPr marL="457200" indent="-457200"/>
            <a:r>
              <a:rPr lang="en-GB" sz="2100" b="1" dirty="0" smtClean="0">
                <a:latin typeface="Bodoni MT" pitchFamily="18" charset="0"/>
              </a:rPr>
              <a:t>There are 3 methods of Altitude Training</a:t>
            </a:r>
          </a:p>
          <a:p>
            <a:pPr marL="457200" indent="-457200">
              <a:buNone/>
            </a:pPr>
            <a:r>
              <a:rPr lang="en-GB" sz="2100" b="1" dirty="0" smtClean="0">
                <a:solidFill>
                  <a:srgbClr val="FF0000"/>
                </a:solidFill>
                <a:latin typeface="Bodoni MT" pitchFamily="18" charset="0"/>
              </a:rPr>
              <a:t>	A) LIVE HIGH TRAIN HIGH (LHTH) </a:t>
            </a:r>
          </a:p>
          <a:p>
            <a:pPr marL="457200" indent="-457200">
              <a:buNone/>
            </a:pPr>
            <a:r>
              <a:rPr lang="en-GB" sz="2100" b="1" dirty="0" smtClean="0">
                <a:solidFill>
                  <a:srgbClr val="FF0000"/>
                </a:solidFill>
                <a:latin typeface="Bodoni MT" pitchFamily="18" charset="0"/>
              </a:rPr>
              <a:t>	B) LIVE LOW TRAIN HIGH (LLTH) </a:t>
            </a:r>
          </a:p>
          <a:p>
            <a:pPr marL="457200" indent="-457200">
              <a:buNone/>
            </a:pPr>
            <a:r>
              <a:rPr lang="en-GB" sz="2100" b="1" dirty="0" smtClean="0">
                <a:solidFill>
                  <a:srgbClr val="FF0000"/>
                </a:solidFill>
                <a:latin typeface="Bodoni MT" pitchFamily="18" charset="0"/>
              </a:rPr>
              <a:t>	C) LIVE HIGH TRAIN LOW (LHTL)</a:t>
            </a:r>
          </a:p>
          <a:p>
            <a:pPr marL="457200" indent="-457200"/>
            <a:endParaRPr lang="en-GB" sz="2100" b="1" dirty="0" smtClean="0">
              <a:latin typeface="Bodoni MT" pitchFamily="18" charset="0"/>
            </a:endParaRPr>
          </a:p>
          <a:p>
            <a:pPr marL="457200" indent="-457200"/>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solidFill>
                  <a:srgbClr val="FF0000"/>
                </a:solidFill>
                <a:latin typeface="Bodoni MT" pitchFamily="18" charset="0"/>
              </a:rPr>
              <a:t>4 ADAPTATIONS</a:t>
            </a:r>
            <a:r>
              <a:rPr lang="en-GB" sz="2100" b="1" dirty="0" smtClean="0">
                <a:latin typeface="Bodoni MT" pitchFamily="18" charset="0"/>
              </a:rPr>
              <a:t> TO THE RESPIRATORY SYSTEM</a:t>
            </a:r>
          </a:p>
          <a:p>
            <a:pPr marL="457200" indent="-457200"/>
            <a:r>
              <a:rPr lang="en-GB" sz="2100" b="1" dirty="0" smtClean="0">
                <a:latin typeface="Bodoni MT" pitchFamily="18" charset="0"/>
              </a:rPr>
              <a:t>Training increases the bodies ability to transport 02, increase </a:t>
            </a:r>
            <a:r>
              <a:rPr lang="en-GB" sz="2100" b="1" dirty="0" smtClean="0">
                <a:solidFill>
                  <a:srgbClr val="FF0000"/>
                </a:solidFill>
                <a:latin typeface="Bodoni MT" pitchFamily="18" charset="0"/>
              </a:rPr>
              <a:t>AEROBIC CAPACITY </a:t>
            </a:r>
            <a:r>
              <a:rPr lang="en-GB" sz="2100" b="1" dirty="0" smtClean="0">
                <a:latin typeface="Bodoni MT" pitchFamily="18" charset="0"/>
              </a:rPr>
              <a:t>and increase the </a:t>
            </a:r>
            <a:r>
              <a:rPr lang="en-GB" sz="2100" b="1" dirty="0" smtClean="0">
                <a:solidFill>
                  <a:srgbClr val="FF0000"/>
                </a:solidFill>
                <a:latin typeface="Bodoni MT" pitchFamily="18" charset="0"/>
              </a:rPr>
              <a:t>LACTATE THRESHOLD</a:t>
            </a:r>
          </a:p>
          <a:p>
            <a:pPr marL="457200" indent="-457200"/>
            <a:endParaRPr lang="en-GB" sz="2100" b="1" dirty="0" smtClean="0">
              <a:solidFill>
                <a:srgbClr val="FF0000"/>
              </a:solidFill>
              <a:latin typeface="Bodoni MT" pitchFamily="18" charset="0"/>
            </a:endParaRPr>
          </a:p>
          <a:p>
            <a:pPr marL="457200" indent="-457200">
              <a:buNone/>
            </a:pPr>
            <a:r>
              <a:rPr lang="en-GB" sz="2100" b="1" dirty="0" smtClean="0">
                <a:latin typeface="Bodoni MT" pitchFamily="18" charset="0"/>
              </a:rPr>
              <a:t>	There are </a:t>
            </a:r>
            <a:r>
              <a:rPr lang="en-GB" sz="2100" b="1" dirty="0" smtClean="0">
                <a:solidFill>
                  <a:srgbClr val="FF0000"/>
                </a:solidFill>
                <a:latin typeface="Bodoni MT" pitchFamily="18" charset="0"/>
              </a:rPr>
              <a:t>4</a:t>
            </a:r>
            <a:r>
              <a:rPr lang="en-GB" sz="2100" b="1" dirty="0" smtClean="0">
                <a:latin typeface="Bodoni MT" pitchFamily="18" charset="0"/>
              </a:rPr>
              <a:t> specific </a:t>
            </a:r>
            <a:r>
              <a:rPr lang="en-GB" sz="2100" b="1" dirty="0" smtClean="0">
                <a:solidFill>
                  <a:srgbClr val="FF0000"/>
                </a:solidFill>
                <a:latin typeface="Bodoni MT" pitchFamily="18" charset="0"/>
              </a:rPr>
              <a:t>ADAPTATIONS</a:t>
            </a:r>
          </a:p>
          <a:p>
            <a:pPr marL="457200" indent="-457200">
              <a:buNone/>
            </a:pPr>
            <a:endParaRPr lang="en-GB" sz="2100" b="1" dirty="0" smtClean="0">
              <a:solidFill>
                <a:srgbClr val="FF0000"/>
              </a:solidFill>
              <a:latin typeface="Bodoni MT" pitchFamily="18" charset="0"/>
            </a:endParaRPr>
          </a:p>
          <a:p>
            <a:pPr marL="457200" indent="-457200">
              <a:buAutoNum type="arabicParenR"/>
            </a:pPr>
            <a:r>
              <a:rPr lang="en-GB" sz="2100" b="1" dirty="0" smtClean="0">
                <a:solidFill>
                  <a:srgbClr val="FF0000"/>
                </a:solidFill>
                <a:latin typeface="Bodoni MT" pitchFamily="18" charset="0"/>
              </a:rPr>
              <a:t>RESPIRATORY STRUCTURES </a:t>
            </a:r>
            <a:r>
              <a:rPr lang="en-GB" sz="2100" b="1" dirty="0" smtClean="0">
                <a:latin typeface="Bodoni MT" pitchFamily="18" charset="0"/>
              </a:rPr>
              <a:t>increase number of alveoli, increased elasticity and endurance</a:t>
            </a:r>
          </a:p>
          <a:p>
            <a:pPr marL="457200" indent="-457200">
              <a:buAutoNum type="arabicParenR"/>
            </a:pPr>
            <a:r>
              <a:rPr lang="en-GB" sz="2100" b="1" dirty="0" smtClean="0">
                <a:solidFill>
                  <a:srgbClr val="FF0000"/>
                </a:solidFill>
                <a:latin typeface="Bodoni MT" pitchFamily="18" charset="0"/>
              </a:rPr>
              <a:t>BREATHING MECHANICS </a:t>
            </a:r>
            <a:r>
              <a:rPr lang="en-GB" sz="2100" b="1" dirty="0" smtClean="0">
                <a:latin typeface="Bodoni MT" pitchFamily="18" charset="0"/>
              </a:rPr>
              <a:t>increase strength, power, endurance and decreased fatigue of the </a:t>
            </a:r>
            <a:r>
              <a:rPr lang="en-GB" sz="2100" b="1" dirty="0" smtClean="0">
                <a:solidFill>
                  <a:srgbClr val="FF0000"/>
                </a:solidFill>
                <a:latin typeface="Bodoni MT" pitchFamily="18" charset="0"/>
              </a:rPr>
              <a:t>RESPIRATORY MUSCLES </a:t>
            </a:r>
          </a:p>
          <a:p>
            <a:pPr marL="457200" indent="-457200">
              <a:buAutoNum type="arabicParenR"/>
            </a:pPr>
            <a:r>
              <a:rPr lang="en-GB" sz="2100" b="1" dirty="0" smtClean="0">
                <a:solidFill>
                  <a:srgbClr val="FF0000"/>
                </a:solidFill>
                <a:latin typeface="Bodoni MT" pitchFamily="18" charset="0"/>
              </a:rPr>
              <a:t>RESPIRATORY VOLUMES</a:t>
            </a:r>
            <a:r>
              <a:rPr lang="en-GB" sz="2100" b="1" dirty="0" smtClean="0">
                <a:latin typeface="Bodoni MT" pitchFamily="18" charset="0"/>
              </a:rPr>
              <a:t>: Lung Volumes do not change much but </a:t>
            </a:r>
            <a:r>
              <a:rPr lang="en-GB" sz="2100" b="1" dirty="0" smtClean="0">
                <a:solidFill>
                  <a:srgbClr val="FF0000"/>
                </a:solidFill>
                <a:latin typeface="Bodoni MT" pitchFamily="18" charset="0"/>
              </a:rPr>
              <a:t>TIDAL VOLUME</a:t>
            </a:r>
            <a:r>
              <a:rPr lang="en-GB" sz="2100" b="1" dirty="0" smtClean="0">
                <a:latin typeface="Bodoni MT" pitchFamily="18" charset="0"/>
              </a:rPr>
              <a:t> can during </a:t>
            </a:r>
            <a:r>
              <a:rPr lang="en-GB" sz="2100" b="1" dirty="0" smtClean="0">
                <a:solidFill>
                  <a:srgbClr val="FF0000"/>
                </a:solidFill>
                <a:latin typeface="Bodoni MT" pitchFamily="18" charset="0"/>
              </a:rPr>
              <a:t>MAXIMAL</a:t>
            </a:r>
            <a:r>
              <a:rPr lang="en-GB" sz="2100" b="1" dirty="0" smtClean="0">
                <a:latin typeface="Bodoni MT" pitchFamily="18" charset="0"/>
              </a:rPr>
              <a:t> intensity. Maximal </a:t>
            </a:r>
            <a:r>
              <a:rPr lang="en-GB" sz="2100" b="1" dirty="0" smtClean="0">
                <a:solidFill>
                  <a:srgbClr val="FF0000"/>
                </a:solidFill>
                <a:latin typeface="Bodoni MT" pitchFamily="18" charset="0"/>
              </a:rPr>
              <a:t>VE</a:t>
            </a:r>
            <a:r>
              <a:rPr lang="en-GB" sz="2100" b="1" dirty="0" smtClean="0">
                <a:latin typeface="Bodoni MT" pitchFamily="18" charset="0"/>
              </a:rPr>
              <a:t> increases. </a:t>
            </a:r>
            <a:r>
              <a:rPr lang="en-GB" sz="2100" b="1" dirty="0" smtClean="0">
                <a:solidFill>
                  <a:srgbClr val="FF0000"/>
                </a:solidFill>
                <a:latin typeface="Bodoni MT" pitchFamily="18" charset="0"/>
              </a:rPr>
              <a:t>FREQUENCY </a:t>
            </a:r>
            <a:r>
              <a:rPr lang="en-GB" sz="2100" b="1" dirty="0" smtClean="0">
                <a:latin typeface="Bodoni MT" pitchFamily="18" charset="0"/>
              </a:rPr>
              <a:t>decreases at rest but increases during Maximal Intensity</a:t>
            </a:r>
          </a:p>
          <a:p>
            <a:pPr marL="457200" indent="-457200">
              <a:buAutoNum type="arabicParenR"/>
            </a:pPr>
            <a:r>
              <a:rPr lang="en-GB" sz="2100" b="1" dirty="0" smtClean="0">
                <a:solidFill>
                  <a:srgbClr val="FF0000"/>
                </a:solidFill>
                <a:latin typeface="Bodoni MT" pitchFamily="18" charset="0"/>
              </a:rPr>
              <a:t>DIFFUSION </a:t>
            </a:r>
            <a:r>
              <a:rPr lang="en-GB" sz="2100" b="1" dirty="0" smtClean="0">
                <a:latin typeface="Bodoni MT" pitchFamily="18" charset="0"/>
              </a:rPr>
              <a:t>remains unchanged at rest but increases during maximal exercise</a:t>
            </a:r>
          </a:p>
          <a:p>
            <a:pPr marL="457200" indent="-457200"/>
            <a:r>
              <a:rPr lang="en-GB" sz="2100" b="1" dirty="0" smtClean="0">
                <a:latin typeface="Bodoni MT" pitchFamily="18" charset="0"/>
              </a:rPr>
              <a:t>The main </a:t>
            </a:r>
            <a:r>
              <a:rPr lang="en-GB" sz="2100" b="1" dirty="0" smtClean="0">
                <a:solidFill>
                  <a:srgbClr val="FF0000"/>
                </a:solidFill>
                <a:latin typeface="Bodoni MT" pitchFamily="18" charset="0"/>
              </a:rPr>
              <a:t>PERFORMANCE BENEFITS </a:t>
            </a:r>
            <a:r>
              <a:rPr lang="en-GB" sz="2100" b="1" dirty="0" smtClean="0">
                <a:latin typeface="Bodoni MT" pitchFamily="18" charset="0"/>
              </a:rPr>
              <a:t>are improved </a:t>
            </a:r>
            <a:r>
              <a:rPr lang="en-GB" sz="2100" b="1" dirty="0" smtClean="0">
                <a:solidFill>
                  <a:srgbClr val="FF0000"/>
                </a:solidFill>
                <a:latin typeface="Bodoni MT" pitchFamily="18" charset="0"/>
              </a:rPr>
              <a:t>AEROBIC PERFORMANCE</a:t>
            </a:r>
            <a:r>
              <a:rPr lang="en-GB" sz="2100" b="1" dirty="0" smtClean="0">
                <a:latin typeface="Bodoni MT" pitchFamily="18" charset="0"/>
              </a:rPr>
              <a:t>, increased </a:t>
            </a:r>
            <a:r>
              <a:rPr lang="en-GB" sz="2100" b="1" dirty="0" smtClean="0">
                <a:solidFill>
                  <a:srgbClr val="FF0000"/>
                </a:solidFill>
                <a:latin typeface="Bodoni MT" pitchFamily="18" charset="0"/>
              </a:rPr>
              <a:t>ENDURANCE</a:t>
            </a:r>
            <a:r>
              <a:rPr lang="en-GB" sz="2100" b="1" dirty="0" smtClean="0">
                <a:latin typeface="Bodoni MT" pitchFamily="18" charset="0"/>
              </a:rPr>
              <a:t>, delay of </a:t>
            </a:r>
            <a:r>
              <a:rPr lang="en-GB" sz="2100" b="1" dirty="0" smtClean="0">
                <a:solidFill>
                  <a:srgbClr val="FF0000"/>
                </a:solidFill>
                <a:latin typeface="Bodoni MT" pitchFamily="18" charset="0"/>
              </a:rPr>
              <a:t>ANAEROBIC THRESHOLD</a:t>
            </a:r>
            <a:r>
              <a:rPr lang="en-GB" sz="2100" b="1" dirty="0" smtClean="0">
                <a:latin typeface="Bodoni MT" pitchFamily="18" charset="0"/>
              </a:rPr>
              <a:t>, increased </a:t>
            </a:r>
            <a:r>
              <a:rPr lang="en-GB" sz="2100" b="1" dirty="0" smtClean="0">
                <a:solidFill>
                  <a:srgbClr val="FF0000"/>
                </a:solidFill>
                <a:latin typeface="Bodoni MT" pitchFamily="18" charset="0"/>
              </a:rPr>
              <a:t>EFFICIENCY</a:t>
            </a:r>
            <a:r>
              <a:rPr lang="en-GB" sz="2100" b="1" dirty="0" smtClean="0">
                <a:latin typeface="Bodoni MT" pitchFamily="18" charset="0"/>
              </a:rPr>
              <a:t> and more </a:t>
            </a:r>
            <a:r>
              <a:rPr lang="en-GB" sz="2100" b="1" dirty="0" smtClean="0">
                <a:solidFill>
                  <a:srgbClr val="FF0000"/>
                </a:solidFill>
                <a:latin typeface="Bodoni MT" pitchFamily="18" charset="0"/>
              </a:rPr>
              <a:t>HEALTHY</a:t>
            </a:r>
          </a:p>
          <a:p>
            <a:pPr marL="457200" indent="-457200"/>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100" b="1" dirty="0" smtClean="0">
                <a:latin typeface="Bodoni MT" pitchFamily="18" charset="0"/>
              </a:rPr>
              <a:t>EFFECTS OF ASTHMA AND SMOKING ON THE RESPIRATORY SYSTEM</a:t>
            </a:r>
          </a:p>
          <a:p>
            <a:pPr marL="457200" indent="-457200"/>
            <a:r>
              <a:rPr lang="en-GB" sz="2100" b="1" dirty="0" smtClean="0">
                <a:latin typeface="Bodoni MT" pitchFamily="18" charset="0"/>
              </a:rPr>
              <a:t> </a:t>
            </a:r>
            <a:r>
              <a:rPr lang="en-GB" sz="2100" b="1" dirty="0" smtClean="0">
                <a:solidFill>
                  <a:srgbClr val="FF0000"/>
                </a:solidFill>
                <a:latin typeface="Bodoni MT" pitchFamily="18" charset="0"/>
              </a:rPr>
              <a:t>ASTHMA</a:t>
            </a:r>
            <a:r>
              <a:rPr lang="en-GB" sz="2100" b="1" dirty="0" smtClean="0">
                <a:latin typeface="Bodoni MT" pitchFamily="18" charset="0"/>
              </a:rPr>
              <a:t> is a narrowing of the airways </a:t>
            </a:r>
            <a:r>
              <a:rPr lang="en-GB" sz="2100" b="1" dirty="0" smtClean="0">
                <a:solidFill>
                  <a:srgbClr val="FF0000"/>
                </a:solidFill>
                <a:latin typeface="Bodoni MT" pitchFamily="18" charset="0"/>
              </a:rPr>
              <a:t>(BRONCHOCONSTRICTION) </a:t>
            </a:r>
            <a:r>
              <a:rPr lang="en-GB" sz="2100" b="1" dirty="0" smtClean="0">
                <a:latin typeface="Bodoni MT" pitchFamily="18" charset="0"/>
              </a:rPr>
              <a:t>in response to a </a:t>
            </a:r>
            <a:r>
              <a:rPr lang="en-GB" sz="2100" b="1" dirty="0" smtClean="0">
                <a:solidFill>
                  <a:srgbClr val="FF0000"/>
                </a:solidFill>
                <a:latin typeface="Bodoni MT" pitchFamily="18" charset="0"/>
              </a:rPr>
              <a:t>TRIGGER</a:t>
            </a:r>
            <a:r>
              <a:rPr lang="en-GB" sz="2100" b="1" dirty="0" smtClean="0">
                <a:latin typeface="Bodoni MT" pitchFamily="18" charset="0"/>
              </a:rPr>
              <a:t> or an </a:t>
            </a:r>
            <a:r>
              <a:rPr lang="en-GB" sz="2100" b="1" dirty="0" smtClean="0">
                <a:solidFill>
                  <a:srgbClr val="FF0000"/>
                </a:solidFill>
                <a:latin typeface="Bodoni MT" pitchFamily="18" charset="0"/>
              </a:rPr>
              <a:t>ALLERGEN. </a:t>
            </a:r>
            <a:r>
              <a:rPr lang="en-GB" sz="2100" b="1" dirty="0" smtClean="0">
                <a:latin typeface="Bodoni MT" pitchFamily="18" charset="0"/>
              </a:rPr>
              <a:t>Its symptoms include </a:t>
            </a:r>
            <a:r>
              <a:rPr lang="en-GB" sz="2100" b="1" dirty="0" smtClean="0">
                <a:solidFill>
                  <a:srgbClr val="FF0000"/>
                </a:solidFill>
                <a:latin typeface="Bodoni MT" pitchFamily="18" charset="0"/>
              </a:rPr>
              <a:t>WHEEZING, BREATHLESSNESS , MUCUS PRODUCTION </a:t>
            </a:r>
            <a:r>
              <a:rPr lang="en-GB" sz="2100" b="1" dirty="0" smtClean="0">
                <a:latin typeface="Bodoni MT" pitchFamily="18" charset="0"/>
              </a:rPr>
              <a:t>and </a:t>
            </a:r>
            <a:r>
              <a:rPr lang="en-GB" sz="2100" b="1" dirty="0" smtClean="0">
                <a:solidFill>
                  <a:srgbClr val="FF0000"/>
                </a:solidFill>
                <a:latin typeface="Bodoni MT" pitchFamily="18" charset="0"/>
              </a:rPr>
              <a:t>COUGHING</a:t>
            </a:r>
          </a:p>
          <a:p>
            <a:pPr marL="457200" indent="-457200"/>
            <a:r>
              <a:rPr lang="en-GB" sz="2100" b="1" dirty="0" smtClean="0">
                <a:latin typeface="Bodoni MT" pitchFamily="18" charset="0"/>
              </a:rPr>
              <a:t>It is measured using a </a:t>
            </a:r>
            <a:r>
              <a:rPr lang="en-GB" sz="2100" b="1" dirty="0" smtClean="0">
                <a:solidFill>
                  <a:srgbClr val="FF0000"/>
                </a:solidFill>
                <a:latin typeface="Bodoni MT" pitchFamily="18" charset="0"/>
              </a:rPr>
              <a:t>SPIROMETER </a:t>
            </a:r>
            <a:r>
              <a:rPr lang="en-GB" sz="2100" b="1" dirty="0" smtClean="0">
                <a:latin typeface="Bodoni MT" pitchFamily="18" charset="0"/>
              </a:rPr>
              <a:t>which measures </a:t>
            </a:r>
            <a:r>
              <a:rPr lang="en-GB" sz="2100" b="1" dirty="0" smtClean="0">
                <a:solidFill>
                  <a:srgbClr val="FF0000"/>
                </a:solidFill>
                <a:latin typeface="Bodoni MT" pitchFamily="18" charset="0"/>
              </a:rPr>
              <a:t>EXHALED </a:t>
            </a:r>
            <a:r>
              <a:rPr lang="en-GB" sz="2100" b="1" dirty="0" smtClean="0">
                <a:latin typeface="Bodoni MT" pitchFamily="18" charset="0"/>
              </a:rPr>
              <a:t>air volume. People are said to have asthma if this volume increases with treatment. The IOC allows 15% improvement for 1 sec after treatment</a:t>
            </a:r>
          </a:p>
          <a:p>
            <a:pPr marL="457200" indent="-457200"/>
            <a:r>
              <a:rPr lang="en-GB" sz="2100" b="1" dirty="0" smtClean="0">
                <a:solidFill>
                  <a:srgbClr val="FF0000"/>
                </a:solidFill>
                <a:latin typeface="Bodoni MT" pitchFamily="18" charset="0"/>
              </a:rPr>
              <a:t>TRIGGERS </a:t>
            </a:r>
            <a:r>
              <a:rPr lang="en-GB" sz="2100" b="1" dirty="0" smtClean="0">
                <a:latin typeface="Bodoni MT" pitchFamily="18" charset="0"/>
              </a:rPr>
              <a:t>include drying and water loss in the airways, and exercise. This is called </a:t>
            </a:r>
            <a:r>
              <a:rPr lang="en-GB" sz="2100" b="1" dirty="0" smtClean="0">
                <a:solidFill>
                  <a:srgbClr val="FF0000"/>
                </a:solidFill>
                <a:latin typeface="Bodoni MT" pitchFamily="18" charset="0"/>
              </a:rPr>
              <a:t>EIA (EXERCISE INDUCED ASTHMA). </a:t>
            </a:r>
            <a:r>
              <a:rPr lang="en-GB" sz="2100" b="1" dirty="0" smtClean="0">
                <a:latin typeface="Bodoni MT" pitchFamily="18" charset="0"/>
              </a:rPr>
              <a:t>This is common in cold weather sports where the air is </a:t>
            </a:r>
            <a:r>
              <a:rPr lang="en-GB" sz="2100" b="1" dirty="0" smtClean="0">
                <a:solidFill>
                  <a:srgbClr val="FF0000"/>
                </a:solidFill>
                <a:latin typeface="Bodoni MT" pitchFamily="18" charset="0"/>
              </a:rPr>
              <a:t>DRY</a:t>
            </a:r>
            <a:r>
              <a:rPr lang="en-GB" sz="2100" b="1" dirty="0" smtClean="0">
                <a:latin typeface="Bodoni MT" pitchFamily="18" charset="0"/>
              </a:rPr>
              <a:t> and when pollutants are use on ice rinks.</a:t>
            </a:r>
          </a:p>
          <a:p>
            <a:pPr marL="457200" indent="-457200"/>
            <a:r>
              <a:rPr lang="en-GB" sz="2100" b="1" dirty="0" smtClean="0">
                <a:solidFill>
                  <a:srgbClr val="FF0000"/>
                </a:solidFill>
                <a:latin typeface="Bodoni MT" pitchFamily="18" charset="0"/>
              </a:rPr>
              <a:t>ALLERGENS</a:t>
            </a:r>
            <a:r>
              <a:rPr lang="en-GB" sz="2100" b="1" dirty="0" smtClean="0">
                <a:latin typeface="Bodoni MT" pitchFamily="18" charset="0"/>
              </a:rPr>
              <a:t> include exhaust fumes, pollen, dust, air pollutants and pollens</a:t>
            </a:r>
          </a:p>
          <a:p>
            <a:pPr marL="457200" indent="-457200"/>
            <a:r>
              <a:rPr lang="en-GB" sz="2100" b="1" dirty="0" smtClean="0">
                <a:solidFill>
                  <a:srgbClr val="FF0000"/>
                </a:solidFill>
                <a:latin typeface="Bodoni MT" pitchFamily="18" charset="0"/>
              </a:rPr>
              <a:t>MEDICATION </a:t>
            </a:r>
            <a:r>
              <a:rPr lang="en-GB" sz="2100" b="1" dirty="0" smtClean="0">
                <a:latin typeface="Bodoni MT" pitchFamily="18" charset="0"/>
              </a:rPr>
              <a:t>include </a:t>
            </a:r>
            <a:r>
              <a:rPr lang="en-GB" sz="2100" b="1" dirty="0" smtClean="0">
                <a:solidFill>
                  <a:srgbClr val="FF0000"/>
                </a:solidFill>
                <a:latin typeface="Bodoni MT" pitchFamily="18" charset="0"/>
              </a:rPr>
              <a:t>‘Relievers’ </a:t>
            </a:r>
            <a:r>
              <a:rPr lang="en-GB" sz="2100" b="1" dirty="0" smtClean="0">
                <a:latin typeface="Bodoni MT" pitchFamily="18" charset="0"/>
              </a:rPr>
              <a:t>coded </a:t>
            </a:r>
            <a:r>
              <a:rPr lang="en-GB" sz="2100" b="1" dirty="0" smtClean="0">
                <a:solidFill>
                  <a:srgbClr val="FF0000"/>
                </a:solidFill>
                <a:latin typeface="Bodoni MT" pitchFamily="18" charset="0"/>
              </a:rPr>
              <a:t>BLUE </a:t>
            </a:r>
            <a:r>
              <a:rPr lang="en-GB" sz="2100" b="1" dirty="0" smtClean="0">
                <a:latin typeface="Bodoni MT" pitchFamily="18" charset="0"/>
              </a:rPr>
              <a:t>which relax airway muscles. A Daily dose of </a:t>
            </a:r>
            <a:r>
              <a:rPr lang="en-GB" sz="2100" b="1" dirty="0" smtClean="0">
                <a:solidFill>
                  <a:srgbClr val="FF0000"/>
                </a:solidFill>
                <a:latin typeface="Bodoni MT" pitchFamily="18" charset="0"/>
              </a:rPr>
              <a:t>CORTICOSTEROIDS ‘Preventers’ </a:t>
            </a:r>
            <a:r>
              <a:rPr lang="en-GB" sz="2100" b="1" dirty="0" smtClean="0">
                <a:latin typeface="Bodoni MT" pitchFamily="18" charset="0"/>
              </a:rPr>
              <a:t>coded non blue suppress chronic inflammation and improve pre exercise lung function. </a:t>
            </a:r>
          </a:p>
          <a:p>
            <a:pPr marL="457200" indent="-457200"/>
            <a:r>
              <a:rPr lang="en-GB" sz="2100" b="1" dirty="0" smtClean="0">
                <a:solidFill>
                  <a:srgbClr val="FF0000"/>
                </a:solidFill>
                <a:latin typeface="Bodoni MT" pitchFamily="18" charset="0"/>
              </a:rPr>
              <a:t>NON MEDICAL TREATMENTS </a:t>
            </a:r>
            <a:r>
              <a:rPr lang="en-GB" sz="2100" b="1" dirty="0" smtClean="0">
                <a:latin typeface="Bodoni MT" pitchFamily="18" charset="0"/>
              </a:rPr>
              <a:t>include a 10 to 30 min </a:t>
            </a:r>
            <a:r>
              <a:rPr lang="en-GB" sz="2100" b="1" dirty="0" smtClean="0">
                <a:solidFill>
                  <a:srgbClr val="FF0000"/>
                </a:solidFill>
                <a:latin typeface="Bodoni MT" pitchFamily="18" charset="0"/>
              </a:rPr>
              <a:t>WARM UP </a:t>
            </a:r>
            <a:r>
              <a:rPr lang="en-GB" sz="2100" b="1" dirty="0" smtClean="0">
                <a:latin typeface="Bodoni MT" pitchFamily="18" charset="0"/>
              </a:rPr>
              <a:t>which provides a </a:t>
            </a:r>
            <a:r>
              <a:rPr lang="en-GB" sz="2100" b="1" dirty="0" smtClean="0">
                <a:solidFill>
                  <a:srgbClr val="FF0000"/>
                </a:solidFill>
                <a:latin typeface="Bodoni MT" pitchFamily="18" charset="0"/>
              </a:rPr>
              <a:t>2</a:t>
            </a:r>
            <a:r>
              <a:rPr lang="en-GB" sz="2100" b="1" dirty="0" smtClean="0">
                <a:latin typeface="Bodoni MT" pitchFamily="18" charset="0"/>
              </a:rPr>
              <a:t> </a:t>
            </a:r>
            <a:r>
              <a:rPr lang="en-GB" sz="2100" b="1" dirty="0" smtClean="0">
                <a:solidFill>
                  <a:srgbClr val="FF0000"/>
                </a:solidFill>
                <a:latin typeface="Bodoni MT" pitchFamily="18" charset="0"/>
              </a:rPr>
              <a:t>hour</a:t>
            </a:r>
            <a:r>
              <a:rPr lang="en-GB" sz="2100" b="1" dirty="0" smtClean="0">
                <a:latin typeface="Bodoni MT" pitchFamily="18" charset="0"/>
              </a:rPr>
              <a:t> </a:t>
            </a:r>
            <a:r>
              <a:rPr lang="en-GB" sz="2100" b="1" dirty="0" smtClean="0">
                <a:solidFill>
                  <a:srgbClr val="FF0000"/>
                </a:solidFill>
                <a:latin typeface="Bodoni MT" pitchFamily="18" charset="0"/>
              </a:rPr>
              <a:t>REFRACTORY</a:t>
            </a:r>
            <a:r>
              <a:rPr lang="en-GB" sz="2100" b="1" dirty="0" smtClean="0">
                <a:latin typeface="Bodoni MT" pitchFamily="18" charset="0"/>
              </a:rPr>
              <a:t> period. </a:t>
            </a:r>
            <a:r>
              <a:rPr lang="en-GB" sz="2100" b="1" dirty="0" smtClean="0">
                <a:solidFill>
                  <a:srgbClr val="FF0000"/>
                </a:solidFill>
                <a:latin typeface="Bodoni MT" pitchFamily="18" charset="0"/>
              </a:rPr>
              <a:t>DIET </a:t>
            </a:r>
            <a:r>
              <a:rPr lang="en-GB" sz="2100" b="1" dirty="0" smtClean="0">
                <a:latin typeface="Bodoni MT" pitchFamily="18" charset="0"/>
              </a:rPr>
              <a:t>of reduced salt and fish oils both reduce EIA. Caffeine helps but the IOC limit is 12mg/ml. </a:t>
            </a:r>
            <a:r>
              <a:rPr lang="en-GB" sz="2100" b="1" dirty="0" smtClean="0">
                <a:solidFill>
                  <a:srgbClr val="FF0000"/>
                </a:solidFill>
                <a:latin typeface="Bodoni MT" pitchFamily="18" charset="0"/>
              </a:rPr>
              <a:t>INSPIRATORY MUSCLE TRAINING (IMT)</a:t>
            </a:r>
            <a:r>
              <a:rPr lang="en-GB" sz="2100" b="1" dirty="0" smtClean="0">
                <a:latin typeface="Bodoni MT" pitchFamily="18" charset="0"/>
              </a:rPr>
              <a:t> can strengthen the </a:t>
            </a:r>
            <a:r>
              <a:rPr lang="en-GB" sz="2100" b="1" dirty="0" smtClean="0">
                <a:solidFill>
                  <a:srgbClr val="FF0000"/>
                </a:solidFill>
                <a:latin typeface="Bodoni MT" pitchFamily="18" charset="0"/>
              </a:rPr>
              <a:t>RESPIRATORY MUSCLES</a:t>
            </a:r>
          </a:p>
          <a:p>
            <a:pPr marL="457200" indent="-457200"/>
            <a:r>
              <a:rPr lang="en-GB" sz="2100" b="1" dirty="0" smtClean="0">
                <a:solidFill>
                  <a:srgbClr val="FF0000"/>
                </a:solidFill>
                <a:latin typeface="Bodoni MT" pitchFamily="18" charset="0"/>
              </a:rPr>
              <a:t>SMOKING </a:t>
            </a:r>
            <a:r>
              <a:rPr lang="en-GB" sz="2100" b="1" dirty="0" smtClean="0">
                <a:latin typeface="Bodoni MT" pitchFamily="18" charset="0"/>
              </a:rPr>
              <a:t>impairs development in </a:t>
            </a:r>
            <a:r>
              <a:rPr lang="en-GB" sz="2100" b="1" dirty="0" smtClean="0">
                <a:solidFill>
                  <a:srgbClr val="FF0000"/>
                </a:solidFill>
                <a:latin typeface="Bodoni MT" pitchFamily="18" charset="0"/>
              </a:rPr>
              <a:t>TEENAGERS, </a:t>
            </a:r>
            <a:r>
              <a:rPr lang="en-GB" sz="2100" b="1" dirty="0" smtClean="0">
                <a:latin typeface="Bodoni MT" pitchFamily="18" charset="0"/>
              </a:rPr>
              <a:t>impairs </a:t>
            </a:r>
            <a:r>
              <a:rPr lang="en-GB" sz="2100" b="1" dirty="0" smtClean="0">
                <a:solidFill>
                  <a:srgbClr val="FF0000"/>
                </a:solidFill>
                <a:latin typeface="Bodoni MT" pitchFamily="18" charset="0"/>
              </a:rPr>
              <a:t>LUNG FUNCTION </a:t>
            </a:r>
            <a:r>
              <a:rPr lang="en-GB" sz="2100" b="1" dirty="0" smtClean="0">
                <a:latin typeface="Bodoni MT" pitchFamily="18" charset="0"/>
              </a:rPr>
              <a:t>and increases likelihood of </a:t>
            </a:r>
            <a:r>
              <a:rPr lang="en-GB" sz="2100" b="1" dirty="0" smtClean="0">
                <a:solidFill>
                  <a:srgbClr val="FF0000"/>
                </a:solidFill>
                <a:latin typeface="Bodoni MT" pitchFamily="18" charset="0"/>
              </a:rPr>
              <a:t>DISEASES </a:t>
            </a:r>
            <a:r>
              <a:rPr lang="en-GB" sz="2100" b="1" dirty="0" smtClean="0">
                <a:latin typeface="Bodoni MT" pitchFamily="18" charset="0"/>
              </a:rPr>
              <a:t>and </a:t>
            </a:r>
            <a:r>
              <a:rPr lang="en-GB" sz="2100" b="1" dirty="0" smtClean="0">
                <a:solidFill>
                  <a:srgbClr val="FF0000"/>
                </a:solidFill>
                <a:latin typeface="Bodoni MT" pitchFamily="18" charset="0"/>
              </a:rPr>
              <a:t>INFECTIONS</a:t>
            </a:r>
          </a:p>
          <a:p>
            <a:pPr marL="457200" indent="-457200" algn="ctr">
              <a:buNone/>
            </a:pPr>
            <a:endParaRPr lang="en-GB" sz="2100" b="1" dirty="0" smtClean="0">
              <a:latin typeface="Bodoni MT" pitchFamily="18" charset="0"/>
            </a:endParaRPr>
          </a:p>
          <a:p>
            <a:pPr marL="457200" indent="-457200"/>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marL="457200" indent="-457200">
              <a:buNone/>
            </a:pPr>
            <a:endParaRPr lang="en-GB" sz="2100" b="1" dirty="0" smtClean="0">
              <a:latin typeface="Blue Ridge Light SF" pitchFamily="2" charset="0"/>
            </a:endParaRPr>
          </a:p>
          <a:p>
            <a:pPr>
              <a:buNone/>
            </a:pPr>
            <a:endParaRPr lang="en-GB" sz="2100" b="1" dirty="0" smtClean="0">
              <a:latin typeface="Blue Ridge Light SF" pitchFamily="2" charset="0"/>
            </a:endParaRPr>
          </a:p>
          <a:p>
            <a:endParaRPr lang="en-GB" sz="2100" b="1" dirty="0" smtClean="0">
              <a:latin typeface="Blue Ridge Light SF" pitchFamily="2" charset="0"/>
            </a:endParaRPr>
          </a:p>
          <a:p>
            <a:endParaRPr lang="en-GB" sz="2100" b="1" dirty="0" smtClean="0">
              <a:latin typeface="Blue Ridge Light SF" pitchFamily="2" charset="0"/>
            </a:endParaRPr>
          </a:p>
        </p:txBody>
      </p:sp>
      <p:pic>
        <p:nvPicPr>
          <p:cNvPr id="6" name="Picture 5" descr="Knee Joint.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400" b="1" u="sng" dirty="0" smtClean="0">
                <a:latin typeface="Blue Ridge Light SF" pitchFamily="2" charset="0"/>
              </a:rPr>
              <a:t>JOINT MOVEMENT</a:t>
            </a:r>
          </a:p>
          <a:p>
            <a:r>
              <a:rPr lang="en-GB" sz="2100" b="1" dirty="0" smtClean="0">
                <a:solidFill>
                  <a:srgbClr val="FF0000"/>
                </a:solidFill>
                <a:latin typeface="Blue Ridge Light SF" pitchFamily="2" charset="0"/>
              </a:rPr>
              <a:t>FLEXION </a:t>
            </a:r>
            <a:r>
              <a:rPr lang="en-GB" sz="2100" b="1" dirty="0" smtClean="0">
                <a:latin typeface="Blue Ridge Light SF" pitchFamily="2" charset="0"/>
              </a:rPr>
              <a:t>is when the angle of a joint decreases</a:t>
            </a:r>
          </a:p>
          <a:p>
            <a:r>
              <a:rPr lang="en-GB" sz="2100" b="1" dirty="0" smtClean="0">
                <a:solidFill>
                  <a:srgbClr val="FF0000"/>
                </a:solidFill>
                <a:latin typeface="Blue Ridge Light SF" pitchFamily="2" charset="0"/>
              </a:rPr>
              <a:t>EXTENSION</a:t>
            </a:r>
            <a:r>
              <a:rPr lang="en-GB" sz="2100" b="1" dirty="0" smtClean="0">
                <a:latin typeface="Blue Ridge Light SF" pitchFamily="2" charset="0"/>
              </a:rPr>
              <a:t> is when the angle of the joint increases</a:t>
            </a:r>
          </a:p>
          <a:p>
            <a:r>
              <a:rPr lang="en-GB" sz="2100" b="1" dirty="0" smtClean="0">
                <a:solidFill>
                  <a:srgbClr val="FF0000"/>
                </a:solidFill>
                <a:latin typeface="Blue Ridge Light SF" pitchFamily="2" charset="0"/>
              </a:rPr>
              <a:t>HORIZONTAL FLEXION </a:t>
            </a:r>
            <a:r>
              <a:rPr lang="en-GB" sz="2100" b="1" dirty="0" smtClean="0">
                <a:latin typeface="Blue Ridge Light SF" pitchFamily="2" charset="0"/>
              </a:rPr>
              <a:t>is when the shoulder moves across the front of the body</a:t>
            </a:r>
          </a:p>
          <a:p>
            <a:r>
              <a:rPr lang="en-GB" sz="2100" b="1" dirty="0" smtClean="0">
                <a:solidFill>
                  <a:srgbClr val="FF0000"/>
                </a:solidFill>
                <a:latin typeface="Blue Ridge Light SF" pitchFamily="2" charset="0"/>
              </a:rPr>
              <a:t>HORIZONTAL EXTENSION </a:t>
            </a:r>
            <a:r>
              <a:rPr lang="en-GB" sz="2100" b="1" dirty="0" smtClean="0">
                <a:latin typeface="Blue Ridge Light SF" pitchFamily="2" charset="0"/>
              </a:rPr>
              <a:t>is when the shoulder moves laterally from the body</a:t>
            </a:r>
          </a:p>
          <a:p>
            <a:r>
              <a:rPr lang="en-GB" sz="2100" b="1" dirty="0" smtClean="0">
                <a:solidFill>
                  <a:srgbClr val="FF0000"/>
                </a:solidFill>
                <a:latin typeface="Blue Ridge Light SF" pitchFamily="2" charset="0"/>
              </a:rPr>
              <a:t>ABDUCTION </a:t>
            </a:r>
            <a:r>
              <a:rPr lang="en-GB" sz="2100" b="1" dirty="0" smtClean="0">
                <a:latin typeface="Blue Ridge Light SF" pitchFamily="2" charset="0"/>
              </a:rPr>
              <a:t>is movement of the hip or shoulder away from the body – lateral</a:t>
            </a:r>
          </a:p>
          <a:p>
            <a:r>
              <a:rPr lang="en-GB" sz="2100" b="1" dirty="0" smtClean="0">
                <a:solidFill>
                  <a:srgbClr val="FF0000"/>
                </a:solidFill>
                <a:latin typeface="Blue Ridge Light SF" pitchFamily="2" charset="0"/>
              </a:rPr>
              <a:t>ADDUCTION </a:t>
            </a:r>
            <a:r>
              <a:rPr lang="en-GB" sz="2100" b="1" dirty="0" smtClean="0">
                <a:latin typeface="Blue Ridge Light SF" pitchFamily="2" charset="0"/>
              </a:rPr>
              <a:t>is movement of the hip or shoulder towards the body – medial</a:t>
            </a:r>
          </a:p>
          <a:p>
            <a:r>
              <a:rPr lang="en-GB" sz="2100" b="1" dirty="0" smtClean="0">
                <a:solidFill>
                  <a:srgbClr val="FF0000"/>
                </a:solidFill>
                <a:latin typeface="Blue Ridge Light SF" pitchFamily="2" charset="0"/>
              </a:rPr>
              <a:t>ROTATION</a:t>
            </a:r>
            <a:r>
              <a:rPr lang="en-GB" sz="2100" b="1" dirty="0" smtClean="0">
                <a:latin typeface="Blue Ridge Light SF" pitchFamily="2" charset="0"/>
              </a:rPr>
              <a:t> is when the hip or shoulder move around its axis from the ball and socket. This can be </a:t>
            </a:r>
            <a:r>
              <a:rPr lang="en-GB" sz="2100" b="1" dirty="0" smtClean="0">
                <a:solidFill>
                  <a:srgbClr val="FF0000"/>
                </a:solidFill>
                <a:latin typeface="Blue Ridge Light SF" pitchFamily="2" charset="0"/>
              </a:rPr>
              <a:t>MEDIAL </a:t>
            </a:r>
            <a:r>
              <a:rPr lang="en-GB" sz="2100" b="1" dirty="0" smtClean="0">
                <a:latin typeface="Blue Ridge Light SF" pitchFamily="2" charset="0"/>
              </a:rPr>
              <a:t>and </a:t>
            </a:r>
            <a:r>
              <a:rPr lang="en-GB" sz="2100" b="1" dirty="0" smtClean="0">
                <a:solidFill>
                  <a:srgbClr val="FF0000"/>
                </a:solidFill>
                <a:latin typeface="Blue Ridge Light SF" pitchFamily="2" charset="0"/>
              </a:rPr>
              <a:t>LATERAL. </a:t>
            </a:r>
          </a:p>
          <a:p>
            <a:r>
              <a:rPr lang="en-GB" sz="2100" b="1" dirty="0" smtClean="0">
                <a:solidFill>
                  <a:srgbClr val="FF0000"/>
                </a:solidFill>
                <a:latin typeface="Blue Ridge Light SF" pitchFamily="2" charset="0"/>
              </a:rPr>
              <a:t>CIRCUMDUCTION</a:t>
            </a:r>
            <a:r>
              <a:rPr lang="en-GB" sz="2100" b="1" dirty="0" smtClean="0">
                <a:latin typeface="Blue Ridge Light SF" pitchFamily="2" charset="0"/>
              </a:rPr>
              <a:t> is when the limb moves in a cone shape or the end moves in a circular shape</a:t>
            </a:r>
          </a:p>
          <a:p>
            <a:r>
              <a:rPr lang="en-GB" sz="2100" b="1" dirty="0" smtClean="0">
                <a:solidFill>
                  <a:srgbClr val="FF0000"/>
                </a:solidFill>
                <a:latin typeface="Blue Ridge Light SF" pitchFamily="2" charset="0"/>
              </a:rPr>
              <a:t>PRONATION</a:t>
            </a:r>
            <a:r>
              <a:rPr lang="en-GB" sz="2100" b="1" dirty="0" smtClean="0">
                <a:latin typeface="Blue Ridge Light SF" pitchFamily="2" charset="0"/>
              </a:rPr>
              <a:t> is when the Radio </a:t>
            </a:r>
            <a:r>
              <a:rPr lang="en-GB" sz="2100" b="1" dirty="0" err="1" smtClean="0">
                <a:latin typeface="Blue Ridge Light SF" pitchFamily="2" charset="0"/>
              </a:rPr>
              <a:t>Ulnar</a:t>
            </a:r>
            <a:r>
              <a:rPr lang="en-GB" sz="2100" b="1" dirty="0" smtClean="0">
                <a:latin typeface="Blue Ridge Light SF" pitchFamily="2" charset="0"/>
              </a:rPr>
              <a:t> joint rotates so the palms face down</a:t>
            </a:r>
          </a:p>
          <a:p>
            <a:r>
              <a:rPr lang="en-GB" sz="2100" b="1" dirty="0" smtClean="0">
                <a:solidFill>
                  <a:srgbClr val="FF0000"/>
                </a:solidFill>
                <a:latin typeface="Blue Ridge Light SF" pitchFamily="2" charset="0"/>
              </a:rPr>
              <a:t>SUPINATION </a:t>
            </a:r>
            <a:r>
              <a:rPr lang="en-GB" sz="2100" b="1" dirty="0" smtClean="0">
                <a:latin typeface="Blue Ridge Light SF" pitchFamily="2" charset="0"/>
              </a:rPr>
              <a:t>is when the Radio </a:t>
            </a:r>
            <a:r>
              <a:rPr lang="en-GB" sz="2100" b="1" dirty="0" err="1" smtClean="0">
                <a:latin typeface="Blue Ridge Light SF" pitchFamily="2" charset="0"/>
              </a:rPr>
              <a:t>Ulnar</a:t>
            </a:r>
            <a:r>
              <a:rPr lang="en-GB" sz="2100" b="1" dirty="0" smtClean="0">
                <a:latin typeface="Blue Ridge Light SF" pitchFamily="2" charset="0"/>
              </a:rPr>
              <a:t> joint rotates so the palms face up (Bowl of Soup.. </a:t>
            </a:r>
            <a:r>
              <a:rPr lang="en-GB" sz="2100" b="1" dirty="0" err="1" smtClean="0">
                <a:latin typeface="Blue Ridge Light SF" pitchFamily="2" charset="0"/>
              </a:rPr>
              <a:t>ination</a:t>
            </a:r>
            <a:r>
              <a:rPr lang="en-GB" sz="2100" b="1" dirty="0" smtClean="0">
                <a:latin typeface="Blue Ridge Light SF" pitchFamily="2" charset="0"/>
              </a:rPr>
              <a:t>)</a:t>
            </a:r>
          </a:p>
          <a:p>
            <a:r>
              <a:rPr lang="en-GB" sz="2100" b="1" dirty="0" smtClean="0">
                <a:solidFill>
                  <a:srgbClr val="FF0000"/>
                </a:solidFill>
                <a:latin typeface="Blue Ridge Light SF" pitchFamily="2" charset="0"/>
              </a:rPr>
              <a:t>LATERAL FLEXION </a:t>
            </a:r>
            <a:r>
              <a:rPr lang="en-GB" sz="2100" b="1" dirty="0" smtClean="0">
                <a:latin typeface="Blue Ridge Light SF" pitchFamily="2" charset="0"/>
              </a:rPr>
              <a:t>is when the spine bends sideways when you are in the anatomical position</a:t>
            </a:r>
          </a:p>
          <a:p>
            <a:r>
              <a:rPr lang="en-GB" sz="2100" b="1" dirty="0" smtClean="0">
                <a:solidFill>
                  <a:srgbClr val="FF0000"/>
                </a:solidFill>
                <a:latin typeface="Blue Ridge Light SF" pitchFamily="2" charset="0"/>
              </a:rPr>
              <a:t>DORSI FLEXION </a:t>
            </a:r>
            <a:r>
              <a:rPr lang="en-GB" sz="2100" b="1" dirty="0" smtClean="0">
                <a:latin typeface="Blue Ridge Light SF" pitchFamily="2" charset="0"/>
              </a:rPr>
              <a:t>is when the ankle joint flexes so that the toes point towards the face</a:t>
            </a:r>
          </a:p>
          <a:p>
            <a:r>
              <a:rPr lang="en-GB" sz="2100" b="1" dirty="0" smtClean="0">
                <a:solidFill>
                  <a:srgbClr val="FF0000"/>
                </a:solidFill>
                <a:latin typeface="Blue Ridge Light SF" pitchFamily="2" charset="0"/>
              </a:rPr>
              <a:t>PLANTAR FLEXION </a:t>
            </a:r>
            <a:r>
              <a:rPr lang="en-GB" sz="2100" b="1" dirty="0" smtClean="0">
                <a:latin typeface="Blue Ridge Light SF" pitchFamily="2" charset="0"/>
              </a:rPr>
              <a:t>is when the ankle joint flexes so the toes point down </a:t>
            </a:r>
          </a:p>
          <a:p>
            <a:pPr marL="457200" indent="-457200">
              <a:buAutoNum type="arabicParenR"/>
            </a:pPr>
            <a:endParaRPr lang="en-GB" sz="2100" b="1" dirty="0" smtClean="0">
              <a:latin typeface="Blue Ridge Light SF" pitchFamily="2" charset="0"/>
            </a:endParaRPr>
          </a:p>
          <a:p>
            <a:pPr marL="457200" indent="-457200">
              <a:buAutoNum type="arabicParenR"/>
            </a:pPr>
            <a:endParaRPr lang="en-GB" sz="2100" b="1" dirty="0" smtClean="0">
              <a:latin typeface="Blue Ridge Light SF" pitchFamily="2" charset="0"/>
            </a:endParaRPr>
          </a:p>
          <a:p>
            <a:pPr>
              <a:buNone/>
            </a:pPr>
            <a:endParaRPr lang="en-GB" sz="2100" b="1" dirty="0" smtClean="0">
              <a:latin typeface="Blue Ridge Light SF" pitchFamily="2" charset="0"/>
            </a:endParaRPr>
          </a:p>
          <a:p>
            <a:endParaRPr lang="en-GB" sz="2100" b="1" dirty="0" smtClean="0">
              <a:latin typeface="Blue Ridge Light SF" pitchFamily="2" charset="0"/>
            </a:endParaRPr>
          </a:p>
          <a:p>
            <a:endParaRPr lang="en-GB" sz="2100" b="1" dirty="0" smtClean="0">
              <a:latin typeface="Blue Ridge Light SF"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GB" sz="1800" b="1" dirty="0" smtClean="0">
                <a:solidFill>
                  <a:srgbClr val="FF0000"/>
                </a:solidFill>
                <a:latin typeface="Blue Ridge Light SF" pitchFamily="2" charset="0"/>
              </a:rPr>
              <a:t>BICEP BRACHII </a:t>
            </a:r>
            <a:r>
              <a:rPr lang="en-GB" sz="1800" b="1" dirty="0" smtClean="0">
                <a:latin typeface="Blue Ridge Light SF" pitchFamily="2" charset="0"/>
              </a:rPr>
              <a:t>and </a:t>
            </a:r>
            <a:r>
              <a:rPr lang="en-GB" sz="1800" b="1" dirty="0" smtClean="0">
                <a:solidFill>
                  <a:srgbClr val="FF0000"/>
                </a:solidFill>
                <a:latin typeface="Blue Ridge Light SF" pitchFamily="2" charset="0"/>
              </a:rPr>
              <a:t>TRICEP BRACHII</a:t>
            </a:r>
          </a:p>
          <a:p>
            <a:r>
              <a:rPr lang="en-GB" sz="1800" b="1" dirty="0" smtClean="0">
                <a:solidFill>
                  <a:srgbClr val="FF0000"/>
                </a:solidFill>
                <a:latin typeface="Blue Ridge Light SF" pitchFamily="2" charset="0"/>
              </a:rPr>
              <a:t>TRAPEZIUS</a:t>
            </a:r>
          </a:p>
          <a:p>
            <a:r>
              <a:rPr lang="en-GB" sz="1800" b="1" dirty="0" smtClean="0">
                <a:solidFill>
                  <a:srgbClr val="FF0000"/>
                </a:solidFill>
                <a:latin typeface="Blue Ridge Light SF" pitchFamily="2" charset="0"/>
              </a:rPr>
              <a:t>PECTORALIS MAJOR</a:t>
            </a:r>
          </a:p>
          <a:p>
            <a:r>
              <a:rPr lang="en-GB" sz="1800" b="1" dirty="0" smtClean="0">
                <a:solidFill>
                  <a:srgbClr val="FF0000"/>
                </a:solidFill>
                <a:latin typeface="Blue Ridge Light SF" pitchFamily="2" charset="0"/>
              </a:rPr>
              <a:t>PRONATOR TERES </a:t>
            </a:r>
            <a:r>
              <a:rPr lang="en-GB" sz="1800" b="1" dirty="0" smtClean="0">
                <a:latin typeface="Blue Ridge Light SF" pitchFamily="2" charset="0"/>
              </a:rPr>
              <a:t>– responsible for </a:t>
            </a:r>
            <a:r>
              <a:rPr lang="en-GB" sz="1800" b="1" dirty="0" err="1" smtClean="0">
                <a:latin typeface="Blue Ridge Light SF" pitchFamily="2" charset="0"/>
              </a:rPr>
              <a:t>Pronation</a:t>
            </a:r>
            <a:r>
              <a:rPr lang="en-GB" sz="1800" b="1" dirty="0" smtClean="0">
                <a:latin typeface="Blue Ridge Light SF" pitchFamily="2" charset="0"/>
              </a:rPr>
              <a:t> in the forearm</a:t>
            </a:r>
          </a:p>
          <a:p>
            <a:r>
              <a:rPr lang="en-GB" sz="1800" b="1" dirty="0" smtClean="0">
                <a:solidFill>
                  <a:srgbClr val="FF0000"/>
                </a:solidFill>
                <a:latin typeface="Blue Ridge Light SF" pitchFamily="2" charset="0"/>
              </a:rPr>
              <a:t>WRIST FLEXORS </a:t>
            </a:r>
            <a:r>
              <a:rPr lang="en-GB" sz="1800" b="1" dirty="0" smtClean="0">
                <a:latin typeface="Blue Ridge Light SF" pitchFamily="2" charset="0"/>
              </a:rPr>
              <a:t>– inferior of </a:t>
            </a:r>
            <a:r>
              <a:rPr lang="en-GB" sz="1800" b="1" dirty="0" err="1" smtClean="0">
                <a:latin typeface="Blue Ridge Light SF" pitchFamily="2" charset="0"/>
              </a:rPr>
              <a:t>Pronator</a:t>
            </a:r>
            <a:r>
              <a:rPr lang="en-GB" sz="1800" b="1" dirty="0" smtClean="0">
                <a:latin typeface="Blue Ridge Light SF" pitchFamily="2" charset="0"/>
              </a:rPr>
              <a:t> </a:t>
            </a:r>
            <a:r>
              <a:rPr lang="en-GB" sz="1800" b="1" dirty="0" err="1" smtClean="0">
                <a:latin typeface="Blue Ridge Light SF" pitchFamily="2" charset="0"/>
              </a:rPr>
              <a:t>Teres</a:t>
            </a:r>
            <a:r>
              <a:rPr lang="en-GB" sz="1800" b="1" dirty="0" smtClean="0">
                <a:latin typeface="Blue Ridge Light SF" pitchFamily="2" charset="0"/>
              </a:rPr>
              <a:t> and </a:t>
            </a:r>
            <a:r>
              <a:rPr lang="en-GB" sz="1800" b="1" dirty="0" smtClean="0">
                <a:solidFill>
                  <a:srgbClr val="FF0000"/>
                </a:solidFill>
                <a:latin typeface="Blue Ridge Light SF" pitchFamily="2" charset="0"/>
              </a:rPr>
              <a:t>WRIST EXTENSORS </a:t>
            </a:r>
            <a:r>
              <a:rPr lang="en-GB" sz="1800" b="1" dirty="0" smtClean="0">
                <a:latin typeface="Blue Ridge Light SF" pitchFamily="2" charset="0"/>
              </a:rPr>
              <a:t>posterior of the flexors</a:t>
            </a:r>
          </a:p>
          <a:p>
            <a:r>
              <a:rPr lang="en-GB" sz="1800" b="1" dirty="0" smtClean="0">
                <a:solidFill>
                  <a:srgbClr val="FF0000"/>
                </a:solidFill>
                <a:latin typeface="Blue Ridge Light SF" pitchFamily="2" charset="0"/>
              </a:rPr>
              <a:t>RECTUS ABDOMINUS</a:t>
            </a:r>
          </a:p>
          <a:p>
            <a:r>
              <a:rPr lang="en-GB" sz="1800" b="1" dirty="0" smtClean="0">
                <a:solidFill>
                  <a:srgbClr val="FF0000"/>
                </a:solidFill>
                <a:latin typeface="Blue Ridge Light SF" pitchFamily="2" charset="0"/>
              </a:rPr>
              <a:t>EXTERNAL OBLIQUE </a:t>
            </a:r>
            <a:r>
              <a:rPr lang="en-GB" sz="1800" b="1" dirty="0" smtClean="0">
                <a:latin typeface="Blue Ridge Light SF" pitchFamily="2" charset="0"/>
              </a:rPr>
              <a:t>– Anterior of Internal Oblique and Lateral of Rectus </a:t>
            </a:r>
            <a:r>
              <a:rPr lang="en-GB" sz="1800" b="1" dirty="0" err="1" smtClean="0">
                <a:latin typeface="Blue Ridge Light SF" pitchFamily="2" charset="0"/>
              </a:rPr>
              <a:t>Abdominus</a:t>
            </a:r>
            <a:endParaRPr lang="en-GB" sz="1800" b="1" dirty="0" smtClean="0">
              <a:latin typeface="Blue Ridge Light SF" pitchFamily="2" charset="0"/>
            </a:endParaRPr>
          </a:p>
          <a:p>
            <a:r>
              <a:rPr lang="en-GB" sz="1800" b="1" dirty="0" smtClean="0">
                <a:solidFill>
                  <a:srgbClr val="FF0000"/>
                </a:solidFill>
                <a:latin typeface="Blue Ridge Light SF" pitchFamily="2" charset="0"/>
              </a:rPr>
              <a:t>INTERNAL OBLIQUE </a:t>
            </a:r>
            <a:r>
              <a:rPr lang="en-GB" sz="1800" b="1" dirty="0" smtClean="0">
                <a:latin typeface="Blue Ridge Light SF" pitchFamily="2" charset="0"/>
              </a:rPr>
              <a:t>– Posterior of External Oblique and Lateral of Rectus </a:t>
            </a:r>
            <a:r>
              <a:rPr lang="en-GB" sz="1800" b="1" dirty="0" err="1" smtClean="0">
                <a:latin typeface="Blue Ridge Light SF" pitchFamily="2" charset="0"/>
              </a:rPr>
              <a:t>Abdominus</a:t>
            </a:r>
            <a:endParaRPr lang="en-GB" sz="1800" b="1" dirty="0" smtClean="0">
              <a:latin typeface="Blue Ridge Light SF" pitchFamily="2" charset="0"/>
            </a:endParaRPr>
          </a:p>
          <a:p>
            <a:r>
              <a:rPr lang="en-GB" sz="1800" b="1" dirty="0" smtClean="0">
                <a:latin typeface="Blue Ridge Light SF" pitchFamily="2" charset="0"/>
              </a:rPr>
              <a:t>Deltoids – 3 – </a:t>
            </a:r>
            <a:r>
              <a:rPr lang="en-GB" sz="1800" b="1" dirty="0" smtClean="0">
                <a:solidFill>
                  <a:srgbClr val="FF0000"/>
                </a:solidFill>
                <a:latin typeface="Blue Ridge Light SF" pitchFamily="2" charset="0"/>
              </a:rPr>
              <a:t>ANTERIOR, POSTERIOR </a:t>
            </a:r>
            <a:r>
              <a:rPr lang="en-GB" sz="1800" b="1" dirty="0" smtClean="0">
                <a:latin typeface="Blue Ridge Light SF" pitchFamily="2" charset="0"/>
              </a:rPr>
              <a:t>and </a:t>
            </a:r>
            <a:r>
              <a:rPr lang="en-GB" sz="1800" b="1" dirty="0" smtClean="0">
                <a:solidFill>
                  <a:srgbClr val="FF0000"/>
                </a:solidFill>
                <a:latin typeface="Blue Ridge Light SF" pitchFamily="2" charset="0"/>
              </a:rPr>
              <a:t>MIDDLE DELTOIDS</a:t>
            </a:r>
          </a:p>
          <a:p>
            <a:r>
              <a:rPr lang="en-GB" sz="1800" b="1" dirty="0" smtClean="0">
                <a:solidFill>
                  <a:srgbClr val="FF0000"/>
                </a:solidFill>
                <a:latin typeface="Blue Ridge Light SF" pitchFamily="2" charset="0"/>
              </a:rPr>
              <a:t>ILIOPSAOS </a:t>
            </a:r>
            <a:r>
              <a:rPr lang="en-GB" sz="1800" b="1" dirty="0" smtClean="0">
                <a:latin typeface="Blue Ridge Light SF" pitchFamily="2" charset="0"/>
              </a:rPr>
              <a:t>– anterior of femur at superior end of femur</a:t>
            </a:r>
          </a:p>
          <a:p>
            <a:r>
              <a:rPr lang="en-GB" sz="1800" b="1" dirty="0" smtClean="0">
                <a:solidFill>
                  <a:srgbClr val="FF0000"/>
                </a:solidFill>
                <a:latin typeface="Blue Ridge Light SF" pitchFamily="2" charset="0"/>
              </a:rPr>
              <a:t>ADDUCTOR LONGUS </a:t>
            </a:r>
            <a:r>
              <a:rPr lang="en-GB" sz="1800" b="1" dirty="0" smtClean="0">
                <a:latin typeface="Blue Ridge Light SF" pitchFamily="2" charset="0"/>
              </a:rPr>
              <a:t>– Medial of Quadriceps on anterior view</a:t>
            </a:r>
          </a:p>
          <a:p>
            <a:r>
              <a:rPr lang="en-GB" sz="1800" b="1" dirty="0" smtClean="0">
                <a:latin typeface="Blue Ridge Light SF" pitchFamily="2" charset="0"/>
              </a:rPr>
              <a:t>Quadriceps – </a:t>
            </a:r>
            <a:r>
              <a:rPr lang="en-GB" sz="1800" b="1" dirty="0" smtClean="0">
                <a:solidFill>
                  <a:srgbClr val="FF0000"/>
                </a:solidFill>
                <a:latin typeface="Blue Ridge Light SF" pitchFamily="2" charset="0"/>
              </a:rPr>
              <a:t>RECTUS FEMORIS VASTUS LATERALIS VASTUS INTERMEDIUS </a:t>
            </a:r>
            <a:r>
              <a:rPr lang="en-GB" sz="1800" b="1" dirty="0" smtClean="0">
                <a:latin typeface="Blue Ridge Light SF" pitchFamily="2" charset="0"/>
              </a:rPr>
              <a:t>and </a:t>
            </a:r>
            <a:r>
              <a:rPr lang="en-GB" sz="1800" b="1" dirty="0" smtClean="0">
                <a:solidFill>
                  <a:srgbClr val="FF0000"/>
                </a:solidFill>
                <a:latin typeface="Blue Ridge Light SF" pitchFamily="2" charset="0"/>
              </a:rPr>
              <a:t>VASTUS MEDIALIS</a:t>
            </a:r>
          </a:p>
          <a:p>
            <a:r>
              <a:rPr lang="en-GB" sz="1800" b="1" dirty="0" smtClean="0">
                <a:solidFill>
                  <a:srgbClr val="FF0000"/>
                </a:solidFill>
                <a:latin typeface="Blue Ridge Light SF" pitchFamily="2" charset="0"/>
              </a:rPr>
              <a:t>GASTROCNEMIUS</a:t>
            </a:r>
          </a:p>
          <a:p>
            <a:r>
              <a:rPr lang="en-GB" sz="1800" b="1" dirty="0" smtClean="0">
                <a:solidFill>
                  <a:srgbClr val="FF0000"/>
                </a:solidFill>
                <a:latin typeface="Blue Ridge Light SF" pitchFamily="2" charset="0"/>
              </a:rPr>
              <a:t>SOLEUS  </a:t>
            </a:r>
            <a:r>
              <a:rPr lang="en-GB" sz="1800" b="1" dirty="0" smtClean="0">
                <a:latin typeface="Blue Ridge Light SF" pitchFamily="2" charset="0"/>
              </a:rPr>
              <a:t>– Inferior and lateral of </a:t>
            </a:r>
            <a:r>
              <a:rPr lang="en-GB" sz="1800" b="1" dirty="0" err="1" smtClean="0">
                <a:latin typeface="Blue Ridge Light SF" pitchFamily="2" charset="0"/>
              </a:rPr>
              <a:t>Gastrocnemius</a:t>
            </a:r>
            <a:endParaRPr lang="en-GB" sz="1800" b="1" dirty="0" smtClean="0">
              <a:latin typeface="Blue Ridge Light SF" pitchFamily="2" charset="0"/>
            </a:endParaRPr>
          </a:p>
          <a:p>
            <a:r>
              <a:rPr lang="en-GB" sz="1800" b="1" dirty="0" smtClean="0">
                <a:solidFill>
                  <a:srgbClr val="FF0000"/>
                </a:solidFill>
                <a:latin typeface="Blue Ridge Light SF" pitchFamily="2" charset="0"/>
              </a:rPr>
              <a:t>TIBILIAS ANTERIOR </a:t>
            </a:r>
            <a:r>
              <a:rPr lang="en-GB" sz="1800" b="1" dirty="0" smtClean="0">
                <a:latin typeface="Blue Ridge Light SF" pitchFamily="2" charset="0"/>
              </a:rPr>
              <a:t>– Lateral of Tibia</a:t>
            </a:r>
          </a:p>
          <a:p>
            <a:r>
              <a:rPr lang="en-GB" sz="1800" b="1" dirty="0" smtClean="0">
                <a:latin typeface="Blue Ridge Light SF" pitchFamily="2" charset="0"/>
              </a:rPr>
              <a:t>Hamstrings</a:t>
            </a:r>
            <a:r>
              <a:rPr lang="en-GB" sz="1800" b="1" dirty="0" smtClean="0">
                <a:solidFill>
                  <a:srgbClr val="FF0000"/>
                </a:solidFill>
                <a:latin typeface="Blue Ridge Light SF" pitchFamily="2" charset="0"/>
              </a:rPr>
              <a:t> </a:t>
            </a:r>
            <a:r>
              <a:rPr lang="en-GB" sz="1800" b="1" dirty="0" smtClean="0">
                <a:latin typeface="Blue Ridge Light SF" pitchFamily="2" charset="0"/>
              </a:rPr>
              <a:t>– </a:t>
            </a:r>
            <a:r>
              <a:rPr lang="en-GB" sz="1800" b="1" dirty="0" smtClean="0">
                <a:solidFill>
                  <a:srgbClr val="FF0000"/>
                </a:solidFill>
                <a:latin typeface="Blue Ridge Light SF" pitchFamily="2" charset="0"/>
              </a:rPr>
              <a:t>SEMIMEBROSUS </a:t>
            </a:r>
            <a:r>
              <a:rPr lang="en-GB" sz="1800" b="1" dirty="0" smtClean="0">
                <a:latin typeface="Blue Ridge Light SF" pitchFamily="2" charset="0"/>
              </a:rPr>
              <a:t>(Medial) , </a:t>
            </a:r>
            <a:r>
              <a:rPr lang="en-GB" sz="1800" b="1" dirty="0" smtClean="0">
                <a:solidFill>
                  <a:srgbClr val="FF0000"/>
                </a:solidFill>
                <a:latin typeface="Blue Ridge Light SF" pitchFamily="2" charset="0"/>
              </a:rPr>
              <a:t>SEMITENDONOUS, BICEP FEMORIS </a:t>
            </a:r>
            <a:r>
              <a:rPr lang="en-GB" sz="1800" b="1" dirty="0" smtClean="0">
                <a:latin typeface="Blue Ridge Light SF" pitchFamily="2" charset="0"/>
              </a:rPr>
              <a:t>(Lateral)</a:t>
            </a:r>
          </a:p>
          <a:p>
            <a:r>
              <a:rPr lang="en-GB" sz="1800" b="1" dirty="0" smtClean="0">
                <a:solidFill>
                  <a:srgbClr val="FF0000"/>
                </a:solidFill>
                <a:latin typeface="Blue Ridge Light SF" pitchFamily="2" charset="0"/>
              </a:rPr>
              <a:t>ADDUCTOR  MAGNUS </a:t>
            </a:r>
            <a:r>
              <a:rPr lang="en-GB" sz="1800" b="1" dirty="0" smtClean="0">
                <a:latin typeface="Blue Ridge Light SF" pitchFamily="2" charset="0"/>
              </a:rPr>
              <a:t>– Medial and Posterior of Femur and superior end of femur</a:t>
            </a:r>
          </a:p>
          <a:p>
            <a:r>
              <a:rPr lang="en-GB" sz="1800" b="1" dirty="0" smtClean="0">
                <a:solidFill>
                  <a:srgbClr val="FF0000"/>
                </a:solidFill>
                <a:latin typeface="Blue Ridge Light SF" pitchFamily="2" charset="0"/>
              </a:rPr>
              <a:t>GLUTEUS MEDIUS </a:t>
            </a:r>
            <a:r>
              <a:rPr lang="en-GB" sz="1800" b="1" dirty="0" smtClean="0">
                <a:latin typeface="Blue Ridge Light SF" pitchFamily="2" charset="0"/>
              </a:rPr>
              <a:t>which is superior and lateral to the bigger </a:t>
            </a:r>
            <a:r>
              <a:rPr lang="en-GB" sz="1800" b="1" dirty="0" smtClean="0">
                <a:solidFill>
                  <a:srgbClr val="FF0000"/>
                </a:solidFill>
                <a:latin typeface="Blue Ridge Light SF" pitchFamily="2" charset="0"/>
              </a:rPr>
              <a:t>GLUTEUS MAXIMUS</a:t>
            </a:r>
          </a:p>
          <a:p>
            <a:r>
              <a:rPr lang="en-GB" sz="1800" b="1" dirty="0" smtClean="0">
                <a:solidFill>
                  <a:srgbClr val="FF0000"/>
                </a:solidFill>
                <a:latin typeface="Blue Ridge Light SF" pitchFamily="2" charset="0"/>
              </a:rPr>
              <a:t>LATTISIMUS DORSI</a:t>
            </a:r>
          </a:p>
          <a:p>
            <a:r>
              <a:rPr lang="en-GB" sz="1800" b="1" dirty="0" smtClean="0">
                <a:solidFill>
                  <a:srgbClr val="FF0000"/>
                </a:solidFill>
                <a:latin typeface="Blue Ridge Light SF" pitchFamily="2" charset="0"/>
              </a:rPr>
              <a:t>INFRASPINATUS </a:t>
            </a:r>
            <a:r>
              <a:rPr lang="en-GB" sz="1800" b="1" dirty="0" smtClean="0">
                <a:latin typeface="Blue Ridge Light SF" pitchFamily="2" charset="0"/>
              </a:rPr>
              <a:t>which is superior and medial of the </a:t>
            </a:r>
            <a:r>
              <a:rPr lang="en-GB" sz="1800" b="1" dirty="0" smtClean="0">
                <a:solidFill>
                  <a:srgbClr val="FF0000"/>
                </a:solidFill>
                <a:latin typeface="Blue Ridge Light SF" pitchFamily="2" charset="0"/>
              </a:rPr>
              <a:t>TERES MAJOR </a:t>
            </a:r>
            <a:r>
              <a:rPr lang="en-GB" sz="1800" b="1" dirty="0" smtClean="0">
                <a:latin typeface="Blue Ridge Light SF" pitchFamily="2" charset="0"/>
              </a:rPr>
              <a:t>which is superior of the </a:t>
            </a:r>
            <a:r>
              <a:rPr lang="en-GB" sz="1800" b="1" dirty="0" err="1" smtClean="0">
                <a:latin typeface="Blue Ridge Light SF" pitchFamily="2" charset="0"/>
              </a:rPr>
              <a:t>Lattisimus</a:t>
            </a:r>
            <a:r>
              <a:rPr lang="en-GB" sz="1800" b="1" dirty="0" smtClean="0">
                <a:latin typeface="Blue Ridge Light SF" pitchFamily="2" charset="0"/>
              </a:rPr>
              <a:t> </a:t>
            </a:r>
            <a:r>
              <a:rPr lang="en-GB" sz="1800" b="1" dirty="0" err="1" smtClean="0">
                <a:latin typeface="Blue Ridge Light SF" pitchFamily="2" charset="0"/>
              </a:rPr>
              <a:t>Dorsi</a:t>
            </a:r>
            <a:endParaRPr lang="en-GB" sz="1800" b="1" dirty="0" smtClean="0">
              <a:latin typeface="Blue Ridge Light SF" pitchFamily="2" charset="0"/>
            </a:endParaRPr>
          </a:p>
          <a:p>
            <a:endParaRPr lang="en-GB" sz="1800" b="1" dirty="0" smtClean="0">
              <a:latin typeface="Blue Ridge Light SF" pitchFamily="2" charset="0"/>
            </a:endParaRPr>
          </a:p>
          <a:p>
            <a:endParaRPr lang="en-GB" sz="1800" b="1" dirty="0" smtClean="0">
              <a:latin typeface="Blue Ridge Light SF"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GB" b="1" u="sng" dirty="0" smtClean="0">
                <a:latin typeface="Blue Ridge Light SF" pitchFamily="2" charset="0"/>
              </a:rPr>
              <a:t>The Muscular System</a:t>
            </a:r>
            <a:endParaRPr lang="en-GB" b="1" u="sng" dirty="0">
              <a:latin typeface="Blue Ridge Light SF" pitchFamily="2" charset="0"/>
            </a:endParaRPr>
          </a:p>
        </p:txBody>
      </p:sp>
      <p:sp>
        <p:nvSpPr>
          <p:cNvPr id="3" name="Content Placeholder 2"/>
          <p:cNvSpPr>
            <a:spLocks noGrp="1"/>
          </p:cNvSpPr>
          <p:nvPr>
            <p:ph idx="1"/>
          </p:nvPr>
        </p:nvSpPr>
        <p:spPr>
          <a:xfrm>
            <a:off x="0" y="500042"/>
            <a:ext cx="9144000" cy="6357958"/>
          </a:xfrm>
        </p:spPr>
        <p:txBody>
          <a:bodyPr>
            <a:noAutofit/>
          </a:bodyPr>
          <a:lstStyle/>
          <a:p>
            <a:r>
              <a:rPr lang="en-GB" sz="2600" b="1" dirty="0" smtClean="0">
                <a:latin typeface="Blue Ridge Light SF" pitchFamily="2" charset="0"/>
              </a:rPr>
              <a:t>Muscles attach to the skeleton through tendons. There are 2 types of tendon. The </a:t>
            </a:r>
            <a:r>
              <a:rPr lang="en-GB" sz="2600" b="1" dirty="0" smtClean="0">
                <a:solidFill>
                  <a:srgbClr val="FF0000"/>
                </a:solidFill>
                <a:latin typeface="Blue Ridge Light SF" pitchFamily="2" charset="0"/>
              </a:rPr>
              <a:t>ORIGIN</a:t>
            </a:r>
            <a:r>
              <a:rPr lang="en-GB" sz="2600" b="1" dirty="0" smtClean="0">
                <a:latin typeface="Blue Ridge Light SF" pitchFamily="2" charset="0"/>
              </a:rPr>
              <a:t> tendon is the tendon that remains fixed when the muscle contracts. The </a:t>
            </a:r>
            <a:r>
              <a:rPr lang="en-GB" sz="2600" b="1" dirty="0" smtClean="0">
                <a:solidFill>
                  <a:srgbClr val="FF0000"/>
                </a:solidFill>
                <a:latin typeface="Blue Ridge Light SF" pitchFamily="2" charset="0"/>
              </a:rPr>
              <a:t>INSERTION</a:t>
            </a:r>
            <a:r>
              <a:rPr lang="en-GB" sz="2600" b="1" dirty="0" smtClean="0">
                <a:latin typeface="Blue Ridge Light SF" pitchFamily="2" charset="0"/>
              </a:rPr>
              <a:t> tendon moves when the muscle contracts. </a:t>
            </a:r>
          </a:p>
          <a:p>
            <a:r>
              <a:rPr lang="en-GB" sz="2600" b="1" dirty="0" smtClean="0">
                <a:latin typeface="Blue Ridge Light SF" pitchFamily="2" charset="0"/>
              </a:rPr>
              <a:t>Muscles work as pairs to move or control a joint. EG: The </a:t>
            </a:r>
            <a:r>
              <a:rPr lang="en-GB" sz="2600" b="1" dirty="0" smtClean="0">
                <a:solidFill>
                  <a:srgbClr val="FF0000"/>
                </a:solidFill>
                <a:latin typeface="Blue Ridge Light SF" pitchFamily="2" charset="0"/>
              </a:rPr>
              <a:t>BICEP BRACHII </a:t>
            </a:r>
            <a:r>
              <a:rPr lang="en-GB" sz="2600" b="1" dirty="0" smtClean="0">
                <a:latin typeface="Blue Ridge Light SF" pitchFamily="2" charset="0"/>
              </a:rPr>
              <a:t>and the </a:t>
            </a:r>
            <a:r>
              <a:rPr lang="en-GB" sz="2600" b="1" dirty="0" smtClean="0">
                <a:solidFill>
                  <a:srgbClr val="FF0000"/>
                </a:solidFill>
                <a:latin typeface="Blue Ridge Light SF" pitchFamily="2" charset="0"/>
              </a:rPr>
              <a:t>TRICEP BRACHII </a:t>
            </a:r>
            <a:r>
              <a:rPr lang="en-GB" sz="2600" b="1" dirty="0" smtClean="0">
                <a:latin typeface="Blue Ridge Light SF" pitchFamily="2" charset="0"/>
              </a:rPr>
              <a:t>control the </a:t>
            </a:r>
            <a:r>
              <a:rPr lang="en-GB" sz="2600" b="1" dirty="0" smtClean="0">
                <a:solidFill>
                  <a:srgbClr val="FF0000"/>
                </a:solidFill>
                <a:latin typeface="Blue Ridge Light SF" pitchFamily="2" charset="0"/>
              </a:rPr>
              <a:t>ELBOW</a:t>
            </a:r>
            <a:r>
              <a:rPr lang="en-GB" sz="2600" b="1" dirty="0" smtClean="0">
                <a:latin typeface="Blue Ridge Light SF" pitchFamily="2" charset="0"/>
              </a:rPr>
              <a:t> joint. The muscle responsible for moving the joint is called the </a:t>
            </a:r>
            <a:r>
              <a:rPr lang="en-GB" sz="2600" b="1" dirty="0" smtClean="0">
                <a:solidFill>
                  <a:srgbClr val="FF0000"/>
                </a:solidFill>
                <a:latin typeface="Blue Ridge Light SF" pitchFamily="2" charset="0"/>
              </a:rPr>
              <a:t>PRIME MOVER </a:t>
            </a:r>
            <a:r>
              <a:rPr lang="en-GB" sz="2600" b="1" dirty="0" smtClean="0">
                <a:latin typeface="Blue Ridge Light SF" pitchFamily="2" charset="0"/>
              </a:rPr>
              <a:t>or the </a:t>
            </a:r>
            <a:r>
              <a:rPr lang="en-GB" sz="2600" b="1" dirty="0" smtClean="0">
                <a:solidFill>
                  <a:srgbClr val="FF0000"/>
                </a:solidFill>
                <a:latin typeface="Blue Ridge Light SF" pitchFamily="2" charset="0"/>
              </a:rPr>
              <a:t>AGONIST</a:t>
            </a:r>
            <a:r>
              <a:rPr lang="en-GB" sz="2600" b="1" dirty="0" smtClean="0">
                <a:latin typeface="Blue Ridge Light SF" pitchFamily="2" charset="0"/>
              </a:rPr>
              <a:t>. The other muscle is known as the </a:t>
            </a:r>
            <a:r>
              <a:rPr lang="en-GB" sz="2600" b="1" dirty="0" smtClean="0">
                <a:solidFill>
                  <a:srgbClr val="FF0000"/>
                </a:solidFill>
                <a:latin typeface="Blue Ridge Light SF" pitchFamily="2" charset="0"/>
              </a:rPr>
              <a:t>ANTAGONIST. </a:t>
            </a:r>
            <a:r>
              <a:rPr lang="en-GB" sz="2600" b="1" dirty="0" smtClean="0">
                <a:latin typeface="Blue Ridge Light SF" pitchFamily="2" charset="0"/>
              </a:rPr>
              <a:t>Together they are known as </a:t>
            </a:r>
            <a:r>
              <a:rPr lang="en-GB" sz="2600" b="1" dirty="0" smtClean="0">
                <a:solidFill>
                  <a:srgbClr val="FF0000"/>
                </a:solidFill>
                <a:latin typeface="Blue Ridge Light SF" pitchFamily="2" charset="0"/>
              </a:rPr>
              <a:t>ANTAGONISTIC PAIRS. </a:t>
            </a:r>
          </a:p>
          <a:p>
            <a:r>
              <a:rPr lang="en-GB" sz="2600" b="1" dirty="0" smtClean="0">
                <a:latin typeface="Blue Ridge Light SF" pitchFamily="2" charset="0"/>
              </a:rPr>
              <a:t>The shoulder muscle … the </a:t>
            </a:r>
            <a:r>
              <a:rPr lang="en-GB" sz="2600" b="1" dirty="0" smtClean="0">
                <a:solidFill>
                  <a:srgbClr val="FF0000"/>
                </a:solidFill>
                <a:latin typeface="Blue Ridge Light SF" pitchFamily="2" charset="0"/>
              </a:rPr>
              <a:t>DELTOID</a:t>
            </a:r>
            <a:r>
              <a:rPr lang="en-GB" sz="2600" b="1" dirty="0" smtClean="0">
                <a:latin typeface="Blue Ridge Light SF" pitchFamily="2" charset="0"/>
              </a:rPr>
              <a:t> has 3 parts. The </a:t>
            </a:r>
            <a:r>
              <a:rPr lang="en-GB" sz="2600" b="1" dirty="0" smtClean="0">
                <a:solidFill>
                  <a:srgbClr val="FF0000"/>
                </a:solidFill>
                <a:latin typeface="Blue Ridge Light SF" pitchFamily="2" charset="0"/>
              </a:rPr>
              <a:t>ANTERIOR, POSTERIOR </a:t>
            </a:r>
            <a:r>
              <a:rPr lang="en-GB" sz="2600" b="1" dirty="0" smtClean="0">
                <a:latin typeface="Blue Ridge Light SF" pitchFamily="2" charset="0"/>
              </a:rPr>
              <a:t>and </a:t>
            </a:r>
            <a:r>
              <a:rPr lang="en-GB" sz="2600" b="1" dirty="0" smtClean="0">
                <a:solidFill>
                  <a:srgbClr val="FF0000"/>
                </a:solidFill>
                <a:latin typeface="Blue Ridge Light SF" pitchFamily="2" charset="0"/>
              </a:rPr>
              <a:t>MIDDLE</a:t>
            </a:r>
            <a:r>
              <a:rPr lang="en-GB" sz="2600" b="1" dirty="0" smtClean="0">
                <a:latin typeface="Blue Ridge Light SF" pitchFamily="2" charset="0"/>
              </a:rPr>
              <a:t>. Each has different functions.</a:t>
            </a:r>
          </a:p>
          <a:p>
            <a:r>
              <a:rPr lang="en-GB" sz="2600" b="1" dirty="0" smtClean="0">
                <a:latin typeface="Blue Ridge Light SF" pitchFamily="2" charset="0"/>
              </a:rPr>
              <a:t>The </a:t>
            </a:r>
            <a:r>
              <a:rPr lang="en-GB" sz="2600" b="1" dirty="0" smtClean="0">
                <a:solidFill>
                  <a:srgbClr val="FF0000"/>
                </a:solidFill>
                <a:latin typeface="Blue Ridge Light SF" pitchFamily="2" charset="0"/>
              </a:rPr>
              <a:t>ROTATOR CUFFS </a:t>
            </a:r>
            <a:r>
              <a:rPr lang="en-GB" sz="2600" b="1" dirty="0" smtClean="0">
                <a:latin typeface="Blue Ridge Light SF" pitchFamily="2" charset="0"/>
              </a:rPr>
              <a:t>consist of 4 muscles which stabilise the shoulder joint. They are the </a:t>
            </a:r>
            <a:r>
              <a:rPr lang="en-GB" sz="2600" b="1" dirty="0" smtClean="0">
                <a:solidFill>
                  <a:srgbClr val="FF0000"/>
                </a:solidFill>
                <a:latin typeface="Blue Ridge Light SF" pitchFamily="2" charset="0"/>
              </a:rPr>
              <a:t>SUPRASPINATUS</a:t>
            </a:r>
            <a:r>
              <a:rPr lang="en-GB" sz="2600" b="1" dirty="0" smtClean="0">
                <a:latin typeface="Blue Ridge Light SF" pitchFamily="2" charset="0"/>
              </a:rPr>
              <a:t>, </a:t>
            </a:r>
            <a:r>
              <a:rPr lang="en-GB" sz="2600" b="1" dirty="0" smtClean="0">
                <a:solidFill>
                  <a:srgbClr val="FF0000"/>
                </a:solidFill>
                <a:latin typeface="Blue Ridge Light SF" pitchFamily="2" charset="0"/>
              </a:rPr>
              <a:t>INFRASPINATUS, TERES MINOR </a:t>
            </a:r>
            <a:r>
              <a:rPr lang="en-GB" sz="2600" b="1" dirty="0" smtClean="0">
                <a:latin typeface="Blue Ridge Light SF" pitchFamily="2" charset="0"/>
              </a:rPr>
              <a:t>and </a:t>
            </a:r>
            <a:r>
              <a:rPr lang="en-GB" sz="2600" b="1" dirty="0" smtClean="0">
                <a:solidFill>
                  <a:srgbClr val="FF0000"/>
                </a:solidFill>
                <a:latin typeface="Blue Ridge Light SF" pitchFamily="2" charset="0"/>
              </a:rPr>
              <a:t>SUBSCAPULARIS. </a:t>
            </a:r>
            <a:r>
              <a:rPr lang="en-GB" sz="2600" b="1" dirty="0" smtClean="0">
                <a:latin typeface="Blue Ridge Light SF" pitchFamily="2" charset="0"/>
              </a:rPr>
              <a:t>They prevent the larger muscles from displacing the head of the </a:t>
            </a:r>
            <a:r>
              <a:rPr lang="en-GB" sz="2600" b="1" dirty="0" err="1" smtClean="0">
                <a:latin typeface="Blue Ridge Light SF" pitchFamily="2" charset="0"/>
              </a:rPr>
              <a:t>humerus</a:t>
            </a:r>
            <a:r>
              <a:rPr lang="en-GB" sz="2600" b="1" dirty="0" smtClean="0">
                <a:latin typeface="Blue Ridge Light SF" pitchFamily="2" charset="0"/>
              </a:rPr>
              <a:t> during activity.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57166"/>
          </a:xfrm>
        </p:spPr>
        <p:txBody>
          <a:bodyPr>
            <a:normAutofit fontScale="90000"/>
          </a:bodyPr>
          <a:lstStyle/>
          <a:p>
            <a:r>
              <a:rPr lang="en-GB" b="1" u="sng" dirty="0" smtClean="0">
                <a:latin typeface="Blue Ridge Light SF" pitchFamily="2" charset="0"/>
              </a:rPr>
              <a:t>Antagonistic Muscle Pairs</a:t>
            </a:r>
            <a:endParaRPr lang="en-GB" b="1" u="sng" dirty="0">
              <a:latin typeface="Blue Ridge Light SF" pitchFamily="2" charset="0"/>
            </a:endParaRPr>
          </a:p>
        </p:txBody>
      </p:sp>
      <p:sp>
        <p:nvSpPr>
          <p:cNvPr id="3" name="Content Placeholder 2"/>
          <p:cNvSpPr>
            <a:spLocks noGrp="1"/>
          </p:cNvSpPr>
          <p:nvPr>
            <p:ph idx="1"/>
          </p:nvPr>
        </p:nvSpPr>
        <p:spPr>
          <a:xfrm>
            <a:off x="0" y="500042"/>
            <a:ext cx="9144000" cy="6357958"/>
          </a:xfrm>
        </p:spPr>
        <p:txBody>
          <a:bodyPr>
            <a:normAutofit lnSpcReduction="10000"/>
          </a:bodyPr>
          <a:lstStyle/>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endParaRPr lang="en-GB" sz="2200" b="1" dirty="0" smtClean="0">
              <a:latin typeface="Blue Ridge Light SF" pitchFamily="2" charset="0"/>
            </a:endParaRPr>
          </a:p>
          <a:p>
            <a:pPr>
              <a:buNone/>
            </a:pPr>
            <a:r>
              <a:rPr lang="en-GB" sz="2200" b="1" dirty="0" smtClean="0">
                <a:latin typeface="Blue Ridge Light SF" pitchFamily="2" charset="0"/>
              </a:rPr>
              <a:t>	</a:t>
            </a:r>
          </a:p>
          <a:p>
            <a:pPr>
              <a:buNone/>
            </a:pPr>
            <a:r>
              <a:rPr lang="en-GB" sz="2200" b="1" dirty="0" smtClean="0">
                <a:solidFill>
                  <a:srgbClr val="FF0000"/>
                </a:solidFill>
                <a:latin typeface="Blue Ridge Light SF" pitchFamily="2" charset="0"/>
              </a:rPr>
              <a:t>	</a:t>
            </a:r>
            <a:r>
              <a:rPr lang="en-GB" sz="3600" b="1" dirty="0" smtClean="0">
                <a:solidFill>
                  <a:srgbClr val="FF0000"/>
                </a:solidFill>
                <a:latin typeface="Blue Ridge Light SF" pitchFamily="2" charset="0"/>
              </a:rPr>
              <a:t>Extension: </a:t>
            </a:r>
            <a:r>
              <a:rPr lang="en-GB" sz="3600" b="1" dirty="0" smtClean="0">
                <a:latin typeface="Blue Ridge Light SF" pitchFamily="2" charset="0"/>
              </a:rPr>
              <a:t>Complete the final column only after you have finished all of the other columns</a:t>
            </a:r>
          </a:p>
        </p:txBody>
      </p:sp>
      <p:graphicFrame>
        <p:nvGraphicFramePr>
          <p:cNvPr id="4" name="Table 3"/>
          <p:cNvGraphicFramePr>
            <a:graphicFrameLocks noGrp="1"/>
          </p:cNvGraphicFramePr>
          <p:nvPr/>
        </p:nvGraphicFramePr>
        <p:xfrm>
          <a:off x="1" y="428602"/>
          <a:ext cx="9144000" cy="5006042"/>
        </p:xfrm>
        <a:graphic>
          <a:graphicData uri="http://schemas.openxmlformats.org/drawingml/2006/table">
            <a:tbl>
              <a:tblPr firstRow="1" bandRow="1">
                <a:tableStyleId>{5C22544A-7EE6-4342-B048-85BDC9FD1C3A}</a:tableStyleId>
              </a:tblPr>
              <a:tblGrid>
                <a:gridCol w="1214415"/>
                <a:gridCol w="785818"/>
                <a:gridCol w="857256"/>
                <a:gridCol w="785818"/>
                <a:gridCol w="1071570"/>
                <a:gridCol w="1428757"/>
                <a:gridCol w="928695"/>
                <a:gridCol w="1285884"/>
                <a:gridCol w="785787"/>
              </a:tblGrid>
              <a:tr h="571506">
                <a:tc>
                  <a:txBody>
                    <a:bodyPr/>
                    <a:lstStyle/>
                    <a:p>
                      <a:pPr algn="ctr"/>
                      <a:r>
                        <a:rPr lang="en-GB" sz="1400" dirty="0" smtClean="0">
                          <a:latin typeface="Blue Ridge Light SF" pitchFamily="2" charset="0"/>
                        </a:rPr>
                        <a:t>JOINT</a:t>
                      </a:r>
                      <a:endParaRPr lang="en-GB" sz="1400" dirty="0">
                        <a:latin typeface="Blue Ridge Light SF" pitchFamily="2" charset="0"/>
                      </a:endParaRPr>
                    </a:p>
                  </a:txBody>
                  <a:tcPr/>
                </a:tc>
                <a:tc>
                  <a:txBody>
                    <a:bodyPr/>
                    <a:lstStyle/>
                    <a:p>
                      <a:pPr algn="ctr"/>
                      <a:r>
                        <a:rPr lang="en-GB" sz="1400" dirty="0" smtClean="0">
                          <a:latin typeface="Blue Ridge Light SF" pitchFamily="2" charset="0"/>
                        </a:rPr>
                        <a:t>ACTION</a:t>
                      </a:r>
                      <a:endParaRPr lang="en-GB" sz="1400" dirty="0">
                        <a:latin typeface="Blue Ridge Light SF" pitchFamily="2" charset="0"/>
                      </a:endParaRPr>
                    </a:p>
                  </a:txBody>
                  <a:tcPr/>
                </a:tc>
                <a:tc>
                  <a:txBody>
                    <a:bodyPr/>
                    <a:lstStyle/>
                    <a:p>
                      <a:pPr algn="ctr"/>
                      <a:r>
                        <a:rPr lang="en-GB" sz="1400" dirty="0" smtClean="0">
                          <a:latin typeface="Blue Ridge Light SF" pitchFamily="2" charset="0"/>
                        </a:rPr>
                        <a:t>AGONIST</a:t>
                      </a:r>
                      <a:endParaRPr lang="en-GB" sz="1400" dirty="0">
                        <a:latin typeface="Blue Ridge Light SF" pitchFamily="2" charset="0"/>
                      </a:endParaRPr>
                    </a:p>
                  </a:txBody>
                  <a:tcPr/>
                </a:tc>
                <a:tc>
                  <a:txBody>
                    <a:bodyPr/>
                    <a:lstStyle/>
                    <a:p>
                      <a:pPr algn="ctr"/>
                      <a:r>
                        <a:rPr lang="en-GB" sz="1400" dirty="0" smtClean="0">
                          <a:latin typeface="Blue Ridge Light SF" pitchFamily="2" charset="0"/>
                        </a:rPr>
                        <a:t>ORIGIN</a:t>
                      </a:r>
                      <a:endParaRPr lang="en-GB" sz="1400" dirty="0">
                        <a:latin typeface="Blue Ridge Light SF" pitchFamily="2" charset="0"/>
                      </a:endParaRPr>
                    </a:p>
                  </a:txBody>
                  <a:tcPr/>
                </a:tc>
                <a:tc>
                  <a:txBody>
                    <a:bodyPr/>
                    <a:lstStyle/>
                    <a:p>
                      <a:pPr algn="ctr"/>
                      <a:r>
                        <a:rPr lang="en-GB" sz="1400" dirty="0" smtClean="0">
                          <a:latin typeface="Blue Ridge Light SF" pitchFamily="2" charset="0"/>
                        </a:rPr>
                        <a:t>INSERTION</a:t>
                      </a:r>
                      <a:endParaRPr lang="en-GB" sz="1400" dirty="0">
                        <a:latin typeface="Blue Ridge Light SF" pitchFamily="2" charset="0"/>
                      </a:endParaRPr>
                    </a:p>
                  </a:txBody>
                  <a:tcPr/>
                </a:tc>
                <a:tc>
                  <a:txBody>
                    <a:bodyPr/>
                    <a:lstStyle/>
                    <a:p>
                      <a:pPr algn="ctr"/>
                      <a:r>
                        <a:rPr lang="en-GB" sz="1400" dirty="0" smtClean="0">
                          <a:latin typeface="Blue Ridge Light SF" pitchFamily="2" charset="0"/>
                        </a:rPr>
                        <a:t>ANTAGONIST</a:t>
                      </a:r>
                      <a:endParaRPr lang="en-GB" sz="1400" dirty="0">
                        <a:latin typeface="Blue Ridge Light SF" pitchFamily="2" charset="0"/>
                      </a:endParaRPr>
                    </a:p>
                  </a:txBody>
                  <a:tcPr/>
                </a:tc>
                <a:tc>
                  <a:txBody>
                    <a:bodyPr/>
                    <a:lstStyle/>
                    <a:p>
                      <a:pPr algn="ctr"/>
                      <a:r>
                        <a:rPr lang="en-GB" sz="1400" dirty="0" smtClean="0">
                          <a:latin typeface="Blue Ridge Light SF" pitchFamily="2" charset="0"/>
                        </a:rPr>
                        <a:t>ORIGIN</a:t>
                      </a:r>
                      <a:endParaRPr lang="en-GB" sz="1400" dirty="0">
                        <a:latin typeface="Blue Ridge Light SF" pitchFamily="2" charset="0"/>
                      </a:endParaRPr>
                    </a:p>
                  </a:txBody>
                  <a:tcPr/>
                </a:tc>
                <a:tc>
                  <a:txBody>
                    <a:bodyPr/>
                    <a:lstStyle/>
                    <a:p>
                      <a:pPr algn="ctr"/>
                      <a:r>
                        <a:rPr lang="en-GB" sz="1400" dirty="0" smtClean="0">
                          <a:latin typeface="Blue Ridge Light SF" pitchFamily="2" charset="0"/>
                        </a:rPr>
                        <a:t>INSERTION</a:t>
                      </a:r>
                      <a:endParaRPr lang="en-GB" sz="1400" dirty="0">
                        <a:latin typeface="Blue Ridge Light SF" pitchFamily="2" charset="0"/>
                      </a:endParaRPr>
                    </a:p>
                  </a:txBody>
                  <a:tcPr/>
                </a:tc>
                <a:tc>
                  <a:txBody>
                    <a:bodyPr/>
                    <a:lstStyle/>
                    <a:p>
                      <a:pPr algn="ctr"/>
                      <a:r>
                        <a:rPr lang="en-GB" sz="1400" dirty="0" smtClean="0">
                          <a:latin typeface="Blue Ridge Light SF" pitchFamily="2" charset="0"/>
                        </a:rPr>
                        <a:t>SPORT EG</a:t>
                      </a:r>
                      <a:endParaRPr lang="en-GB" sz="1400" dirty="0">
                        <a:latin typeface="Blue Ridge Light SF" pitchFamily="2" charset="0"/>
                      </a:endParaRPr>
                    </a:p>
                  </a:txBody>
                  <a:tcPr/>
                </a:tc>
              </a:tr>
              <a:tr h="387294">
                <a:tc>
                  <a:txBody>
                    <a:bodyPr/>
                    <a:lstStyle/>
                    <a:p>
                      <a:pPr algn="ctr"/>
                      <a:r>
                        <a:rPr lang="en-GB" sz="1400" b="1" dirty="0" smtClean="0">
                          <a:latin typeface="Comic Sans MS" pitchFamily="66" charset="0"/>
                        </a:rPr>
                        <a:t>KNEE</a:t>
                      </a:r>
                      <a:endParaRPr lang="en-GB" sz="1400" b="1" dirty="0">
                        <a:latin typeface="Comic Sans MS" pitchFamily="66" charset="0"/>
                      </a:endParaRPr>
                    </a:p>
                  </a:txBody>
                  <a:tcPr/>
                </a:tc>
                <a:tc>
                  <a:txBody>
                    <a:bodyPr/>
                    <a:lstStyle/>
                    <a:p>
                      <a:pPr algn="ctr"/>
                      <a:r>
                        <a:rPr lang="en-GB" sz="1400" b="1" dirty="0" smtClean="0">
                          <a:latin typeface="Comic Sans MS" pitchFamily="66" charset="0"/>
                        </a:rPr>
                        <a:t>(2)</a:t>
                      </a:r>
                      <a:endParaRPr lang="en-GB" sz="1400" b="1" dirty="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r>
              <a:tr h="654015">
                <a:tc>
                  <a:txBody>
                    <a:bodyPr/>
                    <a:lstStyle/>
                    <a:p>
                      <a:pPr algn="ctr"/>
                      <a:r>
                        <a:rPr lang="en-GB" sz="1400" b="1" dirty="0" smtClean="0">
                          <a:latin typeface="Comic Sans MS" pitchFamily="66" charset="0"/>
                        </a:rPr>
                        <a:t>ELBOW </a:t>
                      </a:r>
                      <a:endParaRPr lang="en-GB" sz="1400" b="1" dirty="0">
                        <a:latin typeface="Comic Sans MS" pitchFamily="66" charset="0"/>
                      </a:endParaRPr>
                    </a:p>
                  </a:txBody>
                  <a:tcPr/>
                </a:tc>
                <a:tc>
                  <a:txBody>
                    <a:bodyPr/>
                    <a:lstStyle/>
                    <a:p>
                      <a:pPr algn="ctr"/>
                      <a:r>
                        <a:rPr lang="en-GB" sz="1400" b="1" dirty="0" smtClean="0">
                          <a:latin typeface="Comic Sans MS" pitchFamily="66" charset="0"/>
                        </a:rPr>
                        <a:t>(2)</a:t>
                      </a:r>
                      <a:endParaRPr lang="en-GB" sz="1400" b="1" dirty="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r>
              <a:tr h="654015">
                <a:tc>
                  <a:txBody>
                    <a:bodyPr/>
                    <a:lstStyle/>
                    <a:p>
                      <a:pPr algn="ctr"/>
                      <a:r>
                        <a:rPr lang="en-GB" sz="1400" b="1" dirty="0" smtClean="0">
                          <a:latin typeface="Comic Sans MS" pitchFamily="66" charset="0"/>
                        </a:rPr>
                        <a:t>WRIST</a:t>
                      </a:r>
                      <a:endParaRPr lang="en-GB" sz="1400" b="1" dirty="0">
                        <a:latin typeface="Comic Sans MS" pitchFamily="66" charset="0"/>
                      </a:endParaRPr>
                    </a:p>
                  </a:txBody>
                  <a:tcPr/>
                </a:tc>
                <a:tc>
                  <a:txBody>
                    <a:bodyPr/>
                    <a:lstStyle/>
                    <a:p>
                      <a:pPr algn="ctr"/>
                      <a:r>
                        <a:rPr lang="en-GB" sz="1400" b="1" dirty="0" smtClean="0">
                          <a:latin typeface="Comic Sans MS" pitchFamily="66" charset="0"/>
                        </a:rPr>
                        <a:t>(2)</a:t>
                      </a:r>
                      <a:endParaRPr lang="en-GB" sz="1400" b="1" dirty="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r>
              <a:tr h="654015">
                <a:tc>
                  <a:txBody>
                    <a:bodyPr/>
                    <a:lstStyle/>
                    <a:p>
                      <a:pPr algn="ctr"/>
                      <a:r>
                        <a:rPr lang="en-GB" sz="1400" b="1" dirty="0" smtClean="0">
                          <a:latin typeface="Comic Sans MS" pitchFamily="66" charset="0"/>
                        </a:rPr>
                        <a:t>SHOULDER</a:t>
                      </a:r>
                      <a:endParaRPr lang="en-GB" sz="1400" b="1" dirty="0">
                        <a:latin typeface="Comic Sans MS" pitchFamily="66" charset="0"/>
                      </a:endParaRPr>
                    </a:p>
                  </a:txBody>
                  <a:tcPr/>
                </a:tc>
                <a:tc>
                  <a:txBody>
                    <a:bodyPr/>
                    <a:lstStyle/>
                    <a:p>
                      <a:pPr algn="ctr"/>
                      <a:r>
                        <a:rPr lang="en-GB" sz="1400" b="1" dirty="0" smtClean="0">
                          <a:latin typeface="Comic Sans MS" pitchFamily="66" charset="0"/>
                        </a:rPr>
                        <a:t>(8)</a:t>
                      </a:r>
                      <a:endParaRPr lang="en-GB" sz="1400" b="1" dirty="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r>
              <a:tr h="923315">
                <a:tc>
                  <a:txBody>
                    <a:bodyPr/>
                    <a:lstStyle/>
                    <a:p>
                      <a:pPr algn="ctr"/>
                      <a:r>
                        <a:rPr lang="en-GB" sz="1400" b="1" dirty="0" smtClean="0">
                          <a:latin typeface="Comic Sans MS" pitchFamily="66" charset="0"/>
                        </a:rPr>
                        <a:t>RADIO/</a:t>
                      </a:r>
                    </a:p>
                    <a:p>
                      <a:pPr algn="ctr"/>
                      <a:r>
                        <a:rPr lang="en-GB" sz="1400" b="1" dirty="0" smtClean="0">
                          <a:latin typeface="Comic Sans MS" pitchFamily="66" charset="0"/>
                        </a:rPr>
                        <a:t>ULNAR</a:t>
                      </a:r>
                      <a:endParaRPr lang="en-GB" sz="1400" b="1" dirty="0">
                        <a:latin typeface="Comic Sans MS" pitchFamily="66" charset="0"/>
                      </a:endParaRPr>
                    </a:p>
                  </a:txBody>
                  <a:tcPr/>
                </a:tc>
                <a:tc>
                  <a:txBody>
                    <a:bodyPr/>
                    <a:lstStyle/>
                    <a:p>
                      <a:pPr algn="ctr"/>
                      <a:r>
                        <a:rPr lang="en-GB" sz="1400" b="1" dirty="0" smtClean="0">
                          <a:latin typeface="Comic Sans MS" pitchFamily="66" charset="0"/>
                        </a:rPr>
                        <a:t>(2)</a:t>
                      </a:r>
                      <a:endParaRPr lang="en-GB" sz="1400" b="1" dirty="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r>
              <a:tr h="387294">
                <a:tc>
                  <a:txBody>
                    <a:bodyPr/>
                    <a:lstStyle/>
                    <a:p>
                      <a:pPr algn="ctr"/>
                      <a:r>
                        <a:rPr lang="en-GB" sz="1400" b="1" dirty="0" smtClean="0">
                          <a:latin typeface="Comic Sans MS" pitchFamily="66" charset="0"/>
                        </a:rPr>
                        <a:t>SPINE</a:t>
                      </a:r>
                      <a:endParaRPr lang="en-GB" sz="1400" b="1" dirty="0">
                        <a:latin typeface="Comic Sans MS" pitchFamily="66" charset="0"/>
                      </a:endParaRPr>
                    </a:p>
                  </a:txBody>
                  <a:tcPr/>
                </a:tc>
                <a:tc>
                  <a:txBody>
                    <a:bodyPr/>
                    <a:lstStyle/>
                    <a:p>
                      <a:pPr algn="ctr"/>
                      <a:r>
                        <a:rPr lang="en-GB" sz="1400" b="1" dirty="0" smtClean="0">
                          <a:latin typeface="Comic Sans MS" pitchFamily="66" charset="0"/>
                        </a:rPr>
                        <a:t>(4)</a:t>
                      </a:r>
                      <a:endParaRPr lang="en-GB" sz="1400" b="1" dirty="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r>
              <a:tr h="387294">
                <a:tc>
                  <a:txBody>
                    <a:bodyPr/>
                    <a:lstStyle/>
                    <a:p>
                      <a:pPr algn="ctr"/>
                      <a:r>
                        <a:rPr lang="en-GB" sz="1400" b="1" dirty="0" smtClean="0">
                          <a:latin typeface="Comic Sans MS" pitchFamily="66" charset="0"/>
                        </a:rPr>
                        <a:t>HIP</a:t>
                      </a:r>
                      <a:endParaRPr lang="en-GB" sz="1400" b="1" dirty="0">
                        <a:latin typeface="Comic Sans MS" pitchFamily="66" charset="0"/>
                      </a:endParaRPr>
                    </a:p>
                  </a:txBody>
                  <a:tcPr/>
                </a:tc>
                <a:tc>
                  <a:txBody>
                    <a:bodyPr/>
                    <a:lstStyle/>
                    <a:p>
                      <a:pPr algn="ctr"/>
                      <a:r>
                        <a:rPr lang="en-GB" sz="1400" b="1" dirty="0" smtClean="0">
                          <a:latin typeface="Comic Sans MS" pitchFamily="66" charset="0"/>
                        </a:rPr>
                        <a:t>(6)</a:t>
                      </a:r>
                      <a:endParaRPr lang="en-GB" sz="1400" b="1" dirty="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c>
                  <a:txBody>
                    <a:bodyPr/>
                    <a:lstStyle/>
                    <a:p>
                      <a:pPr algn="ctr"/>
                      <a:endParaRPr lang="en-GB" sz="1400" dirty="0">
                        <a:latin typeface="Comic Sans MS" pitchFamily="66" charset="0"/>
                      </a:endParaRPr>
                    </a:p>
                  </a:txBody>
                  <a:tcPr/>
                </a:tc>
              </a:tr>
              <a:tr h="387294">
                <a:tc>
                  <a:txBody>
                    <a:bodyPr/>
                    <a:lstStyle/>
                    <a:p>
                      <a:pPr algn="ctr"/>
                      <a:r>
                        <a:rPr lang="en-GB" sz="1400" b="1" dirty="0" smtClean="0">
                          <a:latin typeface="Comic Sans MS" pitchFamily="66" charset="0"/>
                        </a:rPr>
                        <a:t>ANKLE</a:t>
                      </a:r>
                      <a:endParaRPr lang="en-GB" sz="1400" b="1" dirty="0">
                        <a:latin typeface="Comic Sans MS" pitchFamily="66" charset="0"/>
                      </a:endParaRPr>
                    </a:p>
                  </a:txBody>
                  <a:tcPr/>
                </a:tc>
                <a:tc>
                  <a:txBody>
                    <a:bodyPr/>
                    <a:lstStyle/>
                    <a:p>
                      <a:pPr algn="ctr"/>
                      <a:r>
                        <a:rPr lang="en-GB" sz="1400" b="1" dirty="0" smtClean="0">
                          <a:latin typeface="Comic Sans MS" pitchFamily="66" charset="0"/>
                        </a:rPr>
                        <a:t>(2)</a:t>
                      </a:r>
                      <a:endParaRPr lang="en-GB" sz="1400" b="1" dirty="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a:latin typeface="Comic Sans MS" pitchFamily="66" charset="0"/>
                      </a:endParaRPr>
                    </a:p>
                  </a:txBody>
                  <a:tcPr/>
                </a:tc>
                <a:tc>
                  <a:txBody>
                    <a:bodyPr/>
                    <a:lstStyle/>
                    <a:p>
                      <a:pPr algn="ctr"/>
                      <a:endParaRPr lang="en-GB" sz="1400" dirty="0">
                        <a:latin typeface="Comic Sans MS" pitchFamily="66"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4489</TotalTime>
  <Words>4666</Words>
  <Application>Microsoft Office PowerPoint</Application>
  <PresentationFormat>On-screen Show (4:3)</PresentationFormat>
  <Paragraphs>663</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Slide 1</vt:lpstr>
      <vt:lpstr>Slide 2</vt:lpstr>
      <vt:lpstr>Slide 3</vt:lpstr>
      <vt:lpstr>Slide 4</vt:lpstr>
      <vt:lpstr>Slide 5</vt:lpstr>
      <vt:lpstr>Slide 6</vt:lpstr>
      <vt:lpstr>Slide 7</vt:lpstr>
      <vt:lpstr>The Muscular System</vt:lpstr>
      <vt:lpstr>Antagonistic Muscle Pairs</vt:lpstr>
      <vt:lpstr>MUSCULAR CONTRACTION</vt:lpstr>
      <vt:lpstr>MUSCULAR CONTRACTION</vt:lpstr>
      <vt:lpstr>MUSCLE FIBRES</vt:lpstr>
      <vt:lpstr>MUSCLE FIBRES</vt:lpstr>
      <vt:lpstr>MUSCLE FIBRES</vt:lpstr>
      <vt:lpstr>Slide 15</vt:lpstr>
      <vt:lpstr>Slide 16</vt:lpstr>
      <vt:lpstr>WARM UP AND COOL DOWN</vt:lpstr>
      <vt:lpstr>Slide 18</vt:lpstr>
      <vt:lpstr>FORCE</vt:lpstr>
      <vt:lpstr>FORCE</vt:lpstr>
      <vt:lpstr>CENTRE OF MASS</vt:lpstr>
      <vt:lpstr>STABILITY</vt:lpstr>
      <vt:lpstr>LINE OF GRAVITY</vt:lpstr>
      <vt:lpstr>STABILITY CONTINUUM</vt:lpstr>
      <vt:lpstr>RELATIONSHIP BETWEEN CENTRE OF MASS  AND APPLICATION OF FORCE </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PE  MODERN OLYMPICS GAMES</dc:title>
  <dc:creator>mrobinson</dc:creator>
  <cp:lastModifiedBy>mrobinson</cp:lastModifiedBy>
  <cp:revision>1003</cp:revision>
  <dcterms:created xsi:type="dcterms:W3CDTF">2009-02-12T08:41:41Z</dcterms:created>
  <dcterms:modified xsi:type="dcterms:W3CDTF">2011-01-17T10:06:18Z</dcterms:modified>
</cp:coreProperties>
</file>