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056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C4D1930-E3B7-478B-A6C3-7C3765BFD0AB}" type="datetimeFigureOut">
              <a:rPr lang="en-GB" smtClean="0"/>
              <a:pPr/>
              <a:t>04/03/2011</a:t>
            </a:fld>
            <a:endParaRPr lang="en-GB"/>
          </a:p>
        </p:txBody>
      </p:sp>
      <p:sp>
        <p:nvSpPr>
          <p:cNvPr id="2" name="Footer Placeholder 1"/>
          <p:cNvSpPr>
            <a:spLocks noGrp="1"/>
          </p:cNvSpPr>
          <p:nvPr>
            <p:ph type="ftr" sz="quarter" idx="11"/>
          </p:nvPr>
        </p:nvSpPr>
        <p:spPr/>
        <p:txBody>
          <a:bodyPr/>
          <a:lstStyle/>
          <a:p>
            <a:endParaRPr lang="en-GB"/>
          </a:p>
        </p:txBody>
      </p:sp>
      <p:sp>
        <p:nvSpPr>
          <p:cNvPr id="15" name="Slide Number Placeholder 14"/>
          <p:cNvSpPr>
            <a:spLocks noGrp="1"/>
          </p:cNvSpPr>
          <p:nvPr>
            <p:ph type="sldNum" sz="quarter" idx="12"/>
          </p:nvPr>
        </p:nvSpPr>
        <p:spPr>
          <a:xfrm>
            <a:off x="8229600" y="6473952"/>
            <a:ext cx="758952" cy="246888"/>
          </a:xfrm>
        </p:spPr>
        <p:txBody>
          <a:bodyPr/>
          <a:lstStyle/>
          <a:p>
            <a:fld id="{2A47C27D-29BD-4051-8798-F9E6A779552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4D1930-E3B7-478B-A6C3-7C3765BFD0AB}" type="datetimeFigureOut">
              <a:rPr lang="en-GB" smtClean="0"/>
              <a:pPr/>
              <a:t>04/03/2011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47C27D-29BD-4051-8798-F9E6A779552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4D1930-E3B7-478B-A6C3-7C3765BFD0AB}" type="datetimeFigureOut">
              <a:rPr lang="en-GB" smtClean="0"/>
              <a:pPr/>
              <a:t>04/03/2011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47C27D-29BD-4051-8798-F9E6A779552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C4D1930-E3B7-478B-A6C3-7C3765BFD0AB}" type="datetimeFigureOut">
              <a:rPr lang="en-GB" smtClean="0"/>
              <a:pPr/>
              <a:t>04/03/2011</a:t>
            </a:fld>
            <a:endParaRPr lang="en-GB"/>
          </a:p>
        </p:txBody>
      </p:sp>
      <p:sp>
        <p:nvSpPr>
          <p:cNvPr id="19" name="Footer Placeholder 18"/>
          <p:cNvSpPr>
            <a:spLocks noGrp="1"/>
          </p:cNvSpPr>
          <p:nvPr>
            <p:ph type="ftr" sz="quarter" idx="11"/>
          </p:nvPr>
        </p:nvSpPr>
        <p:spPr>
          <a:xfrm>
            <a:off x="3581400" y="76200"/>
            <a:ext cx="2895600" cy="288925"/>
          </a:xfrm>
        </p:spPr>
        <p:txBody>
          <a:bodyPr/>
          <a:lstStyle/>
          <a:p>
            <a:endParaRPr lang="en-GB"/>
          </a:p>
        </p:txBody>
      </p:sp>
      <p:sp>
        <p:nvSpPr>
          <p:cNvPr id="16" name="Slide Number Placeholder 15"/>
          <p:cNvSpPr>
            <a:spLocks noGrp="1"/>
          </p:cNvSpPr>
          <p:nvPr>
            <p:ph type="sldNum" sz="quarter" idx="12"/>
          </p:nvPr>
        </p:nvSpPr>
        <p:spPr>
          <a:xfrm>
            <a:off x="8229600" y="6473952"/>
            <a:ext cx="758952" cy="246888"/>
          </a:xfrm>
        </p:spPr>
        <p:txBody>
          <a:bodyPr/>
          <a:lstStyle/>
          <a:p>
            <a:fld id="{2A47C27D-29BD-4051-8798-F9E6A779552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C4D1930-E3B7-478B-A6C3-7C3765BFD0AB}" type="datetimeFigureOut">
              <a:rPr lang="en-GB" smtClean="0"/>
              <a:pPr/>
              <a:t>04/03/2011</a:t>
            </a:fld>
            <a:endParaRPr lang="en-GB"/>
          </a:p>
        </p:txBody>
      </p:sp>
      <p:sp>
        <p:nvSpPr>
          <p:cNvPr id="11" name="Footer Placeholder 10"/>
          <p:cNvSpPr>
            <a:spLocks noGrp="1"/>
          </p:cNvSpPr>
          <p:nvPr>
            <p:ph type="ftr" sz="quarter" idx="11"/>
          </p:nvPr>
        </p:nvSpPr>
        <p:spPr/>
        <p:txBody>
          <a:bodyPr/>
          <a:lstStyle/>
          <a:p>
            <a:endParaRPr lang="en-GB"/>
          </a:p>
        </p:txBody>
      </p:sp>
      <p:sp>
        <p:nvSpPr>
          <p:cNvPr id="16" name="Slide Number Placeholder 15"/>
          <p:cNvSpPr>
            <a:spLocks noGrp="1"/>
          </p:cNvSpPr>
          <p:nvPr>
            <p:ph type="sldNum" sz="quarter" idx="12"/>
          </p:nvPr>
        </p:nvSpPr>
        <p:spPr/>
        <p:txBody>
          <a:bodyPr/>
          <a:lstStyle/>
          <a:p>
            <a:fld id="{2A47C27D-29BD-4051-8798-F9E6A7795525}" type="slidenum">
              <a:rPr lang="en-GB" smtClean="0"/>
              <a:pPr/>
              <a:t>‹#›</a:t>
            </a:fld>
            <a:endParaRPr lang="en-GB"/>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C4D1930-E3B7-478B-A6C3-7C3765BFD0AB}" type="datetimeFigureOut">
              <a:rPr lang="en-GB" smtClean="0"/>
              <a:pPr/>
              <a:t>04/03/2011</a:t>
            </a:fld>
            <a:endParaRPr lang="en-GB"/>
          </a:p>
        </p:txBody>
      </p:sp>
      <p:sp>
        <p:nvSpPr>
          <p:cNvPr id="10" name="Footer Placeholder 9"/>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2A47C27D-29BD-4051-8798-F9E6A779552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C4D1930-E3B7-478B-A6C3-7C3765BFD0AB}" type="datetimeFigureOut">
              <a:rPr lang="en-GB" smtClean="0"/>
              <a:pPr/>
              <a:t>04/03/2011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229600" y="6477000"/>
            <a:ext cx="762000" cy="246888"/>
          </a:xfrm>
        </p:spPr>
        <p:txBody>
          <a:bodyPr/>
          <a:lstStyle/>
          <a:p>
            <a:fld id="{2A47C27D-29BD-4051-8798-F9E6A7795525}" type="slidenum">
              <a:rPr lang="en-GB" smtClean="0"/>
              <a:pPr/>
              <a:t>‹#›</a:t>
            </a:fld>
            <a:endParaRPr lang="en-GB"/>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C4D1930-E3B7-478B-A6C3-7C3765BFD0AB}" type="datetimeFigureOut">
              <a:rPr lang="en-GB" smtClean="0"/>
              <a:pPr/>
              <a:t>04/03/2011</a:t>
            </a:fld>
            <a:endParaRPr lang="en-GB"/>
          </a:p>
        </p:txBody>
      </p:sp>
      <p:sp>
        <p:nvSpPr>
          <p:cNvPr id="21" name="Footer Placeholder 20"/>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47C27D-29BD-4051-8798-F9E6A779552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C4D1930-E3B7-478B-A6C3-7C3765BFD0AB}" type="datetimeFigureOut">
              <a:rPr lang="en-GB" smtClean="0"/>
              <a:pPr/>
              <a:t>04/03/2011</a:t>
            </a:fld>
            <a:endParaRPr lang="en-GB"/>
          </a:p>
        </p:txBody>
      </p:sp>
      <p:sp>
        <p:nvSpPr>
          <p:cNvPr id="24" name="Footer Placeholder 23"/>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47C27D-29BD-4051-8798-F9E6A779552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C4D1930-E3B7-478B-A6C3-7C3765BFD0AB}" type="datetimeFigureOut">
              <a:rPr lang="en-GB" smtClean="0"/>
              <a:pPr/>
              <a:t>04/03/2011</a:t>
            </a:fld>
            <a:endParaRPr lang="en-GB"/>
          </a:p>
        </p:txBody>
      </p:sp>
      <p:sp>
        <p:nvSpPr>
          <p:cNvPr id="29" name="Footer Placeholder 28"/>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47C27D-29BD-4051-8798-F9E6A779552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C4D1930-E3B7-478B-A6C3-7C3765BFD0AB}" type="datetimeFigureOut">
              <a:rPr lang="en-GB" smtClean="0"/>
              <a:pPr/>
              <a:t>04/03/2011</a:t>
            </a:fld>
            <a:endParaRPr lang="en-GB"/>
          </a:p>
        </p:txBody>
      </p:sp>
      <p:sp>
        <p:nvSpPr>
          <p:cNvPr id="5" name="Footer Placeholder 4"/>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2A47C27D-29BD-4051-8798-F9E6A7795525}" type="slidenum">
              <a:rPr lang="en-GB" smtClean="0"/>
              <a:pPr/>
              <a:t>‹#›</a:t>
            </a:fld>
            <a:endParaRPr lang="en-GB"/>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C4D1930-E3B7-478B-A6C3-7C3765BFD0AB}" type="datetimeFigureOut">
              <a:rPr lang="en-GB" smtClean="0"/>
              <a:pPr/>
              <a:t>04/03/2011</a:t>
            </a:fld>
            <a:endParaRPr lang="en-GB"/>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A47C27D-29BD-4051-8798-F9E6A7795525}" type="slidenum">
              <a:rPr lang="en-GB" smtClean="0"/>
              <a:pPr/>
              <a:t>‹#›</a:t>
            </a:fld>
            <a:endParaRPr lang="en-GB"/>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port-fitness-advisor.com/" TargetMode="External"/><Relationship Id="rId7" Type="http://schemas.openxmlformats.org/officeDocument/2006/relationships/hyperlink" Target="http://www.innerbody.com/" TargetMode="External"/><Relationship Id="rId2" Type="http://schemas.openxmlformats.org/officeDocument/2006/relationships/hyperlink" Target="http://www.brianmac.co.uk/" TargetMode="External"/><Relationship Id="rId1" Type="http://schemas.openxmlformats.org/officeDocument/2006/relationships/slideLayout" Target="../slideLayouts/slideLayout2.xml"/><Relationship Id="rId6" Type="http://schemas.openxmlformats.org/officeDocument/2006/relationships/hyperlink" Target="http://www.human-body-facts.com/" TargetMode="External"/><Relationship Id="rId5" Type="http://schemas.openxmlformats.org/officeDocument/2006/relationships/hyperlink" Target="http://www.righthealth.com/" TargetMode="External"/><Relationship Id="rId4" Type="http://schemas.openxmlformats.org/officeDocument/2006/relationships/hyperlink" Target="http://www.teachp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60648"/>
            <a:ext cx="8458200" cy="1728192"/>
          </a:xfrm>
        </p:spPr>
        <p:txBody>
          <a:bodyPr>
            <a:normAutofit fontScale="90000"/>
          </a:bodyPr>
          <a:lstStyle/>
          <a:p>
            <a:pPr algn="ctr"/>
            <a:r>
              <a:rPr lang="en-GB" b="1"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Assignment 1 continued</a:t>
            </a:r>
            <a:r>
              <a:rPr lang="en-GB" b="1"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a:t>
            </a:r>
            <a:r>
              <a:rPr lang="en-GB" b="1"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P3/P4/M1/D1</a:t>
            </a:r>
            <a:r>
              <a:rPr lang="en-GB" b="1"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
            </a:r>
            <a:br>
              <a:rPr lang="en-GB" b="1"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br>
            <a:r>
              <a:rPr lang="en-GB" b="1"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The muscular system</a:t>
            </a:r>
            <a:endParaRPr lang="en-GB" b="1"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Subtitle 2"/>
          <p:cNvSpPr>
            <a:spLocks noGrp="1"/>
          </p:cNvSpPr>
          <p:nvPr>
            <p:ph type="subTitle" idx="1"/>
          </p:nvPr>
        </p:nvSpPr>
        <p:spPr>
          <a:xfrm>
            <a:off x="323528" y="1628800"/>
            <a:ext cx="4320480" cy="3672408"/>
          </a:xfrm>
        </p:spPr>
        <p:txBody>
          <a:bodyPr>
            <a:normAutofit/>
          </a:bodyPr>
          <a:lstStyle/>
          <a:p>
            <a:pPr>
              <a:buClrTx/>
              <a:buFont typeface="Arial" pitchFamily="34" charset="0"/>
              <a:buChar char="•"/>
            </a:pPr>
            <a:r>
              <a:rPr lang="en-GB" dirty="0" smtClean="0"/>
              <a:t> </a:t>
            </a:r>
            <a:r>
              <a:rPr lang="en-GB" b="1" dirty="0" smtClean="0">
                <a:solidFill>
                  <a:srgbClr val="00B0F0"/>
                </a:solidFill>
              </a:rPr>
              <a:t>Location of the major muscles in the human body.</a:t>
            </a:r>
          </a:p>
          <a:p>
            <a:pPr>
              <a:buClrTx/>
            </a:pPr>
            <a:endParaRPr lang="en-GB" b="1" dirty="0" smtClean="0">
              <a:solidFill>
                <a:srgbClr val="00B0F0"/>
              </a:solidFill>
            </a:endParaRPr>
          </a:p>
          <a:p>
            <a:pPr>
              <a:buClrTx/>
              <a:buFont typeface="Arial" pitchFamily="34" charset="0"/>
              <a:buChar char="•"/>
            </a:pPr>
            <a:r>
              <a:rPr lang="en-GB" b="1" dirty="0" smtClean="0">
                <a:solidFill>
                  <a:srgbClr val="00B0F0"/>
                </a:solidFill>
              </a:rPr>
              <a:t> Function of the muscular system and the different fibre types.</a:t>
            </a:r>
          </a:p>
          <a:p>
            <a:pPr>
              <a:buClrTx/>
            </a:pPr>
            <a:endParaRPr lang="en-GB" dirty="0"/>
          </a:p>
        </p:txBody>
      </p:sp>
      <p:pic>
        <p:nvPicPr>
          <p:cNvPr id="13314" name="Picture 2" descr="http://www.hawaiianshirtray.com/wp-content/uploads/2011/01/dennis_anatomy_chart.jpg"/>
          <p:cNvPicPr>
            <a:picLocks noChangeAspect="1" noChangeArrowheads="1"/>
          </p:cNvPicPr>
          <p:nvPr/>
        </p:nvPicPr>
        <p:blipFill>
          <a:blip r:embed="rId2" cstate="print"/>
          <a:srcRect/>
          <a:stretch>
            <a:fillRect/>
          </a:stretch>
        </p:blipFill>
        <p:spPr bwMode="auto">
          <a:xfrm>
            <a:off x="4788024" y="1988840"/>
            <a:ext cx="4158266" cy="443015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Tasks______</a:t>
            </a:r>
            <a:endParaRPr lang="en-GB" dirty="0"/>
          </a:p>
        </p:txBody>
      </p:sp>
      <p:sp>
        <p:nvSpPr>
          <p:cNvPr id="3" name="Content Placeholder 2"/>
          <p:cNvSpPr>
            <a:spLocks noGrp="1"/>
          </p:cNvSpPr>
          <p:nvPr>
            <p:ph idx="1"/>
          </p:nvPr>
        </p:nvSpPr>
        <p:spPr>
          <a:xfrm>
            <a:off x="304800" y="1268760"/>
            <a:ext cx="8686800" cy="5328592"/>
          </a:xfrm>
        </p:spPr>
        <p:txBody>
          <a:bodyPr>
            <a:normAutofit fontScale="47500" lnSpcReduction="20000"/>
          </a:bodyPr>
          <a:lstStyle/>
          <a:p>
            <a:pPr lvl="0"/>
            <a:r>
              <a:rPr lang="en-GB" sz="3800" b="1" dirty="0" smtClean="0"/>
              <a:t>Identify the location of the major muscles in the human body</a:t>
            </a:r>
            <a:r>
              <a:rPr lang="en-GB" dirty="0" smtClean="0"/>
              <a:t>			</a:t>
            </a:r>
            <a:r>
              <a:rPr lang="en-GB" b="1" dirty="0" smtClean="0"/>
              <a:t>P3</a:t>
            </a:r>
            <a:endParaRPr lang="en-GB" dirty="0" smtClean="0"/>
          </a:p>
          <a:p>
            <a:pPr>
              <a:buNone/>
            </a:pPr>
            <a:endParaRPr lang="en-GB" dirty="0" smtClean="0"/>
          </a:p>
          <a:p>
            <a:pPr>
              <a:buNone/>
            </a:pPr>
            <a:r>
              <a:rPr lang="en-GB" b="1" i="1" dirty="0" smtClean="0">
                <a:solidFill>
                  <a:srgbClr val="00B0F0"/>
                </a:solidFill>
              </a:rPr>
              <a:t>Muscular system</a:t>
            </a:r>
            <a:r>
              <a:rPr lang="en-GB" dirty="0" smtClean="0">
                <a:solidFill>
                  <a:srgbClr val="00B0F0"/>
                </a:solidFill>
              </a:rPr>
              <a:t>: </a:t>
            </a:r>
            <a:r>
              <a:rPr lang="en-GB" i="1" u="sng" dirty="0" smtClean="0">
                <a:solidFill>
                  <a:srgbClr val="7030A0"/>
                </a:solidFill>
              </a:rPr>
              <a:t>major muscles </a:t>
            </a:r>
            <a:r>
              <a:rPr lang="en-GB" i="1" dirty="0" smtClean="0">
                <a:solidFill>
                  <a:srgbClr val="00B0F0"/>
                </a:solidFill>
              </a:rPr>
              <a:t>(biceps, triceps, deltoids, </a:t>
            </a:r>
            <a:r>
              <a:rPr lang="en-GB" i="1" dirty="0" err="1" smtClean="0">
                <a:solidFill>
                  <a:srgbClr val="00B0F0"/>
                </a:solidFill>
              </a:rPr>
              <a:t>pectoralis</a:t>
            </a:r>
            <a:r>
              <a:rPr lang="en-GB" i="1" dirty="0" smtClean="0">
                <a:solidFill>
                  <a:srgbClr val="00B0F0"/>
                </a:solidFill>
              </a:rPr>
              <a:t> major, rectus </a:t>
            </a:r>
            <a:r>
              <a:rPr lang="en-GB" i="1" dirty="0" err="1" smtClean="0">
                <a:solidFill>
                  <a:srgbClr val="00B0F0"/>
                </a:solidFill>
              </a:rPr>
              <a:t>abdominis</a:t>
            </a:r>
            <a:r>
              <a:rPr lang="en-GB" i="1" dirty="0" smtClean="0">
                <a:solidFill>
                  <a:srgbClr val="00B0F0"/>
                </a:solidFill>
              </a:rPr>
              <a:t>, rectus</a:t>
            </a:r>
            <a:endParaRPr lang="en-GB" dirty="0" smtClean="0">
              <a:solidFill>
                <a:srgbClr val="00B0F0"/>
              </a:solidFill>
            </a:endParaRPr>
          </a:p>
          <a:p>
            <a:pPr>
              <a:buNone/>
            </a:pPr>
            <a:r>
              <a:rPr lang="en-GB" i="1" dirty="0" err="1" smtClean="0">
                <a:solidFill>
                  <a:srgbClr val="00B0F0"/>
                </a:solidFill>
              </a:rPr>
              <a:t>femoris</a:t>
            </a:r>
            <a:r>
              <a:rPr lang="en-GB" i="1" dirty="0" smtClean="0">
                <a:solidFill>
                  <a:srgbClr val="00B0F0"/>
                </a:solidFill>
              </a:rPr>
              <a:t>, </a:t>
            </a:r>
            <a:r>
              <a:rPr lang="en-GB" i="1" dirty="0" err="1" smtClean="0">
                <a:solidFill>
                  <a:srgbClr val="00B0F0"/>
                </a:solidFill>
              </a:rPr>
              <a:t>vastus</a:t>
            </a:r>
            <a:r>
              <a:rPr lang="en-GB" i="1" dirty="0" smtClean="0">
                <a:solidFill>
                  <a:srgbClr val="00B0F0"/>
                </a:solidFill>
              </a:rPr>
              <a:t> </a:t>
            </a:r>
            <a:r>
              <a:rPr lang="en-GB" i="1" dirty="0" err="1" smtClean="0">
                <a:solidFill>
                  <a:srgbClr val="00B0F0"/>
                </a:solidFill>
              </a:rPr>
              <a:t>lateralis</a:t>
            </a:r>
            <a:r>
              <a:rPr lang="en-GB" i="1" dirty="0" smtClean="0">
                <a:solidFill>
                  <a:srgbClr val="00B0F0"/>
                </a:solidFill>
              </a:rPr>
              <a:t>, </a:t>
            </a:r>
            <a:r>
              <a:rPr lang="en-GB" i="1" dirty="0" err="1" smtClean="0">
                <a:solidFill>
                  <a:srgbClr val="00B0F0"/>
                </a:solidFill>
              </a:rPr>
              <a:t>vastus</a:t>
            </a:r>
            <a:r>
              <a:rPr lang="en-GB" i="1" dirty="0" smtClean="0">
                <a:solidFill>
                  <a:srgbClr val="00B0F0"/>
                </a:solidFill>
              </a:rPr>
              <a:t> </a:t>
            </a:r>
            <a:r>
              <a:rPr lang="en-GB" i="1" dirty="0" err="1" smtClean="0">
                <a:solidFill>
                  <a:srgbClr val="00B0F0"/>
                </a:solidFill>
              </a:rPr>
              <a:t>medialis</a:t>
            </a:r>
            <a:r>
              <a:rPr lang="en-GB" i="1" dirty="0" smtClean="0">
                <a:solidFill>
                  <a:srgbClr val="00B0F0"/>
                </a:solidFill>
              </a:rPr>
              <a:t>, </a:t>
            </a:r>
            <a:r>
              <a:rPr lang="en-GB" i="1" dirty="0" err="1" smtClean="0">
                <a:solidFill>
                  <a:srgbClr val="00B0F0"/>
                </a:solidFill>
              </a:rPr>
              <a:t>vastus</a:t>
            </a:r>
            <a:r>
              <a:rPr lang="en-GB" i="1" dirty="0" smtClean="0">
                <a:solidFill>
                  <a:srgbClr val="00B0F0"/>
                </a:solidFill>
              </a:rPr>
              <a:t> </a:t>
            </a:r>
            <a:r>
              <a:rPr lang="en-GB" i="1" dirty="0" err="1" smtClean="0">
                <a:solidFill>
                  <a:srgbClr val="00B0F0"/>
                </a:solidFill>
              </a:rPr>
              <a:t>intermedius</a:t>
            </a:r>
            <a:r>
              <a:rPr lang="en-GB" i="1" dirty="0" smtClean="0">
                <a:solidFill>
                  <a:srgbClr val="00B0F0"/>
                </a:solidFill>
              </a:rPr>
              <a:t>, </a:t>
            </a:r>
            <a:r>
              <a:rPr lang="en-GB" i="1" dirty="0" err="1" smtClean="0">
                <a:solidFill>
                  <a:srgbClr val="00B0F0"/>
                </a:solidFill>
              </a:rPr>
              <a:t>semimembranosus</a:t>
            </a:r>
            <a:r>
              <a:rPr lang="en-GB" i="1" dirty="0" smtClean="0">
                <a:solidFill>
                  <a:srgbClr val="00B0F0"/>
                </a:solidFill>
              </a:rPr>
              <a:t>, </a:t>
            </a:r>
            <a:r>
              <a:rPr lang="en-GB" i="1" dirty="0" err="1" smtClean="0">
                <a:solidFill>
                  <a:srgbClr val="00B0F0"/>
                </a:solidFill>
              </a:rPr>
              <a:t>semitendinosus</a:t>
            </a:r>
            <a:r>
              <a:rPr lang="en-GB" i="1" dirty="0" smtClean="0">
                <a:solidFill>
                  <a:srgbClr val="00B0F0"/>
                </a:solidFill>
              </a:rPr>
              <a:t>, biceps </a:t>
            </a:r>
            <a:r>
              <a:rPr lang="en-GB" i="1" dirty="0" err="1" smtClean="0">
                <a:solidFill>
                  <a:srgbClr val="00B0F0"/>
                </a:solidFill>
              </a:rPr>
              <a:t>femoris</a:t>
            </a:r>
            <a:r>
              <a:rPr lang="en-GB" i="1" dirty="0" smtClean="0">
                <a:solidFill>
                  <a:srgbClr val="00B0F0"/>
                </a:solidFill>
              </a:rPr>
              <a:t>, </a:t>
            </a:r>
            <a:r>
              <a:rPr lang="en-GB" i="1" dirty="0" err="1" smtClean="0">
                <a:solidFill>
                  <a:srgbClr val="00B0F0"/>
                </a:solidFill>
              </a:rPr>
              <a:t>gastrocnemius</a:t>
            </a:r>
            <a:r>
              <a:rPr lang="en-GB" i="1" dirty="0" smtClean="0">
                <a:solidFill>
                  <a:srgbClr val="00B0F0"/>
                </a:solidFill>
              </a:rPr>
              <a:t>, </a:t>
            </a:r>
            <a:r>
              <a:rPr lang="en-GB" i="1" dirty="0" err="1" smtClean="0">
                <a:solidFill>
                  <a:srgbClr val="00B0F0"/>
                </a:solidFill>
              </a:rPr>
              <a:t>soleus</a:t>
            </a:r>
            <a:r>
              <a:rPr lang="en-GB" i="1" dirty="0" smtClean="0">
                <a:solidFill>
                  <a:srgbClr val="00B0F0"/>
                </a:solidFill>
              </a:rPr>
              <a:t>, </a:t>
            </a:r>
            <a:r>
              <a:rPr lang="en-GB" i="1" dirty="0" err="1" smtClean="0">
                <a:solidFill>
                  <a:srgbClr val="00B0F0"/>
                </a:solidFill>
              </a:rPr>
              <a:t>tibialis</a:t>
            </a:r>
            <a:r>
              <a:rPr lang="en-GB" i="1" dirty="0" smtClean="0">
                <a:solidFill>
                  <a:srgbClr val="00B0F0"/>
                </a:solidFill>
              </a:rPr>
              <a:t> anterior, erector </a:t>
            </a:r>
            <a:r>
              <a:rPr lang="en-GB" i="1" dirty="0" err="1" smtClean="0">
                <a:solidFill>
                  <a:srgbClr val="00B0F0"/>
                </a:solidFill>
              </a:rPr>
              <a:t>spinae</a:t>
            </a:r>
            <a:r>
              <a:rPr lang="en-GB" i="1" dirty="0" smtClean="0">
                <a:solidFill>
                  <a:srgbClr val="00B0F0"/>
                </a:solidFill>
              </a:rPr>
              <a:t>, </a:t>
            </a:r>
            <a:r>
              <a:rPr lang="en-GB" i="1" dirty="0" err="1" smtClean="0">
                <a:solidFill>
                  <a:srgbClr val="00B0F0"/>
                </a:solidFill>
              </a:rPr>
              <a:t>teres</a:t>
            </a:r>
            <a:r>
              <a:rPr lang="en-GB" i="1" dirty="0" smtClean="0">
                <a:solidFill>
                  <a:srgbClr val="00B0F0"/>
                </a:solidFill>
              </a:rPr>
              <a:t> major, </a:t>
            </a:r>
            <a:r>
              <a:rPr lang="en-GB" i="1" dirty="0" err="1" smtClean="0">
                <a:solidFill>
                  <a:srgbClr val="00B0F0"/>
                </a:solidFill>
              </a:rPr>
              <a:t>trapezius</a:t>
            </a:r>
            <a:r>
              <a:rPr lang="en-GB" i="1" dirty="0" smtClean="0">
                <a:solidFill>
                  <a:srgbClr val="00B0F0"/>
                </a:solidFill>
              </a:rPr>
              <a:t>, </a:t>
            </a:r>
            <a:r>
              <a:rPr lang="en-GB" i="1" dirty="0" err="1" smtClean="0">
                <a:solidFill>
                  <a:srgbClr val="00B0F0"/>
                </a:solidFill>
              </a:rPr>
              <a:t>latissimus</a:t>
            </a:r>
            <a:r>
              <a:rPr lang="en-GB" i="1" dirty="0" smtClean="0">
                <a:solidFill>
                  <a:srgbClr val="00B0F0"/>
                </a:solidFill>
              </a:rPr>
              <a:t> </a:t>
            </a:r>
            <a:r>
              <a:rPr lang="en-GB" i="1" dirty="0" err="1" smtClean="0">
                <a:solidFill>
                  <a:srgbClr val="00B0F0"/>
                </a:solidFill>
              </a:rPr>
              <a:t>dorsi</a:t>
            </a:r>
            <a:r>
              <a:rPr lang="en-GB" i="1" dirty="0" smtClean="0">
                <a:solidFill>
                  <a:srgbClr val="00B0F0"/>
                </a:solidFill>
              </a:rPr>
              <a:t>, </a:t>
            </a:r>
            <a:r>
              <a:rPr lang="en-GB" i="1" dirty="0" err="1" smtClean="0">
                <a:solidFill>
                  <a:srgbClr val="00B0F0"/>
                </a:solidFill>
              </a:rPr>
              <a:t>obliques</a:t>
            </a:r>
            <a:r>
              <a:rPr lang="en-GB" i="1" dirty="0" smtClean="0">
                <a:solidFill>
                  <a:srgbClr val="00B0F0"/>
                </a:solidFill>
              </a:rPr>
              <a:t>, gluteus </a:t>
            </a:r>
            <a:r>
              <a:rPr lang="en-GB" i="1" dirty="0" err="1" smtClean="0">
                <a:solidFill>
                  <a:srgbClr val="00B0F0"/>
                </a:solidFill>
              </a:rPr>
              <a:t>maximus</a:t>
            </a:r>
            <a:r>
              <a:rPr lang="en-GB" i="1" dirty="0" smtClean="0">
                <a:solidFill>
                  <a:srgbClr val="00B0F0"/>
                </a:solidFill>
              </a:rPr>
              <a:t>); </a:t>
            </a:r>
          </a:p>
          <a:p>
            <a:pPr>
              <a:buNone/>
            </a:pPr>
            <a:r>
              <a:rPr lang="en-GB" i="1" u="sng" dirty="0" smtClean="0">
                <a:solidFill>
                  <a:srgbClr val="7030A0"/>
                </a:solidFill>
              </a:rPr>
              <a:t>function</a:t>
            </a:r>
            <a:r>
              <a:rPr lang="en-GB" i="1" dirty="0" smtClean="0">
                <a:solidFill>
                  <a:srgbClr val="7030A0"/>
                </a:solidFill>
              </a:rPr>
              <a:t>; l</a:t>
            </a:r>
            <a:r>
              <a:rPr lang="en-GB" i="1" u="sng" dirty="0" smtClean="0">
                <a:solidFill>
                  <a:srgbClr val="7030A0"/>
                </a:solidFill>
              </a:rPr>
              <a:t>ocation</a:t>
            </a:r>
            <a:r>
              <a:rPr lang="en-GB" i="1" dirty="0" smtClean="0">
                <a:solidFill>
                  <a:srgbClr val="7030A0"/>
                </a:solidFill>
              </a:rPr>
              <a:t>; </a:t>
            </a:r>
            <a:r>
              <a:rPr lang="en-GB" i="1" u="sng" dirty="0" smtClean="0">
                <a:solidFill>
                  <a:srgbClr val="7030A0"/>
                </a:solidFill>
              </a:rPr>
              <a:t>types of muscle </a:t>
            </a:r>
            <a:r>
              <a:rPr lang="en-GB" i="1" dirty="0" smtClean="0">
                <a:solidFill>
                  <a:srgbClr val="7030A0"/>
                </a:solidFill>
              </a:rPr>
              <a:t>(cardiac, skeletal, smooth)</a:t>
            </a:r>
            <a:endParaRPr lang="en-GB" dirty="0" smtClean="0">
              <a:solidFill>
                <a:srgbClr val="7030A0"/>
              </a:solidFill>
            </a:endParaRPr>
          </a:p>
          <a:p>
            <a:pPr>
              <a:buNone/>
            </a:pPr>
            <a:endParaRPr lang="en-GB" sz="3400" dirty="0" smtClean="0"/>
          </a:p>
          <a:p>
            <a:pPr lvl="0"/>
            <a:r>
              <a:rPr lang="en-GB" sz="3800" b="1" dirty="0" smtClean="0"/>
              <a:t>Describe the function of the muscular system and the different muscle types.</a:t>
            </a:r>
            <a:r>
              <a:rPr lang="en-GB" dirty="0" smtClean="0"/>
              <a:t>	</a:t>
            </a:r>
            <a:r>
              <a:rPr lang="en-GB" b="1" dirty="0" smtClean="0"/>
              <a:t>P4</a:t>
            </a:r>
            <a:endParaRPr lang="en-GB" dirty="0" smtClean="0"/>
          </a:p>
          <a:p>
            <a:pPr>
              <a:buNone/>
            </a:pPr>
            <a:endParaRPr lang="en-GB" dirty="0" smtClean="0"/>
          </a:p>
          <a:p>
            <a:pPr lvl="0"/>
            <a:r>
              <a:rPr lang="en-GB" sz="3800" b="1" dirty="0" smtClean="0"/>
              <a:t>Further explain (M1) and analyse (D1) the function of the muscular system and the different muscle types.</a:t>
            </a:r>
            <a:r>
              <a:rPr lang="en-GB" sz="3400" dirty="0" smtClean="0"/>
              <a:t>	</a:t>
            </a:r>
            <a:r>
              <a:rPr lang="en-GB" dirty="0" smtClean="0"/>
              <a:t>						           								          </a:t>
            </a:r>
            <a:r>
              <a:rPr lang="en-GB" b="1" dirty="0" smtClean="0"/>
              <a:t>M1, D1</a:t>
            </a:r>
          </a:p>
          <a:p>
            <a:pPr lvl="0"/>
            <a:endParaRPr lang="en-GB" dirty="0" smtClean="0"/>
          </a:p>
          <a:p>
            <a:pPr>
              <a:buNone/>
            </a:pPr>
            <a:r>
              <a:rPr lang="en-GB" b="1" i="1" dirty="0" smtClean="0">
                <a:solidFill>
                  <a:srgbClr val="00B0F0"/>
                </a:solidFill>
              </a:rPr>
              <a:t>Function of the muscular system</a:t>
            </a:r>
            <a:r>
              <a:rPr lang="en-GB" dirty="0" smtClean="0">
                <a:solidFill>
                  <a:srgbClr val="00B0F0"/>
                </a:solidFill>
              </a:rPr>
              <a:t>: </a:t>
            </a:r>
            <a:r>
              <a:rPr lang="en-GB" i="1" u="sng" dirty="0" smtClean="0">
                <a:solidFill>
                  <a:srgbClr val="7030A0"/>
                </a:solidFill>
              </a:rPr>
              <a:t>movement</a:t>
            </a:r>
            <a:r>
              <a:rPr lang="en-GB" i="1" dirty="0" smtClean="0">
                <a:solidFill>
                  <a:srgbClr val="00B0F0"/>
                </a:solidFill>
              </a:rPr>
              <a:t> – antagonistic pairs (agonist, antagonist); </a:t>
            </a:r>
            <a:r>
              <a:rPr lang="en-GB" i="1" dirty="0" err="1" smtClean="0">
                <a:solidFill>
                  <a:srgbClr val="7030A0"/>
                </a:solidFill>
              </a:rPr>
              <a:t>fixator</a:t>
            </a:r>
            <a:r>
              <a:rPr lang="en-GB" i="1" dirty="0" smtClean="0">
                <a:solidFill>
                  <a:srgbClr val="7030A0"/>
                </a:solidFill>
              </a:rPr>
              <a:t>;</a:t>
            </a:r>
            <a:r>
              <a:rPr lang="en-GB" i="1" dirty="0" smtClean="0">
                <a:solidFill>
                  <a:srgbClr val="00B0F0"/>
                </a:solidFill>
              </a:rPr>
              <a:t> </a:t>
            </a:r>
            <a:r>
              <a:rPr lang="en-GB" i="1" dirty="0" smtClean="0">
                <a:solidFill>
                  <a:srgbClr val="7030A0"/>
                </a:solidFill>
              </a:rPr>
              <a:t>synergist;</a:t>
            </a:r>
            <a:r>
              <a:rPr lang="en-GB" i="1" dirty="0" smtClean="0">
                <a:solidFill>
                  <a:srgbClr val="00B0F0"/>
                </a:solidFill>
              </a:rPr>
              <a:t> </a:t>
            </a:r>
            <a:r>
              <a:rPr lang="en-GB" i="1" dirty="0" smtClean="0">
                <a:solidFill>
                  <a:srgbClr val="7030A0"/>
                </a:solidFill>
              </a:rPr>
              <a:t>types of contraction </a:t>
            </a:r>
            <a:r>
              <a:rPr lang="en-GB" i="1" dirty="0" smtClean="0">
                <a:solidFill>
                  <a:srgbClr val="00B0F0"/>
                </a:solidFill>
              </a:rPr>
              <a:t>(isometric, concentric, eccentric, </a:t>
            </a:r>
            <a:r>
              <a:rPr lang="en-GB" i="1" dirty="0" err="1" smtClean="0">
                <a:solidFill>
                  <a:srgbClr val="00B0F0"/>
                </a:solidFill>
              </a:rPr>
              <a:t>isokinetic</a:t>
            </a:r>
            <a:r>
              <a:rPr lang="en-GB" i="1" dirty="0" smtClean="0">
                <a:solidFill>
                  <a:srgbClr val="00B0F0"/>
                </a:solidFill>
              </a:rPr>
              <a:t>)</a:t>
            </a:r>
            <a:endParaRPr lang="en-GB" dirty="0" smtClean="0">
              <a:solidFill>
                <a:srgbClr val="00B0F0"/>
              </a:solidFill>
            </a:endParaRPr>
          </a:p>
          <a:p>
            <a:pPr>
              <a:buNone/>
            </a:pPr>
            <a:endParaRPr lang="en-GB" dirty="0" smtClean="0">
              <a:solidFill>
                <a:srgbClr val="00B0F0"/>
              </a:solidFill>
            </a:endParaRPr>
          </a:p>
          <a:p>
            <a:pPr>
              <a:buNone/>
            </a:pPr>
            <a:r>
              <a:rPr lang="en-GB" b="1" i="1" dirty="0" smtClean="0">
                <a:solidFill>
                  <a:srgbClr val="00B0F0"/>
                </a:solidFill>
              </a:rPr>
              <a:t>Fibre types</a:t>
            </a:r>
            <a:r>
              <a:rPr lang="en-GB" dirty="0" smtClean="0">
                <a:solidFill>
                  <a:srgbClr val="00B0F0"/>
                </a:solidFill>
              </a:rPr>
              <a:t>: </a:t>
            </a:r>
            <a:r>
              <a:rPr lang="en-GB" i="1" dirty="0" smtClean="0">
                <a:solidFill>
                  <a:srgbClr val="00B0F0"/>
                </a:solidFill>
              </a:rPr>
              <a:t>Type 1; Type 2a; Type 2b; characteristics; types of sports each are associated with</a:t>
            </a:r>
            <a:endParaRPr lang="en-GB" dirty="0" smtClean="0">
              <a:solidFill>
                <a:srgbClr val="00B0F0"/>
              </a:solidFill>
            </a:endParaRP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Assessment breakdown</a:t>
            </a:r>
            <a:endParaRPr lang="en-GB" b="1" u="sng"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Content Placeholder 2"/>
          <p:cNvSpPr>
            <a:spLocks noGrp="1"/>
          </p:cNvSpPr>
          <p:nvPr>
            <p:ph idx="1"/>
          </p:nvPr>
        </p:nvSpPr>
        <p:spPr>
          <a:xfrm>
            <a:off x="304800" y="1554162"/>
            <a:ext cx="8686800" cy="4899174"/>
          </a:xfrm>
        </p:spPr>
        <p:txBody>
          <a:bodyPr>
            <a:normAutofit/>
          </a:bodyPr>
          <a:lstStyle/>
          <a:p>
            <a:r>
              <a:rPr lang="en-GB" sz="2400" dirty="0" smtClean="0"/>
              <a:t>To gain </a:t>
            </a:r>
            <a:r>
              <a:rPr lang="en-GB" sz="2400" b="1" dirty="0" smtClean="0"/>
              <a:t>P3</a:t>
            </a:r>
            <a:r>
              <a:rPr lang="en-GB" sz="2400" dirty="0" smtClean="0"/>
              <a:t> you must IDENTIFY the major muscles in the body. This can be done via a labelled diagram and supported by a table stating their function and location. You will also need to describe the types of muscles in the body.</a:t>
            </a:r>
            <a:endParaRPr lang="en-GB" sz="2400" dirty="0" smtClean="0">
              <a:solidFill>
                <a:schemeClr val="tx1"/>
              </a:solidFill>
            </a:endParaRPr>
          </a:p>
          <a:p>
            <a:r>
              <a:rPr lang="en-GB" sz="2400" dirty="0" smtClean="0"/>
              <a:t>To gain </a:t>
            </a:r>
            <a:r>
              <a:rPr lang="en-GB" sz="2400" dirty="0" smtClean="0">
                <a:solidFill>
                  <a:srgbClr val="00B0F0"/>
                </a:solidFill>
              </a:rPr>
              <a:t>P4</a:t>
            </a:r>
            <a:r>
              <a:rPr lang="en-GB" sz="2400" dirty="0" smtClean="0"/>
              <a:t>/</a:t>
            </a:r>
            <a:r>
              <a:rPr lang="en-GB" sz="2400" dirty="0" smtClean="0">
                <a:solidFill>
                  <a:srgbClr val="790560"/>
                </a:solidFill>
              </a:rPr>
              <a:t>M2</a:t>
            </a:r>
            <a:r>
              <a:rPr lang="en-GB" sz="2400" dirty="0" smtClean="0"/>
              <a:t>/</a:t>
            </a:r>
            <a:r>
              <a:rPr lang="en-GB" sz="2400" dirty="0" smtClean="0">
                <a:solidFill>
                  <a:srgbClr val="00B050"/>
                </a:solidFill>
              </a:rPr>
              <a:t>D1</a:t>
            </a:r>
            <a:r>
              <a:rPr lang="en-GB" sz="2400" dirty="0" smtClean="0"/>
              <a:t> you need to </a:t>
            </a:r>
            <a:r>
              <a:rPr lang="en-GB" sz="2400" dirty="0" smtClean="0">
                <a:solidFill>
                  <a:srgbClr val="00B0F0"/>
                </a:solidFill>
              </a:rPr>
              <a:t>describe</a:t>
            </a:r>
            <a:r>
              <a:rPr lang="en-GB" sz="2400" dirty="0" smtClean="0"/>
              <a:t>/</a:t>
            </a:r>
            <a:r>
              <a:rPr lang="en-GB" sz="2400" dirty="0" smtClean="0">
                <a:solidFill>
                  <a:srgbClr val="790560"/>
                </a:solidFill>
              </a:rPr>
              <a:t>explain</a:t>
            </a:r>
            <a:r>
              <a:rPr lang="en-GB" sz="2400" dirty="0" smtClean="0"/>
              <a:t>/</a:t>
            </a:r>
            <a:r>
              <a:rPr lang="en-GB" sz="2400" dirty="0" smtClean="0">
                <a:solidFill>
                  <a:srgbClr val="00B050"/>
                </a:solidFill>
              </a:rPr>
              <a:t>analyse </a:t>
            </a:r>
            <a:r>
              <a:rPr lang="en-GB" sz="2400" dirty="0" smtClean="0">
                <a:solidFill>
                  <a:schemeClr val="tx1"/>
                </a:solidFill>
              </a:rPr>
              <a:t>(</a:t>
            </a:r>
            <a:r>
              <a:rPr lang="en-GB" sz="2400" dirty="0" smtClean="0">
                <a:solidFill>
                  <a:srgbClr val="00B0F0"/>
                </a:solidFill>
              </a:rPr>
              <a:t>D</a:t>
            </a:r>
            <a:r>
              <a:rPr lang="en-GB" sz="2400" dirty="0" smtClean="0">
                <a:solidFill>
                  <a:schemeClr val="tx1"/>
                </a:solidFill>
              </a:rPr>
              <a:t>/</a:t>
            </a:r>
            <a:r>
              <a:rPr lang="en-GB" sz="2400" dirty="0" smtClean="0">
                <a:solidFill>
                  <a:srgbClr val="790560"/>
                </a:solidFill>
              </a:rPr>
              <a:t>E</a:t>
            </a:r>
            <a:r>
              <a:rPr lang="en-GB" sz="2400" dirty="0" smtClean="0">
                <a:solidFill>
                  <a:schemeClr val="tx1"/>
                </a:solidFill>
              </a:rPr>
              <a:t>/</a:t>
            </a:r>
            <a:r>
              <a:rPr lang="en-GB" sz="2400" dirty="0" smtClean="0">
                <a:solidFill>
                  <a:srgbClr val="00B050"/>
                </a:solidFill>
              </a:rPr>
              <a:t>A</a:t>
            </a:r>
            <a:r>
              <a:rPr lang="en-GB" sz="2400" dirty="0" smtClean="0">
                <a:solidFill>
                  <a:schemeClr val="tx1"/>
                </a:solidFill>
              </a:rPr>
              <a:t>)</a:t>
            </a:r>
            <a:r>
              <a:rPr lang="en-GB" sz="2400" dirty="0" smtClean="0"/>
              <a:t> the function of the MS and </a:t>
            </a:r>
            <a:r>
              <a:rPr lang="en-GB" sz="2400" dirty="0" smtClean="0">
                <a:solidFill>
                  <a:srgbClr val="00B0F0"/>
                </a:solidFill>
              </a:rPr>
              <a:t>D</a:t>
            </a:r>
            <a:r>
              <a:rPr lang="en-GB" sz="2400" dirty="0" smtClean="0">
                <a:solidFill>
                  <a:schemeClr val="tx1"/>
                </a:solidFill>
              </a:rPr>
              <a:t>/</a:t>
            </a:r>
            <a:r>
              <a:rPr lang="en-GB" sz="2400" dirty="0" smtClean="0">
                <a:solidFill>
                  <a:srgbClr val="790560"/>
                </a:solidFill>
              </a:rPr>
              <a:t>E</a:t>
            </a:r>
            <a:r>
              <a:rPr lang="en-GB" sz="2400" dirty="0" smtClean="0">
                <a:solidFill>
                  <a:schemeClr val="tx1"/>
                </a:solidFill>
              </a:rPr>
              <a:t>/</a:t>
            </a:r>
            <a:r>
              <a:rPr lang="en-GB" sz="2400" dirty="0" smtClean="0">
                <a:solidFill>
                  <a:srgbClr val="00B050"/>
                </a:solidFill>
              </a:rPr>
              <a:t>A</a:t>
            </a:r>
            <a:r>
              <a:rPr lang="en-GB" sz="2400" dirty="0" smtClean="0"/>
              <a:t> the different fibre types. This is more detailed and it would be wise to use examples of sporting movements when doing so. A combination of tables and annotated pictures can and should be used to gain the full distinction for this assignment. Please refer to the previous slide when </a:t>
            </a:r>
            <a:r>
              <a:rPr lang="en-GB" sz="2400" dirty="0" smtClean="0">
                <a:solidFill>
                  <a:srgbClr val="00B0F0"/>
                </a:solidFill>
              </a:rPr>
              <a:t>D</a:t>
            </a:r>
            <a:r>
              <a:rPr lang="en-GB" sz="2400" dirty="0" smtClean="0">
                <a:solidFill>
                  <a:schemeClr val="tx1"/>
                </a:solidFill>
              </a:rPr>
              <a:t>/</a:t>
            </a:r>
            <a:r>
              <a:rPr lang="en-GB" sz="2400" dirty="0" smtClean="0">
                <a:solidFill>
                  <a:srgbClr val="790560"/>
                </a:solidFill>
              </a:rPr>
              <a:t>E</a:t>
            </a:r>
            <a:r>
              <a:rPr lang="en-GB" sz="2400" dirty="0" smtClean="0">
                <a:solidFill>
                  <a:schemeClr val="tx1"/>
                </a:solidFill>
              </a:rPr>
              <a:t>/</a:t>
            </a:r>
            <a:r>
              <a:rPr lang="en-GB" sz="2400" dirty="0" smtClean="0">
                <a:solidFill>
                  <a:srgbClr val="00B050"/>
                </a:solidFill>
              </a:rPr>
              <a:t>A</a:t>
            </a:r>
            <a:r>
              <a:rPr lang="en-GB" sz="2400" dirty="0" smtClean="0"/>
              <a:t> all functions and types of muscle fibres</a:t>
            </a:r>
          </a:p>
          <a:p>
            <a:endParaRPr lang="en-GB" sz="2400" dirty="0" smtClean="0"/>
          </a:p>
          <a:p>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Verb definitions</a:t>
            </a:r>
            <a:endParaRPr lang="en-GB" u="sng"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Content Placeholder 2"/>
          <p:cNvSpPr>
            <a:spLocks noGrp="1"/>
          </p:cNvSpPr>
          <p:nvPr>
            <p:ph idx="1"/>
          </p:nvPr>
        </p:nvSpPr>
        <p:spPr/>
        <p:txBody>
          <a:bodyPr>
            <a:normAutofit fontScale="92500"/>
          </a:bodyPr>
          <a:lstStyle/>
          <a:p>
            <a:r>
              <a:rPr lang="en-GB" sz="1700" b="1" dirty="0" smtClean="0">
                <a:solidFill>
                  <a:srgbClr val="00B0F0"/>
                </a:solidFill>
              </a:rPr>
              <a:t>Describe</a:t>
            </a:r>
            <a:r>
              <a:rPr lang="en-GB" sz="1700" dirty="0" smtClean="0">
                <a:solidFill>
                  <a:srgbClr val="00B0F0"/>
                </a:solidFill>
              </a:rPr>
              <a:t> </a:t>
            </a:r>
            <a:r>
              <a:rPr lang="en-GB" sz="1700" dirty="0" smtClean="0"/>
              <a:t>– when you are asked to describe you should try and paint a picture in words to the reader. It is useful to always think that the reader of your script knows nothing and therefore you have to teach the reader the knowledge that you have through your assignment.</a:t>
            </a:r>
          </a:p>
          <a:p>
            <a:endParaRPr lang="en-GB" sz="1700" b="1" dirty="0" smtClean="0"/>
          </a:p>
          <a:p>
            <a:r>
              <a:rPr lang="en-GB" sz="1700" b="1" dirty="0" smtClean="0">
                <a:solidFill>
                  <a:srgbClr val="790560"/>
                </a:solidFill>
              </a:rPr>
              <a:t>Explain </a:t>
            </a:r>
            <a:r>
              <a:rPr lang="en-GB" sz="1700" dirty="0" smtClean="0"/>
              <a:t>– when you are asked to explain you should describe the point and then give details and reason of why. This should include actual examples to back up your description. </a:t>
            </a:r>
          </a:p>
          <a:p>
            <a:pPr lvl="1"/>
            <a:r>
              <a:rPr lang="en-GB" sz="1700" dirty="0" smtClean="0"/>
              <a:t>E.g. if you are describing sporting injuries to explain the injury you would provide an example from the world of sport of an athlete who has had the injury and explain the causes of this injury to the player, you may also explain the treatment to the player.</a:t>
            </a:r>
          </a:p>
          <a:p>
            <a:pPr lvl="1"/>
            <a:endParaRPr lang="en-GB" sz="1700" b="1" dirty="0" smtClean="0"/>
          </a:p>
          <a:p>
            <a:pPr>
              <a:lnSpc>
                <a:spcPct val="90000"/>
              </a:lnSpc>
            </a:pPr>
            <a:r>
              <a:rPr lang="en-GB" sz="1700" b="1" dirty="0" smtClean="0">
                <a:solidFill>
                  <a:srgbClr val="00B050"/>
                </a:solidFill>
              </a:rPr>
              <a:t>Analyse</a:t>
            </a:r>
            <a:r>
              <a:rPr lang="en-GB" sz="1700" dirty="0" smtClean="0">
                <a:solidFill>
                  <a:srgbClr val="00B050"/>
                </a:solidFill>
              </a:rPr>
              <a:t> </a:t>
            </a:r>
            <a:r>
              <a:rPr lang="en-GB" sz="1700" dirty="0" smtClean="0"/>
              <a:t>– when you are asked to analyse you should select the key points that you have been asked to look at and explain each point providing reasons for each point and possible impacts.</a:t>
            </a:r>
          </a:p>
          <a:p>
            <a:pPr>
              <a:lnSpc>
                <a:spcPct val="90000"/>
              </a:lnSpc>
            </a:pPr>
            <a:endParaRPr lang="en-GB" sz="1700" dirty="0" smtClean="0"/>
          </a:p>
          <a:p>
            <a:pPr lvl="1">
              <a:lnSpc>
                <a:spcPct val="90000"/>
              </a:lnSpc>
            </a:pPr>
            <a:r>
              <a:rPr lang="en-GB" sz="1700" dirty="0" smtClean="0"/>
              <a:t>e.g. if you where analysing the recent success of Chelsea Football Club. You would pick out the key factors behind Chelsea’s success; Money; Manager; Key Players – Frank </a:t>
            </a:r>
            <a:r>
              <a:rPr lang="en-GB" sz="1700" dirty="0" err="1" smtClean="0"/>
              <a:t>Lampard</a:t>
            </a:r>
            <a:r>
              <a:rPr lang="en-GB" sz="1700" dirty="0" smtClean="0"/>
              <a:t>, etc </a:t>
            </a:r>
            <a:r>
              <a:rPr lang="en-GB" sz="1700" dirty="0" err="1" smtClean="0"/>
              <a:t>etc</a:t>
            </a:r>
            <a:r>
              <a:rPr lang="en-GB" sz="1700" dirty="0" smtClean="0"/>
              <a:t>. you would then explain the contribution each person has had on the success on the club and what the club could do in the future to continue their reign. </a:t>
            </a:r>
          </a:p>
          <a:p>
            <a:pPr lvl="1">
              <a:lnSpc>
                <a:spcPct val="90000"/>
              </a:lnSpc>
            </a:pPr>
            <a:endParaRPr lang="en-GB" sz="1700"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Resources</a:t>
            </a:r>
            <a:endParaRPr lang="en-GB" dirty="0"/>
          </a:p>
        </p:txBody>
      </p:sp>
      <p:sp>
        <p:nvSpPr>
          <p:cNvPr id="3" name="Content Placeholder 2"/>
          <p:cNvSpPr>
            <a:spLocks noGrp="1"/>
          </p:cNvSpPr>
          <p:nvPr>
            <p:ph idx="1"/>
          </p:nvPr>
        </p:nvSpPr>
        <p:spPr/>
        <p:txBody>
          <a:bodyPr/>
          <a:lstStyle/>
          <a:p>
            <a:r>
              <a:rPr lang="en-GB" dirty="0" smtClean="0">
                <a:hlinkClick r:id="rId2"/>
              </a:rPr>
              <a:t>www.brianmac.co.uk</a:t>
            </a:r>
            <a:endParaRPr lang="en-GB" dirty="0" smtClean="0"/>
          </a:p>
          <a:p>
            <a:r>
              <a:rPr lang="en-GB" dirty="0" smtClean="0">
                <a:hlinkClick r:id="rId3"/>
              </a:rPr>
              <a:t>www.sport-fitness-advisor.com</a:t>
            </a:r>
            <a:endParaRPr lang="en-GB" dirty="0" smtClean="0"/>
          </a:p>
          <a:p>
            <a:r>
              <a:rPr lang="en-GB" dirty="0" smtClean="0">
                <a:hlinkClick r:id="rId4"/>
              </a:rPr>
              <a:t>www.teachpe.com</a:t>
            </a:r>
            <a:endParaRPr lang="en-GB" dirty="0" smtClean="0"/>
          </a:p>
          <a:p>
            <a:r>
              <a:rPr lang="en-GB" dirty="0" smtClean="0">
                <a:hlinkClick r:id="rId5"/>
              </a:rPr>
              <a:t>www.righthealth.com</a:t>
            </a:r>
            <a:endParaRPr lang="en-GB" dirty="0" smtClean="0"/>
          </a:p>
          <a:p>
            <a:r>
              <a:rPr lang="en-GB" dirty="0" smtClean="0">
                <a:hlinkClick r:id="rId6"/>
              </a:rPr>
              <a:t>www.human-body-facts.com</a:t>
            </a:r>
            <a:endParaRPr lang="en-GB" dirty="0" smtClean="0"/>
          </a:p>
          <a:p>
            <a:r>
              <a:rPr lang="en-GB" dirty="0" smtClean="0">
                <a:hlinkClick r:id="rId7"/>
              </a:rPr>
              <a:t>www.innerbody.com</a:t>
            </a:r>
            <a:endParaRPr lang="en-GB" dirty="0" smtClean="0"/>
          </a:p>
          <a:p>
            <a:endParaRPr lang="en-GB"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65</TotalTime>
  <Words>414</Words>
  <Application>Microsoft Office PowerPoint</Application>
  <PresentationFormat>On-screen Show (4:3)</PresentationFormat>
  <Paragraphs>38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Trek</vt:lpstr>
      <vt:lpstr>Assignment 1 continued……………..P3/P4/M1/D1 The muscular system</vt:lpstr>
      <vt:lpstr>Tasks______</vt:lpstr>
      <vt:lpstr>Assessment breakdown</vt:lpstr>
      <vt:lpstr>Verb definitions</vt:lpstr>
      <vt:lpstr>Resources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1 continued……………..P3/P4/M1/D2 The muscular system</dc:title>
  <dc:creator>dwilson</dc:creator>
  <cp:lastModifiedBy>dwilson</cp:lastModifiedBy>
  <cp:revision>3</cp:revision>
  <dcterms:created xsi:type="dcterms:W3CDTF">2011-03-04T08:12:02Z</dcterms:created>
  <dcterms:modified xsi:type="dcterms:W3CDTF">2011-03-04T11:08:52Z</dcterms:modified>
</cp:coreProperties>
</file>