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46" r:id="rId2"/>
    <p:sldId id="347" r:id="rId3"/>
    <p:sldId id="348" r:id="rId4"/>
    <p:sldId id="349" r:id="rId5"/>
    <p:sldId id="350" r:id="rId6"/>
    <p:sldId id="351" r:id="rId7"/>
    <p:sldId id="352" r:id="rId8"/>
    <p:sldId id="354" r:id="rId9"/>
    <p:sldId id="353" r:id="rId10"/>
    <p:sldId id="355" r:id="rId11"/>
    <p:sldId id="341" r:id="rId12"/>
    <p:sldId id="356" r:id="rId13"/>
    <p:sldId id="345" r:id="rId14"/>
    <p:sldId id="358" r:id="rId15"/>
    <p:sldId id="359" r:id="rId16"/>
    <p:sldId id="357" r:id="rId17"/>
    <p:sldId id="360" r:id="rId18"/>
    <p:sldId id="361" r:id="rId19"/>
    <p:sldId id="363" r:id="rId20"/>
    <p:sldId id="364" r:id="rId21"/>
    <p:sldId id="365" r:id="rId22"/>
    <p:sldId id="366" r:id="rId23"/>
    <p:sldId id="367" r:id="rId24"/>
    <p:sldId id="368" r:id="rId25"/>
    <p:sldId id="369" r:id="rId26"/>
    <p:sldId id="370" r:id="rId27"/>
    <p:sldId id="371" r:id="rId28"/>
    <p:sldId id="3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709"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1A23D-57B3-4482-9B5F-DEA3B5E6499B}" type="datetimeFigureOut">
              <a:rPr lang="en-US" smtClean="0"/>
              <a:t>12/29/2010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2E91C-2DCD-4F0C-85C3-272C87A84FF1}"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05DB1B8-5BC1-4652-BAF0-611B78322FF1}" type="slidenum">
              <a:rPr lang="en-GB" smtClean="0"/>
              <a:pPr/>
              <a:t>24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05DB1B8-5BC1-4652-BAF0-611B78322FF1}" type="slidenum">
              <a:rPr lang="en-GB" smtClean="0"/>
              <a:pPr/>
              <a:t>25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12/29/2010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12/29/2010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latin typeface="Bodoni MT" pitchFamily="18" charset="0"/>
              </a:rPr>
              <a:t>Despite being the </a:t>
            </a:r>
            <a:r>
              <a:rPr lang="en-GB" sz="2100" b="1" dirty="0" smtClean="0">
                <a:solidFill>
                  <a:srgbClr val="FF0000"/>
                </a:solidFill>
                <a:latin typeface="Bodoni MT" pitchFamily="18" charset="0"/>
              </a:rPr>
              <a:t>LAND OF THE FREE</a:t>
            </a:r>
            <a:r>
              <a:rPr lang="en-GB" sz="2100" b="1" dirty="0" smtClean="0">
                <a:latin typeface="Bodoni MT" pitchFamily="18" charset="0"/>
              </a:rPr>
              <a:t>, USA access to sport is varied. Opportunity Provision and Esteem factors have led to less access for some groups. In the last 50 years it has changed and role models have emerged.</a:t>
            </a:r>
          </a:p>
          <a:p>
            <a:r>
              <a:rPr lang="en-GB" sz="2100" b="1" dirty="0" smtClean="0">
                <a:latin typeface="Bodoni MT" pitchFamily="18" charset="0"/>
              </a:rPr>
              <a:t>The dominant group is still </a:t>
            </a:r>
            <a:r>
              <a:rPr lang="en-GB" sz="2100" b="1" dirty="0" smtClean="0">
                <a:solidFill>
                  <a:srgbClr val="FF0000"/>
                </a:solidFill>
                <a:latin typeface="Bodoni MT" pitchFamily="18" charset="0"/>
              </a:rPr>
              <a:t>WHITE MIDDLE CLASS MALES</a:t>
            </a:r>
            <a:r>
              <a:rPr lang="en-GB" sz="2100" b="1" dirty="0" smtClean="0">
                <a:latin typeface="Bodoni MT" pitchFamily="18" charset="0"/>
              </a:rPr>
              <a:t>. The culture of minority groups cause separation from the </a:t>
            </a:r>
            <a:r>
              <a:rPr lang="en-GB" sz="2100" b="1" dirty="0" smtClean="0">
                <a:solidFill>
                  <a:srgbClr val="FF0000"/>
                </a:solidFill>
                <a:latin typeface="Bodoni MT" pitchFamily="18" charset="0"/>
              </a:rPr>
              <a:t>MAINSTREAM CULTURE</a:t>
            </a:r>
            <a:r>
              <a:rPr lang="en-GB" sz="2100" b="1" dirty="0" smtClean="0">
                <a:latin typeface="Bodoni MT" pitchFamily="18" charset="0"/>
              </a:rPr>
              <a:t>. This can cause </a:t>
            </a:r>
            <a:r>
              <a:rPr lang="en-GB" sz="2100" b="1" dirty="0" smtClean="0">
                <a:solidFill>
                  <a:srgbClr val="FF0000"/>
                </a:solidFill>
                <a:latin typeface="Bodoni MT" pitchFamily="18" charset="0"/>
              </a:rPr>
              <a:t>SEGREGATION</a:t>
            </a:r>
            <a:r>
              <a:rPr lang="en-GB" sz="2100" b="1" dirty="0" smtClean="0">
                <a:latin typeface="Bodoni MT" pitchFamily="18" charset="0"/>
              </a:rPr>
              <a:t>, and </a:t>
            </a:r>
            <a:r>
              <a:rPr lang="en-GB" sz="2100" b="1" dirty="0" smtClean="0">
                <a:solidFill>
                  <a:srgbClr val="FF0000"/>
                </a:solidFill>
                <a:latin typeface="Bodoni MT" pitchFamily="18" charset="0"/>
              </a:rPr>
              <a:t>DISCRIMINATION</a:t>
            </a:r>
            <a:r>
              <a:rPr lang="en-GB" sz="2100" b="1" dirty="0" smtClean="0">
                <a:latin typeface="Bodoni MT" pitchFamily="18" charset="0"/>
              </a:rPr>
              <a:t>. </a:t>
            </a:r>
          </a:p>
          <a:p>
            <a:r>
              <a:rPr lang="en-GB" sz="2100" b="1" dirty="0" smtClean="0">
                <a:solidFill>
                  <a:srgbClr val="FF0000"/>
                </a:solidFill>
                <a:latin typeface="Bodoni MT" pitchFamily="18" charset="0"/>
              </a:rPr>
              <a:t>PLURALISM</a:t>
            </a:r>
            <a:r>
              <a:rPr lang="en-GB" sz="2100" b="1" dirty="0" smtClean="0">
                <a:latin typeface="Bodoni MT" pitchFamily="18" charset="0"/>
              </a:rPr>
              <a:t> is a culture in which all cultures are tolerated and welcomed. The USA believe they have this but it is arguable that </a:t>
            </a:r>
            <a:r>
              <a:rPr lang="en-GB" sz="2100" b="1" dirty="0" smtClean="0">
                <a:solidFill>
                  <a:srgbClr val="FF0000"/>
                </a:solidFill>
                <a:latin typeface="Bodoni MT" pitchFamily="18" charset="0"/>
              </a:rPr>
              <a:t>HEGEMONY </a:t>
            </a:r>
            <a:r>
              <a:rPr lang="en-GB" sz="2100" b="1" dirty="0" smtClean="0">
                <a:latin typeface="Bodoni MT" pitchFamily="18" charset="0"/>
              </a:rPr>
              <a:t>actually exists. This is when one social group dominates.  Discrimination occurs because a hegemonic group manipulates the pluralist groups. </a:t>
            </a:r>
          </a:p>
          <a:p>
            <a:r>
              <a:rPr lang="en-GB" sz="2100" b="1" dirty="0" smtClean="0">
                <a:solidFill>
                  <a:srgbClr val="FF0000"/>
                </a:solidFill>
                <a:latin typeface="Bodoni MT" pitchFamily="18" charset="0"/>
              </a:rPr>
              <a:t>CAPITALISM</a:t>
            </a:r>
            <a:r>
              <a:rPr lang="en-GB" sz="2100" b="1" dirty="0" smtClean="0">
                <a:latin typeface="Bodoni MT" pitchFamily="18" charset="0"/>
              </a:rPr>
              <a:t> has directly influenced American values such as the </a:t>
            </a:r>
            <a:r>
              <a:rPr lang="en-GB" sz="2100" b="1" dirty="0" smtClean="0">
                <a:solidFill>
                  <a:srgbClr val="FF0000"/>
                </a:solidFill>
                <a:latin typeface="Bodoni MT" pitchFamily="18" charset="0"/>
              </a:rPr>
              <a:t>AMERICAN DREAM</a:t>
            </a:r>
            <a:r>
              <a:rPr lang="en-GB" sz="2100" b="1" dirty="0" smtClean="0">
                <a:latin typeface="Bodoni MT" pitchFamily="18" charset="0"/>
              </a:rPr>
              <a:t>, and the </a:t>
            </a:r>
            <a:r>
              <a:rPr lang="en-GB" sz="2100" b="1" dirty="0" smtClean="0">
                <a:solidFill>
                  <a:srgbClr val="FF0000"/>
                </a:solidFill>
                <a:latin typeface="Bodoni MT" pitchFamily="18" charset="0"/>
              </a:rPr>
              <a:t>LAND OF OPPORTUNITY</a:t>
            </a:r>
            <a:r>
              <a:rPr lang="en-GB" sz="2100" b="1" dirty="0" smtClean="0">
                <a:latin typeface="Bodoni MT" pitchFamily="18" charset="0"/>
              </a:rPr>
              <a:t>. This has instilled the </a:t>
            </a:r>
            <a:r>
              <a:rPr lang="en-GB" sz="2100" b="1" dirty="0" smtClean="0">
                <a:solidFill>
                  <a:srgbClr val="FF0000"/>
                </a:solidFill>
                <a:latin typeface="Bodoni MT" pitchFamily="18" charset="0"/>
              </a:rPr>
              <a:t>LOMBARDIAN ETHIC </a:t>
            </a:r>
            <a:r>
              <a:rPr lang="en-GB" sz="2100" b="1" dirty="0" smtClean="0">
                <a:latin typeface="Bodoni MT" pitchFamily="18" charset="0"/>
              </a:rPr>
              <a:t>and represents </a:t>
            </a:r>
            <a:r>
              <a:rPr lang="en-GB" sz="2100" b="1" dirty="0" smtClean="0">
                <a:solidFill>
                  <a:srgbClr val="FF0000"/>
                </a:solidFill>
                <a:latin typeface="Bodoni MT" pitchFamily="18" charset="0"/>
              </a:rPr>
              <a:t>FRONTIER SPIRIT</a:t>
            </a:r>
          </a:p>
          <a:p>
            <a:r>
              <a:rPr lang="en-GB" sz="2100" b="1" dirty="0" smtClean="0">
                <a:solidFill>
                  <a:srgbClr val="FF0000"/>
                </a:solidFill>
                <a:latin typeface="Bodoni MT" pitchFamily="18" charset="0"/>
              </a:rPr>
              <a:t>ASSIMILATION</a:t>
            </a:r>
            <a:r>
              <a:rPr lang="en-GB" sz="2100" b="1" dirty="0" smtClean="0">
                <a:latin typeface="Bodoni MT" pitchFamily="18" charset="0"/>
              </a:rPr>
              <a:t> is when you identify yourself with your new culture and become accepted by it. In the USA it is called </a:t>
            </a:r>
            <a:r>
              <a:rPr lang="en-GB" sz="2100" b="1" dirty="0" smtClean="0">
                <a:solidFill>
                  <a:srgbClr val="FF0000"/>
                </a:solidFill>
                <a:latin typeface="Bodoni MT" pitchFamily="18" charset="0"/>
              </a:rPr>
              <a:t>AMERICANISATION</a:t>
            </a:r>
          </a:p>
          <a:p>
            <a:r>
              <a:rPr lang="en-GB" sz="2100" b="1" dirty="0" smtClean="0">
                <a:latin typeface="Bodoni MT" pitchFamily="18" charset="0"/>
              </a:rPr>
              <a:t>USA society is segregated by </a:t>
            </a:r>
            <a:r>
              <a:rPr lang="en-GB" sz="2100" b="1" dirty="0" smtClean="0">
                <a:solidFill>
                  <a:srgbClr val="FF0000"/>
                </a:solidFill>
                <a:latin typeface="Bodoni MT" pitchFamily="18" charset="0"/>
              </a:rPr>
              <a:t>WEALTH</a:t>
            </a:r>
            <a:r>
              <a:rPr lang="en-GB" sz="2100" b="1" dirty="0" smtClean="0">
                <a:latin typeface="Bodoni MT" pitchFamily="18" charset="0"/>
              </a:rPr>
              <a:t> and </a:t>
            </a:r>
            <a:r>
              <a:rPr lang="en-GB" sz="2100" b="1" dirty="0" smtClean="0">
                <a:solidFill>
                  <a:srgbClr val="FF0000"/>
                </a:solidFill>
                <a:latin typeface="Bodoni MT" pitchFamily="18" charset="0"/>
              </a:rPr>
              <a:t>RACE</a:t>
            </a:r>
            <a:r>
              <a:rPr lang="en-GB" sz="2100" b="1" dirty="0" smtClean="0">
                <a:latin typeface="Bodoni MT" pitchFamily="18" charset="0"/>
              </a:rPr>
              <a:t>. The White Anglo Saxon Protestant </a:t>
            </a:r>
            <a:r>
              <a:rPr lang="en-GB" sz="2100" b="1" dirty="0" smtClean="0">
                <a:solidFill>
                  <a:srgbClr val="FF0000"/>
                </a:solidFill>
                <a:latin typeface="Bodoni MT" pitchFamily="18" charset="0"/>
              </a:rPr>
              <a:t>(WASP) </a:t>
            </a:r>
            <a:r>
              <a:rPr lang="en-GB" sz="2100" b="1" dirty="0" smtClean="0">
                <a:latin typeface="Bodoni MT" pitchFamily="18" charset="0"/>
              </a:rPr>
              <a:t>is the dominant group. UK is segregated by class.</a:t>
            </a:r>
          </a:p>
          <a:p>
            <a:r>
              <a:rPr lang="en-GB" sz="2100" b="1" dirty="0" smtClean="0">
                <a:latin typeface="Bodoni MT" pitchFamily="18" charset="0"/>
              </a:rPr>
              <a:t>3 </a:t>
            </a:r>
            <a:r>
              <a:rPr lang="en-GB" sz="2100" b="1" dirty="0" smtClean="0">
                <a:solidFill>
                  <a:srgbClr val="FF0000"/>
                </a:solidFill>
                <a:latin typeface="Bodoni MT" pitchFamily="18" charset="0"/>
              </a:rPr>
              <a:t>ETHICS</a:t>
            </a:r>
            <a:r>
              <a:rPr lang="en-GB" sz="2100" b="1" dirty="0" smtClean="0">
                <a:latin typeface="Bodoni MT" pitchFamily="18" charset="0"/>
              </a:rPr>
              <a:t> apply to sport in USA. 1) </a:t>
            </a:r>
            <a:r>
              <a:rPr lang="en-GB" sz="2100" b="1" dirty="0" smtClean="0">
                <a:solidFill>
                  <a:srgbClr val="FF0000"/>
                </a:solidFill>
                <a:latin typeface="Bodoni MT" pitchFamily="18" charset="0"/>
              </a:rPr>
              <a:t>LOMBARDIAN </a:t>
            </a:r>
            <a:r>
              <a:rPr lang="en-GB" sz="2100" b="1" dirty="0" smtClean="0">
                <a:latin typeface="Bodoni MT" pitchFamily="18" charset="0"/>
              </a:rPr>
              <a:t>2) </a:t>
            </a:r>
            <a:r>
              <a:rPr lang="en-GB" sz="2100" b="1" dirty="0" smtClean="0">
                <a:solidFill>
                  <a:srgbClr val="FF0000"/>
                </a:solidFill>
                <a:latin typeface="Bodoni MT" pitchFamily="18" charset="0"/>
              </a:rPr>
              <a:t>RADICAL </a:t>
            </a:r>
            <a:r>
              <a:rPr lang="en-GB" sz="2100" b="1" dirty="0" smtClean="0">
                <a:latin typeface="Bodoni MT" pitchFamily="18" charset="0"/>
              </a:rPr>
              <a:t>is wining is important but how it is achieved is more important 3) </a:t>
            </a:r>
            <a:r>
              <a:rPr lang="en-GB" sz="2100" b="1" dirty="0" smtClean="0">
                <a:solidFill>
                  <a:srgbClr val="FF0000"/>
                </a:solidFill>
                <a:latin typeface="Bodoni MT" pitchFamily="18" charset="0"/>
              </a:rPr>
              <a:t>COUNTER CULTURE</a:t>
            </a:r>
            <a:r>
              <a:rPr lang="en-GB" sz="2100" b="1" dirty="0" smtClean="0">
                <a:latin typeface="Bodoni MT" pitchFamily="18" charset="0"/>
              </a:rPr>
              <a:t> is anti competitive and the focus is on fun and intrinsic benefits</a:t>
            </a: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PATHWAYS TO PROFESSIONAL SPORT IN THE USA</a:t>
            </a:r>
          </a:p>
          <a:p>
            <a:r>
              <a:rPr lang="en-GB" sz="2100" b="1" dirty="0" smtClean="0">
                <a:latin typeface="Bodoni MT" pitchFamily="18" charset="0"/>
              </a:rPr>
              <a:t>The main way into </a:t>
            </a:r>
            <a:r>
              <a:rPr lang="en-GB" sz="2100" b="1" dirty="0" smtClean="0">
                <a:solidFill>
                  <a:srgbClr val="FF0000"/>
                </a:solidFill>
                <a:latin typeface="Bodoni MT" pitchFamily="18" charset="0"/>
              </a:rPr>
              <a:t>PROFESSIONAL</a:t>
            </a:r>
            <a:r>
              <a:rPr lang="en-GB" sz="2100" b="1" dirty="0" smtClean="0">
                <a:latin typeface="Bodoni MT" pitchFamily="18" charset="0"/>
              </a:rPr>
              <a:t> sport in the USA is through the </a:t>
            </a:r>
            <a:r>
              <a:rPr lang="en-GB" sz="2100" b="1" dirty="0" smtClean="0">
                <a:solidFill>
                  <a:srgbClr val="FF0000"/>
                </a:solidFill>
                <a:latin typeface="Bodoni MT" pitchFamily="18" charset="0"/>
              </a:rPr>
              <a:t>EDUCATION </a:t>
            </a:r>
            <a:r>
              <a:rPr lang="en-GB" sz="2100" b="1" dirty="0" smtClean="0">
                <a:latin typeface="Bodoni MT" pitchFamily="18" charset="0"/>
              </a:rPr>
              <a:t>system. Children start in </a:t>
            </a:r>
            <a:r>
              <a:rPr lang="en-GB" sz="2100" b="1" dirty="0" smtClean="0">
                <a:solidFill>
                  <a:srgbClr val="FF0000"/>
                </a:solidFill>
                <a:latin typeface="Bodoni MT" pitchFamily="18" charset="0"/>
              </a:rPr>
              <a:t>LITTLE LEAGUE </a:t>
            </a:r>
            <a:r>
              <a:rPr lang="en-GB" sz="2100" b="1" dirty="0" smtClean="0">
                <a:latin typeface="Bodoni MT" pitchFamily="18" charset="0"/>
              </a:rPr>
              <a:t>and the go into </a:t>
            </a:r>
            <a:r>
              <a:rPr lang="en-GB" sz="2100" b="1" dirty="0" smtClean="0">
                <a:solidFill>
                  <a:srgbClr val="FF0000"/>
                </a:solidFill>
                <a:latin typeface="Bodoni MT" pitchFamily="18" charset="0"/>
              </a:rPr>
              <a:t>HIGH SCHOOL</a:t>
            </a:r>
            <a:r>
              <a:rPr lang="en-GB" sz="2100" b="1" dirty="0" smtClean="0">
                <a:latin typeface="Bodoni MT" pitchFamily="18" charset="0"/>
              </a:rPr>
              <a:t>. Some high schools offer </a:t>
            </a:r>
            <a:r>
              <a:rPr lang="en-GB" sz="2100" b="1" dirty="0" smtClean="0">
                <a:solidFill>
                  <a:srgbClr val="FF0000"/>
                </a:solidFill>
                <a:latin typeface="Bodoni MT" pitchFamily="18" charset="0"/>
              </a:rPr>
              <a:t>SCHOLARSHIPS</a:t>
            </a:r>
            <a:r>
              <a:rPr lang="en-GB" sz="2100" b="1" dirty="0" smtClean="0">
                <a:latin typeface="Bodoni MT" pitchFamily="18" charset="0"/>
              </a:rPr>
              <a:t> to the most talented. Then the best are offered further scholarships to </a:t>
            </a:r>
            <a:r>
              <a:rPr lang="en-GB" sz="2100" b="1" dirty="0" smtClean="0">
                <a:solidFill>
                  <a:srgbClr val="FF0000"/>
                </a:solidFill>
                <a:latin typeface="Bodoni MT" pitchFamily="18" charset="0"/>
              </a:rPr>
              <a:t>COLLEGES </a:t>
            </a:r>
            <a:r>
              <a:rPr lang="en-GB" sz="2100" b="1" dirty="0" smtClean="0">
                <a:latin typeface="Bodoni MT" pitchFamily="18" charset="0"/>
              </a:rPr>
              <a:t>(Universities). At the end of college there is a </a:t>
            </a:r>
            <a:r>
              <a:rPr lang="en-GB" sz="2100" b="1" dirty="0" smtClean="0">
                <a:solidFill>
                  <a:srgbClr val="FF0000"/>
                </a:solidFill>
                <a:latin typeface="Bodoni MT" pitchFamily="18" charset="0"/>
              </a:rPr>
              <a:t>PRO DRAFT SYSTEM </a:t>
            </a:r>
            <a:r>
              <a:rPr lang="en-GB" sz="2100" b="1" dirty="0" smtClean="0">
                <a:latin typeface="Bodoni MT" pitchFamily="18" charset="0"/>
              </a:rPr>
              <a:t>in which </a:t>
            </a:r>
            <a:r>
              <a:rPr lang="en-GB" sz="2100" b="1" dirty="0" smtClean="0">
                <a:solidFill>
                  <a:srgbClr val="FF0000"/>
                </a:solidFill>
                <a:latin typeface="Bodoni MT" pitchFamily="18" charset="0"/>
              </a:rPr>
              <a:t>PROFESSIONAL TEAMS </a:t>
            </a:r>
            <a:r>
              <a:rPr lang="en-GB" sz="2100" b="1" dirty="0" smtClean="0">
                <a:latin typeface="Bodoni MT" pitchFamily="18" charset="0"/>
              </a:rPr>
              <a:t>select the best college players. </a:t>
            </a:r>
          </a:p>
          <a:p>
            <a:r>
              <a:rPr lang="en-GB" sz="2100" b="1" dirty="0" smtClean="0">
                <a:latin typeface="Bodoni MT" pitchFamily="18" charset="0"/>
              </a:rPr>
              <a:t>There is </a:t>
            </a:r>
            <a:r>
              <a:rPr lang="en-GB" sz="2100" b="1" dirty="0" smtClean="0">
                <a:solidFill>
                  <a:srgbClr val="FF0000"/>
                </a:solidFill>
                <a:latin typeface="Bodoni MT" pitchFamily="18" charset="0"/>
              </a:rPr>
              <a:t>NO RELEGATION </a:t>
            </a:r>
            <a:r>
              <a:rPr lang="en-GB" sz="2100" b="1" dirty="0" smtClean="0">
                <a:latin typeface="Bodoni MT" pitchFamily="18" charset="0"/>
              </a:rPr>
              <a:t>or </a:t>
            </a:r>
            <a:r>
              <a:rPr lang="en-GB" sz="2100" b="1" dirty="0" smtClean="0">
                <a:solidFill>
                  <a:srgbClr val="FF0000"/>
                </a:solidFill>
                <a:latin typeface="Bodoni MT" pitchFamily="18" charset="0"/>
              </a:rPr>
              <a:t>PROMOTION </a:t>
            </a:r>
            <a:r>
              <a:rPr lang="en-GB" sz="2100" b="1" dirty="0" smtClean="0">
                <a:latin typeface="Bodoni MT" pitchFamily="18" charset="0"/>
              </a:rPr>
              <a:t>and the team that finishes LAST gets the first pick of the </a:t>
            </a:r>
            <a:r>
              <a:rPr lang="en-GB" sz="2100" b="1" dirty="0" smtClean="0">
                <a:solidFill>
                  <a:srgbClr val="FF0000"/>
                </a:solidFill>
                <a:latin typeface="Bodoni MT" pitchFamily="18" charset="0"/>
              </a:rPr>
              <a:t>BEST</a:t>
            </a:r>
            <a:r>
              <a:rPr lang="en-GB" sz="2100" b="1" dirty="0" smtClean="0">
                <a:latin typeface="Bodoni MT" pitchFamily="18" charset="0"/>
              </a:rPr>
              <a:t> players from college</a:t>
            </a:r>
          </a:p>
          <a:p>
            <a:r>
              <a:rPr lang="en-GB" sz="2100" b="1" dirty="0" smtClean="0">
                <a:latin typeface="Bodoni MT" pitchFamily="18" charset="0"/>
              </a:rPr>
              <a:t>T</a:t>
            </a:r>
            <a:r>
              <a:rPr lang="en-GB" sz="2100" b="1" dirty="0" smtClean="0">
                <a:solidFill>
                  <a:srgbClr val="FF0000"/>
                </a:solidFill>
                <a:latin typeface="Bodoni MT" pitchFamily="18" charset="0"/>
              </a:rPr>
              <a:t>ITLE 1X </a:t>
            </a:r>
            <a:r>
              <a:rPr lang="en-GB" sz="2100" b="1" dirty="0" smtClean="0">
                <a:latin typeface="Bodoni MT" pitchFamily="18" charset="0"/>
              </a:rPr>
              <a:t>means that women’s sports are funded equally. The </a:t>
            </a:r>
            <a:r>
              <a:rPr lang="en-GB" sz="2100" b="1" dirty="0" smtClean="0">
                <a:solidFill>
                  <a:srgbClr val="FF0000"/>
                </a:solidFill>
                <a:latin typeface="Bodoni MT" pitchFamily="18" charset="0"/>
              </a:rPr>
              <a:t>BIG 4 </a:t>
            </a:r>
            <a:r>
              <a:rPr lang="en-GB" sz="2100" b="1" dirty="0" smtClean="0">
                <a:latin typeface="Bodoni MT" pitchFamily="18" charset="0"/>
              </a:rPr>
              <a:t>are the most successful as they are the most </a:t>
            </a:r>
            <a:r>
              <a:rPr lang="en-GB" sz="2100" b="1" dirty="0" smtClean="0">
                <a:solidFill>
                  <a:srgbClr val="FF0000"/>
                </a:solidFill>
                <a:latin typeface="Bodoni MT" pitchFamily="18" charset="0"/>
              </a:rPr>
              <a:t>COMMERCIAL </a:t>
            </a:r>
            <a:r>
              <a:rPr lang="en-GB" sz="2100" b="1" dirty="0" smtClean="0">
                <a:latin typeface="Bodoni MT" pitchFamily="18" charset="0"/>
              </a:rPr>
              <a:t>as they make a </a:t>
            </a:r>
            <a:r>
              <a:rPr lang="en-GB" sz="2100" b="1" dirty="0" smtClean="0">
                <a:solidFill>
                  <a:srgbClr val="FF0000"/>
                </a:solidFill>
                <a:latin typeface="Bodoni MT" pitchFamily="18" charset="0"/>
              </a:rPr>
              <a:t>PROFIT. </a:t>
            </a:r>
            <a:r>
              <a:rPr lang="en-GB" sz="2100" b="1" dirty="0" smtClean="0">
                <a:latin typeface="Bodoni MT" pitchFamily="18" charset="0"/>
              </a:rPr>
              <a:t>There is a massive </a:t>
            </a:r>
            <a:r>
              <a:rPr lang="en-GB" sz="2100" b="1" dirty="0" smtClean="0">
                <a:solidFill>
                  <a:srgbClr val="FF0000"/>
                </a:solidFill>
                <a:latin typeface="Bodoni MT" pitchFamily="18" charset="0"/>
              </a:rPr>
              <a:t>WIN AT ALL COST </a:t>
            </a:r>
            <a:r>
              <a:rPr lang="en-GB" sz="2100" b="1" dirty="0" smtClean="0">
                <a:latin typeface="Bodoni MT" pitchFamily="18" charset="0"/>
              </a:rPr>
              <a:t>attitude. </a:t>
            </a:r>
            <a:r>
              <a:rPr lang="en-GB" sz="2100" b="1" dirty="0" smtClean="0">
                <a:solidFill>
                  <a:srgbClr val="FF0000"/>
                </a:solidFill>
                <a:latin typeface="Bodoni MT" pitchFamily="18" charset="0"/>
              </a:rPr>
              <a:t>COACHES </a:t>
            </a:r>
            <a:r>
              <a:rPr lang="en-GB" sz="2100" b="1" dirty="0" smtClean="0">
                <a:latin typeface="Bodoni MT" pitchFamily="18" charset="0"/>
              </a:rPr>
              <a:t>are well paid but the student does not but they do not complain because of </a:t>
            </a:r>
            <a:r>
              <a:rPr lang="en-GB" sz="2100" b="1" dirty="0" smtClean="0">
                <a:solidFill>
                  <a:srgbClr val="FF0000"/>
                </a:solidFill>
                <a:latin typeface="Bodoni MT" pitchFamily="18" charset="0"/>
              </a:rPr>
              <a:t>OPPORTUNITY</a:t>
            </a:r>
            <a:r>
              <a:rPr lang="en-GB" sz="2100" b="1" dirty="0" smtClean="0">
                <a:latin typeface="Bodoni MT" pitchFamily="18" charset="0"/>
              </a:rPr>
              <a:t> and </a:t>
            </a:r>
            <a:r>
              <a:rPr lang="en-GB" sz="2100" b="1" dirty="0" smtClean="0">
                <a:solidFill>
                  <a:srgbClr val="FF0000"/>
                </a:solidFill>
                <a:latin typeface="Bodoni MT" pitchFamily="18" charset="0"/>
              </a:rPr>
              <a:t>AMBITION, STATUS </a:t>
            </a:r>
            <a:r>
              <a:rPr lang="en-GB" sz="2100" b="1" dirty="0" smtClean="0">
                <a:latin typeface="Bodoni MT" pitchFamily="18" charset="0"/>
              </a:rPr>
              <a:t>and </a:t>
            </a:r>
            <a:r>
              <a:rPr lang="en-GB" sz="2100" b="1" dirty="0" smtClean="0">
                <a:solidFill>
                  <a:srgbClr val="FF0000"/>
                </a:solidFill>
                <a:latin typeface="Bodoni MT" pitchFamily="18" charset="0"/>
              </a:rPr>
              <a:t>SELF ESTEEM, EXCITEMENT</a:t>
            </a:r>
            <a:r>
              <a:rPr lang="en-GB" sz="2100" b="1" dirty="0" smtClean="0">
                <a:latin typeface="Bodoni MT" pitchFamily="18" charset="0"/>
              </a:rPr>
              <a:t>, and the </a:t>
            </a:r>
            <a:r>
              <a:rPr lang="en-GB" sz="2100" b="1" dirty="0" smtClean="0">
                <a:solidFill>
                  <a:srgbClr val="FF0000"/>
                </a:solidFill>
                <a:latin typeface="Bodoni MT" pitchFamily="18" charset="0"/>
              </a:rPr>
              <a:t>DRAFT</a:t>
            </a:r>
          </a:p>
          <a:p>
            <a:r>
              <a:rPr lang="en-GB" sz="2100" b="1" dirty="0" smtClean="0">
                <a:latin typeface="Bodoni MT" pitchFamily="18" charset="0"/>
              </a:rPr>
              <a:t>The </a:t>
            </a:r>
            <a:r>
              <a:rPr lang="en-GB" sz="2100" b="1" dirty="0" smtClean="0">
                <a:solidFill>
                  <a:srgbClr val="FF0000"/>
                </a:solidFill>
                <a:latin typeface="Bodoni MT" pitchFamily="18" charset="0"/>
              </a:rPr>
              <a:t>STANDARD</a:t>
            </a:r>
            <a:r>
              <a:rPr lang="en-GB" sz="2100" b="1" dirty="0" smtClean="0">
                <a:latin typeface="Bodoni MT" pitchFamily="18" charset="0"/>
              </a:rPr>
              <a:t> is </a:t>
            </a:r>
            <a:r>
              <a:rPr lang="en-GB" sz="2100" b="1" dirty="0" smtClean="0">
                <a:solidFill>
                  <a:srgbClr val="FF0000"/>
                </a:solidFill>
                <a:latin typeface="Bodoni MT" pitchFamily="18" charset="0"/>
              </a:rPr>
              <a:t>VERY HIGH</a:t>
            </a:r>
            <a:r>
              <a:rPr lang="en-GB" sz="2100" b="1" dirty="0" smtClean="0">
                <a:latin typeface="Bodoni MT" pitchFamily="18" charset="0"/>
              </a:rPr>
              <a:t>. Communities support their local College. The </a:t>
            </a:r>
            <a:r>
              <a:rPr lang="en-GB" sz="2100" b="1" dirty="0" smtClean="0">
                <a:solidFill>
                  <a:srgbClr val="FF0000"/>
                </a:solidFill>
                <a:latin typeface="Bodoni MT" pitchFamily="18" charset="0"/>
              </a:rPr>
              <a:t>NCAA </a:t>
            </a:r>
            <a:r>
              <a:rPr lang="en-GB" sz="2100" b="1" dirty="0" smtClean="0">
                <a:latin typeface="Bodoni MT" pitchFamily="18" charset="0"/>
              </a:rPr>
              <a:t>(National Collegiate Athletic Association) organises it.</a:t>
            </a:r>
          </a:p>
          <a:p>
            <a:r>
              <a:rPr lang="en-GB" sz="2100" b="1" dirty="0" smtClean="0">
                <a:solidFill>
                  <a:srgbClr val="FF0000"/>
                </a:solidFill>
                <a:latin typeface="Bodoni MT" pitchFamily="18" charset="0"/>
              </a:rPr>
              <a:t>SPECIAL ADMIT PROGRAMMES </a:t>
            </a:r>
            <a:r>
              <a:rPr lang="en-GB" sz="2100" b="1" dirty="0" smtClean="0">
                <a:latin typeface="Bodoni MT" pitchFamily="18" charset="0"/>
              </a:rPr>
              <a:t>allow players without academic strength to go to college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THE BIG 4 SPORTS IN THE USA</a:t>
            </a:r>
          </a:p>
          <a:p>
            <a:r>
              <a:rPr lang="en-GB" sz="2100" b="1" dirty="0" smtClean="0">
                <a:latin typeface="Bodoni MT" pitchFamily="18" charset="0"/>
              </a:rPr>
              <a:t> </a:t>
            </a:r>
            <a:r>
              <a:rPr lang="en-GB" sz="2100" b="1" dirty="0" smtClean="0">
                <a:solidFill>
                  <a:srgbClr val="FF0000"/>
                </a:solidFill>
                <a:latin typeface="Bodoni MT" pitchFamily="18" charset="0"/>
              </a:rPr>
              <a:t>BASEBALL</a:t>
            </a:r>
            <a:r>
              <a:rPr lang="en-GB" sz="2100" b="1" dirty="0" smtClean="0">
                <a:latin typeface="Bodoni MT" pitchFamily="18" charset="0"/>
              </a:rPr>
              <a:t>: was </a:t>
            </a:r>
            <a:r>
              <a:rPr lang="en-GB" sz="2100" b="1" dirty="0" smtClean="0">
                <a:solidFill>
                  <a:srgbClr val="FF0000"/>
                </a:solidFill>
                <a:latin typeface="Bodoni MT" pitchFamily="18" charset="0"/>
              </a:rPr>
              <a:t>ADAPTED </a:t>
            </a:r>
            <a:r>
              <a:rPr lang="en-GB" sz="2100" b="1" dirty="0" smtClean="0">
                <a:latin typeface="Bodoni MT" pitchFamily="18" charset="0"/>
              </a:rPr>
              <a:t>from rounders and is the </a:t>
            </a:r>
            <a:r>
              <a:rPr lang="en-GB" sz="2100" b="1" dirty="0" smtClean="0">
                <a:solidFill>
                  <a:srgbClr val="FF0000"/>
                </a:solidFill>
                <a:latin typeface="Bodoni MT" pitchFamily="18" charset="0"/>
              </a:rPr>
              <a:t>NATIONAL PASTIME </a:t>
            </a:r>
            <a:r>
              <a:rPr lang="en-GB" sz="2100" b="1" dirty="0" smtClean="0">
                <a:latin typeface="Bodoni MT" pitchFamily="18" charset="0"/>
              </a:rPr>
              <a:t>and started as a working class game. Very few schools played it though because adults disapproved. It became an </a:t>
            </a:r>
            <a:r>
              <a:rPr lang="en-GB" sz="2100" b="1" dirty="0" smtClean="0">
                <a:solidFill>
                  <a:srgbClr val="FF0000"/>
                </a:solidFill>
                <a:latin typeface="Bodoni MT" pitchFamily="18" charset="0"/>
              </a:rPr>
              <a:t>OBSESSION</a:t>
            </a:r>
            <a:r>
              <a:rPr lang="en-GB" sz="2100" b="1" dirty="0" smtClean="0">
                <a:latin typeface="Bodoni MT" pitchFamily="18" charset="0"/>
              </a:rPr>
              <a:t> as it represented rebellion. It was preferred to cricket because it is dynamic and hard hitting matching the </a:t>
            </a:r>
            <a:r>
              <a:rPr lang="en-GB" sz="2100" b="1" dirty="0" smtClean="0">
                <a:solidFill>
                  <a:srgbClr val="FF0000"/>
                </a:solidFill>
                <a:latin typeface="Bodoni MT" pitchFamily="18" charset="0"/>
              </a:rPr>
              <a:t>PACE</a:t>
            </a:r>
            <a:r>
              <a:rPr lang="en-GB" sz="2100" b="1" dirty="0" smtClean="0">
                <a:latin typeface="Bodoni MT" pitchFamily="18" charset="0"/>
              </a:rPr>
              <a:t> of life in USA. The </a:t>
            </a:r>
            <a:r>
              <a:rPr lang="en-GB" sz="2100" b="1" dirty="0" smtClean="0">
                <a:solidFill>
                  <a:srgbClr val="FF0000"/>
                </a:solidFill>
                <a:latin typeface="Bodoni MT" pitchFamily="18" charset="0"/>
              </a:rPr>
              <a:t>RAILWAY</a:t>
            </a:r>
            <a:r>
              <a:rPr lang="en-GB" sz="2100" b="1" dirty="0" smtClean="0">
                <a:latin typeface="Bodoni MT" pitchFamily="18" charset="0"/>
              </a:rPr>
              <a:t> system enabled rapid growth and increased fixtures. Professionalism led to </a:t>
            </a:r>
            <a:r>
              <a:rPr lang="en-GB" sz="2100" b="1" dirty="0" smtClean="0">
                <a:solidFill>
                  <a:srgbClr val="FF0000"/>
                </a:solidFill>
                <a:latin typeface="Bodoni MT" pitchFamily="18" charset="0"/>
              </a:rPr>
              <a:t>WIN AT ALL COSTS </a:t>
            </a:r>
            <a:r>
              <a:rPr lang="en-GB" sz="2100" b="1" dirty="0" smtClean="0">
                <a:latin typeface="Bodoni MT" pitchFamily="18" charset="0"/>
              </a:rPr>
              <a:t>ethic. The scale of</a:t>
            </a:r>
            <a:r>
              <a:rPr lang="en-GB" sz="2100" b="1" dirty="0" smtClean="0">
                <a:solidFill>
                  <a:srgbClr val="FF0000"/>
                </a:solidFill>
                <a:latin typeface="Bodoni MT" pitchFamily="18" charset="0"/>
              </a:rPr>
              <a:t> MLB </a:t>
            </a:r>
            <a:r>
              <a:rPr lang="en-GB" sz="2100" b="1" dirty="0" smtClean="0">
                <a:latin typeface="Bodoni MT" pitchFamily="18" charset="0"/>
              </a:rPr>
              <a:t>is immense. In 2007 80 million people watched games. </a:t>
            </a:r>
          </a:p>
          <a:p>
            <a:r>
              <a:rPr lang="en-GB" sz="2100" b="1" dirty="0" smtClean="0">
                <a:solidFill>
                  <a:srgbClr val="FF0000"/>
                </a:solidFill>
                <a:latin typeface="Bodoni MT" pitchFamily="18" charset="0"/>
              </a:rPr>
              <a:t>AMERICAN FOOTBALL</a:t>
            </a:r>
            <a:r>
              <a:rPr lang="en-GB" sz="2100" b="1" dirty="0" smtClean="0">
                <a:latin typeface="Bodoni MT" pitchFamily="18" charset="0"/>
              </a:rPr>
              <a:t>: it developed through colonial times and has been </a:t>
            </a:r>
            <a:r>
              <a:rPr lang="en-GB" sz="2100" b="1" dirty="0" smtClean="0">
                <a:solidFill>
                  <a:srgbClr val="FF0000"/>
                </a:solidFill>
                <a:latin typeface="Bodoni MT" pitchFamily="18" charset="0"/>
              </a:rPr>
              <a:t>ADAPTED</a:t>
            </a:r>
            <a:r>
              <a:rPr lang="en-GB" sz="2100" b="1" dirty="0" smtClean="0">
                <a:latin typeface="Bodoni MT" pitchFamily="18" charset="0"/>
              </a:rPr>
              <a:t> from rugby. The forward pass innovation made a distinction from it. Its origins lie in the </a:t>
            </a:r>
            <a:r>
              <a:rPr lang="en-GB" sz="2100" b="1" dirty="0" smtClean="0">
                <a:solidFill>
                  <a:srgbClr val="FF0000"/>
                </a:solidFill>
                <a:latin typeface="Bodoni MT" pitchFamily="18" charset="0"/>
              </a:rPr>
              <a:t>IVY LEAGUE </a:t>
            </a:r>
            <a:r>
              <a:rPr lang="en-GB" sz="2100" b="1" dirty="0" smtClean="0">
                <a:latin typeface="Bodoni MT" pitchFamily="18" charset="0"/>
              </a:rPr>
              <a:t>colleges. Head on Collision and Confrontation are common. It is aggressive and violent. The </a:t>
            </a:r>
            <a:r>
              <a:rPr lang="en-GB" sz="2100" b="1" dirty="0" smtClean="0">
                <a:solidFill>
                  <a:srgbClr val="FF0000"/>
                </a:solidFill>
                <a:latin typeface="Bodoni MT" pitchFamily="18" charset="0"/>
              </a:rPr>
              <a:t>NFL’</a:t>
            </a:r>
            <a:r>
              <a:rPr lang="en-GB" sz="2100" b="1" dirty="0" smtClean="0">
                <a:latin typeface="Bodoni MT" pitchFamily="18" charset="0"/>
              </a:rPr>
              <a:t>s show piece is the </a:t>
            </a:r>
            <a:r>
              <a:rPr lang="en-GB" sz="2100" b="1" dirty="0" smtClean="0">
                <a:solidFill>
                  <a:srgbClr val="FF0000"/>
                </a:solidFill>
                <a:latin typeface="Bodoni MT" pitchFamily="18" charset="0"/>
              </a:rPr>
              <a:t>SUPERBOWL</a:t>
            </a:r>
            <a:r>
              <a:rPr lang="en-GB" sz="2100" b="1" dirty="0" smtClean="0">
                <a:latin typeface="Bodoni MT" pitchFamily="18" charset="0"/>
              </a:rPr>
              <a:t>. In 2007 it attracted 130m viewers. Commercialism is huge. 30sec advert is $2.5m. Dallas Cowboys are worth $1B</a:t>
            </a:r>
          </a:p>
          <a:p>
            <a:r>
              <a:rPr lang="en-GB" sz="2100" b="1" dirty="0" smtClean="0">
                <a:solidFill>
                  <a:srgbClr val="FF0000"/>
                </a:solidFill>
                <a:latin typeface="Bodoni MT" pitchFamily="18" charset="0"/>
              </a:rPr>
              <a:t>BASKETBALL</a:t>
            </a:r>
            <a:r>
              <a:rPr lang="en-GB" sz="2100" b="1" dirty="0" smtClean="0">
                <a:latin typeface="Bodoni MT" pitchFamily="18" charset="0"/>
              </a:rPr>
              <a:t>: </a:t>
            </a:r>
            <a:r>
              <a:rPr lang="en-GB" sz="2100" b="1" dirty="0" smtClean="0">
                <a:solidFill>
                  <a:srgbClr val="FF0000"/>
                </a:solidFill>
                <a:latin typeface="Bodoni MT" pitchFamily="18" charset="0"/>
              </a:rPr>
              <a:t>INVENTED </a:t>
            </a:r>
            <a:r>
              <a:rPr lang="en-GB" sz="2100" b="1" dirty="0" smtClean="0">
                <a:latin typeface="Bodoni MT" pitchFamily="18" charset="0"/>
              </a:rPr>
              <a:t>in 1891 it was rooted in white education.  Today the game is very different. The </a:t>
            </a:r>
            <a:r>
              <a:rPr lang="en-GB" sz="2100" b="1" dirty="0" smtClean="0">
                <a:solidFill>
                  <a:srgbClr val="FF0000"/>
                </a:solidFill>
                <a:latin typeface="Bodoni MT" pitchFamily="18" charset="0"/>
              </a:rPr>
              <a:t>NBA</a:t>
            </a:r>
            <a:r>
              <a:rPr lang="en-GB" sz="2100" b="1" dirty="0" smtClean="0">
                <a:latin typeface="Bodoni MT" pitchFamily="18" charset="0"/>
              </a:rPr>
              <a:t> revenue is over $3.5 B. In 1988 Michael Jordan became highest earning sportsman in world. It is High Scoring and the Commercials fit perfectly with breaks in play. It is now also an Inner City game</a:t>
            </a:r>
          </a:p>
          <a:p>
            <a:r>
              <a:rPr lang="en-GB" sz="2100" b="1" dirty="0" smtClean="0">
                <a:solidFill>
                  <a:srgbClr val="FF0000"/>
                </a:solidFill>
                <a:latin typeface="Bodoni MT" pitchFamily="18" charset="0"/>
              </a:rPr>
              <a:t>ICE HOCKEY</a:t>
            </a:r>
            <a:r>
              <a:rPr lang="en-GB" sz="2100" b="1" dirty="0" smtClean="0">
                <a:latin typeface="Bodoni MT" pitchFamily="18" charset="0"/>
              </a:rPr>
              <a:t>: </a:t>
            </a:r>
            <a:r>
              <a:rPr lang="en-GB" sz="2100" b="1" dirty="0" smtClean="0">
                <a:solidFill>
                  <a:srgbClr val="FF0000"/>
                </a:solidFill>
                <a:latin typeface="Bodoni MT" pitchFamily="18" charset="0"/>
              </a:rPr>
              <a:t>ADOPTED </a:t>
            </a:r>
            <a:r>
              <a:rPr lang="en-GB" sz="2100" b="1" dirty="0" smtClean="0">
                <a:latin typeface="Bodoni MT" pitchFamily="18" charset="0"/>
              </a:rPr>
              <a:t>from Canada. Its roots are in colleges. The Stanley Cup is the </a:t>
            </a:r>
            <a:r>
              <a:rPr lang="en-GB" sz="2100" b="1" dirty="0" smtClean="0">
                <a:solidFill>
                  <a:srgbClr val="FF0000"/>
                </a:solidFill>
                <a:latin typeface="Bodoni MT" pitchFamily="18" charset="0"/>
              </a:rPr>
              <a:t>NHL</a:t>
            </a:r>
            <a:r>
              <a:rPr lang="en-GB" sz="2100" b="1" dirty="0" smtClean="0">
                <a:latin typeface="Bodoni MT" pitchFamily="18" charset="0"/>
              </a:rPr>
              <a:t>s showpiece. </a:t>
            </a:r>
            <a:r>
              <a:rPr lang="en-GB" sz="2100" b="1" dirty="0" smtClean="0">
                <a:solidFill>
                  <a:srgbClr val="FF0000"/>
                </a:solidFill>
                <a:latin typeface="Bodoni MT" pitchFamily="18" charset="0"/>
              </a:rPr>
              <a:t>FRANCHISES </a:t>
            </a:r>
            <a:r>
              <a:rPr lang="en-GB" sz="2100" b="1" dirty="0" smtClean="0">
                <a:latin typeface="Bodoni MT" pitchFamily="18" charset="0"/>
              </a:rPr>
              <a:t>are prevalent in all of the BIG 4</a:t>
            </a:r>
          </a:p>
          <a:p>
            <a:endParaRPr lang="en-GB" sz="2100" b="1" dirty="0" smtClean="0">
              <a:latin typeface="Bodoni MT" pitchFamily="18" charset="0"/>
            </a:endParaRPr>
          </a:p>
          <a:p>
            <a:pPr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EQUALITY AND DISCRIMINATION IN THE USA</a:t>
            </a:r>
          </a:p>
          <a:p>
            <a:r>
              <a:rPr lang="en-GB" sz="2100" b="1" dirty="0" smtClean="0">
                <a:latin typeface="Bodoni MT" pitchFamily="18" charset="0"/>
              </a:rPr>
              <a:t>Discrimination has existed since sport was codified in the USA. Black players were excluded from the MLB until 1947. In the 1950s a period of </a:t>
            </a:r>
            <a:r>
              <a:rPr lang="en-GB" sz="2100" b="1" dirty="0" smtClean="0">
                <a:solidFill>
                  <a:srgbClr val="FF0000"/>
                </a:solidFill>
                <a:latin typeface="Bodoni MT" pitchFamily="18" charset="0"/>
              </a:rPr>
              <a:t>TOKENISM</a:t>
            </a:r>
            <a:r>
              <a:rPr lang="en-GB" sz="2100" b="1" dirty="0" smtClean="0">
                <a:latin typeface="Bodoni MT" pitchFamily="18" charset="0"/>
              </a:rPr>
              <a:t> took place where teams hired a small amount of black players to look </a:t>
            </a:r>
            <a:r>
              <a:rPr lang="en-GB" sz="2100" b="1" dirty="0" smtClean="0">
                <a:solidFill>
                  <a:srgbClr val="FF0000"/>
                </a:solidFill>
                <a:latin typeface="Bodoni MT" pitchFamily="18" charset="0"/>
              </a:rPr>
              <a:t>NON DISCRIMNATORY</a:t>
            </a:r>
            <a:r>
              <a:rPr lang="en-GB" sz="2100" b="1" dirty="0" smtClean="0">
                <a:latin typeface="Bodoni MT" pitchFamily="18" charset="0"/>
              </a:rPr>
              <a:t>. More players entered the Pro Leagues but they were </a:t>
            </a:r>
            <a:r>
              <a:rPr lang="en-GB" sz="2100" b="1" dirty="0" smtClean="0">
                <a:solidFill>
                  <a:srgbClr val="FF0000"/>
                </a:solidFill>
                <a:latin typeface="Bodoni MT" pitchFamily="18" charset="0"/>
              </a:rPr>
              <a:t>STACKED </a:t>
            </a:r>
            <a:r>
              <a:rPr lang="en-GB" sz="2100" b="1" dirty="0" smtClean="0">
                <a:latin typeface="Bodoni MT" pitchFamily="18" charset="0"/>
              </a:rPr>
              <a:t>into </a:t>
            </a:r>
            <a:r>
              <a:rPr lang="en-GB" sz="2100" b="1" dirty="0" smtClean="0">
                <a:solidFill>
                  <a:srgbClr val="FF0000"/>
                </a:solidFill>
                <a:latin typeface="Bodoni MT" pitchFamily="18" charset="0"/>
              </a:rPr>
              <a:t>ATHLETIC </a:t>
            </a:r>
            <a:r>
              <a:rPr lang="en-GB" sz="2100" b="1" dirty="0" smtClean="0">
                <a:latin typeface="Bodoni MT" pitchFamily="18" charset="0"/>
              </a:rPr>
              <a:t>positions (such as the Running Back). </a:t>
            </a:r>
            <a:r>
              <a:rPr lang="en-GB" sz="2100" b="1" dirty="0" smtClean="0">
                <a:solidFill>
                  <a:srgbClr val="FF0000"/>
                </a:solidFill>
                <a:latin typeface="Bodoni MT" pitchFamily="18" charset="0"/>
              </a:rPr>
              <a:t>WASP </a:t>
            </a:r>
            <a:r>
              <a:rPr lang="en-GB" sz="2100" b="1" dirty="0" smtClean="0">
                <a:latin typeface="Bodoni MT" pitchFamily="18" charset="0"/>
              </a:rPr>
              <a:t>athletes dominated </a:t>
            </a:r>
            <a:r>
              <a:rPr lang="en-GB" sz="2100" b="1" dirty="0" smtClean="0">
                <a:solidFill>
                  <a:srgbClr val="FF0000"/>
                </a:solidFill>
                <a:latin typeface="Bodoni MT" pitchFamily="18" charset="0"/>
              </a:rPr>
              <a:t>DECISION</a:t>
            </a:r>
            <a:r>
              <a:rPr lang="en-GB" sz="2100" b="1" dirty="0" smtClean="0">
                <a:latin typeface="Bodoni MT" pitchFamily="18" charset="0"/>
              </a:rPr>
              <a:t> </a:t>
            </a:r>
            <a:r>
              <a:rPr lang="en-GB" sz="2100" b="1" dirty="0" smtClean="0">
                <a:solidFill>
                  <a:srgbClr val="FF0000"/>
                </a:solidFill>
                <a:latin typeface="Bodoni MT" pitchFamily="18" charset="0"/>
              </a:rPr>
              <a:t>MAKING </a:t>
            </a:r>
            <a:r>
              <a:rPr lang="en-GB" sz="2100" b="1" dirty="0" smtClean="0">
                <a:latin typeface="Bodoni MT" pitchFamily="18" charset="0"/>
              </a:rPr>
              <a:t>roles like the Quarter Back or Pitcher. This is called </a:t>
            </a:r>
            <a:r>
              <a:rPr lang="en-GB" sz="2100" b="1" dirty="0" smtClean="0">
                <a:solidFill>
                  <a:srgbClr val="FF0000"/>
                </a:solidFill>
                <a:latin typeface="Bodoni MT" pitchFamily="18" charset="0"/>
              </a:rPr>
              <a:t>CENTRALITY</a:t>
            </a:r>
            <a:r>
              <a:rPr lang="en-GB" sz="2100" b="1" dirty="0" smtClean="0">
                <a:latin typeface="Bodoni MT" pitchFamily="18" charset="0"/>
              </a:rPr>
              <a:t>. </a:t>
            </a:r>
          </a:p>
          <a:p>
            <a:r>
              <a:rPr lang="en-GB" sz="2100" b="1" dirty="0" smtClean="0">
                <a:latin typeface="Bodoni MT" pitchFamily="18" charset="0"/>
              </a:rPr>
              <a:t>This is being addressed in the 21</a:t>
            </a:r>
            <a:r>
              <a:rPr lang="en-GB" sz="2100" b="1" baseline="30000" dirty="0" smtClean="0">
                <a:latin typeface="Bodoni MT" pitchFamily="18" charset="0"/>
              </a:rPr>
              <a:t>st</a:t>
            </a:r>
            <a:r>
              <a:rPr lang="en-GB" sz="2100" b="1" dirty="0" smtClean="0">
                <a:latin typeface="Bodoni MT" pitchFamily="18" charset="0"/>
              </a:rPr>
              <a:t> C. Playing staff in the MLB is now 20%, Gridiron is 68% and Basketball is dominated by African Americans as only 20% of players are White. </a:t>
            </a:r>
            <a:r>
              <a:rPr lang="en-GB" sz="2100" b="1" dirty="0" smtClean="0">
                <a:solidFill>
                  <a:srgbClr val="FF0000"/>
                </a:solidFill>
                <a:latin typeface="Bodoni MT" pitchFamily="18" charset="0"/>
              </a:rPr>
              <a:t>WHITE FLIGHT </a:t>
            </a:r>
            <a:r>
              <a:rPr lang="en-GB" sz="2100" b="1" dirty="0" smtClean="0">
                <a:latin typeface="Bodoni MT" pitchFamily="18" charset="0"/>
              </a:rPr>
              <a:t>has taken place from the sport. </a:t>
            </a:r>
          </a:p>
          <a:p>
            <a:r>
              <a:rPr lang="en-GB" sz="2100" b="1" dirty="0" smtClean="0">
                <a:latin typeface="Bodoni MT" pitchFamily="18" charset="0"/>
              </a:rPr>
              <a:t>Success of Ethnic Minorities is down to </a:t>
            </a:r>
            <a:r>
              <a:rPr lang="en-GB" sz="2100" b="1" dirty="0" smtClean="0">
                <a:solidFill>
                  <a:srgbClr val="FF0000"/>
                </a:solidFill>
                <a:latin typeface="Bodoni MT" pitchFamily="18" charset="0"/>
              </a:rPr>
              <a:t>OPPORTUNITY, PROVISION </a:t>
            </a:r>
            <a:r>
              <a:rPr lang="en-GB" sz="2100" b="1" dirty="0" smtClean="0">
                <a:latin typeface="Bodoni MT" pitchFamily="18" charset="0"/>
              </a:rPr>
              <a:t>and </a:t>
            </a:r>
            <a:r>
              <a:rPr lang="en-GB" sz="2100" b="1" dirty="0" smtClean="0">
                <a:solidFill>
                  <a:srgbClr val="FF0000"/>
                </a:solidFill>
                <a:latin typeface="Bodoni MT" pitchFamily="18" charset="0"/>
              </a:rPr>
              <a:t>ESTEEM</a:t>
            </a:r>
            <a:r>
              <a:rPr lang="en-GB" sz="2100" b="1" dirty="0" smtClean="0">
                <a:latin typeface="Bodoni MT" pitchFamily="18" charset="0"/>
              </a:rPr>
              <a:t>. Success in sport is hugely important to them. </a:t>
            </a:r>
            <a:r>
              <a:rPr lang="en-GB" sz="2100" b="1" dirty="0" smtClean="0">
                <a:solidFill>
                  <a:srgbClr val="FF0000"/>
                </a:solidFill>
                <a:latin typeface="Bodoni MT" pitchFamily="18" charset="0"/>
              </a:rPr>
              <a:t>ROLE MODELS </a:t>
            </a:r>
            <a:r>
              <a:rPr lang="en-GB" sz="2100" b="1" dirty="0" smtClean="0">
                <a:latin typeface="Bodoni MT" pitchFamily="18" charset="0"/>
              </a:rPr>
              <a:t>(from Mohammed Ali and Jesse Owens to Tiger Woods and Serena Williams) have provided the motivation to break through the </a:t>
            </a:r>
            <a:r>
              <a:rPr lang="en-GB" sz="2100" b="1" dirty="0" smtClean="0">
                <a:solidFill>
                  <a:srgbClr val="FF0000"/>
                </a:solidFill>
                <a:latin typeface="Bodoni MT" pitchFamily="18" charset="0"/>
              </a:rPr>
              <a:t>GLASS CEILING</a:t>
            </a:r>
            <a:r>
              <a:rPr lang="en-GB" sz="2100" b="1" dirty="0" smtClean="0">
                <a:latin typeface="Bodoni MT" pitchFamily="18" charset="0"/>
              </a:rPr>
              <a:t>. The glass symbolises a barrier. People can see their ambition but cannot break through</a:t>
            </a:r>
          </a:p>
          <a:p>
            <a:r>
              <a:rPr lang="en-GB" sz="2100" b="1" dirty="0" smtClean="0">
                <a:latin typeface="Bodoni MT" pitchFamily="18" charset="0"/>
              </a:rPr>
              <a:t>Success provides </a:t>
            </a:r>
            <a:r>
              <a:rPr lang="en-GB" sz="2100" b="1" dirty="0" smtClean="0">
                <a:solidFill>
                  <a:srgbClr val="FF0000"/>
                </a:solidFill>
                <a:latin typeface="Bodoni MT" pitchFamily="18" charset="0"/>
              </a:rPr>
              <a:t>IDENTITY</a:t>
            </a:r>
            <a:r>
              <a:rPr lang="en-GB" sz="2100" b="1" dirty="0" smtClean="0">
                <a:latin typeface="Bodoni MT" pitchFamily="18" charset="0"/>
              </a:rPr>
              <a:t> and challenges the dominance of the </a:t>
            </a:r>
            <a:r>
              <a:rPr lang="en-GB" sz="2100" b="1" dirty="0" smtClean="0">
                <a:solidFill>
                  <a:srgbClr val="FF0000"/>
                </a:solidFill>
                <a:latin typeface="Bodoni MT" pitchFamily="18" charset="0"/>
              </a:rPr>
              <a:t>WASP</a:t>
            </a:r>
            <a:r>
              <a:rPr lang="en-GB" sz="2100" b="1" dirty="0" smtClean="0">
                <a:latin typeface="Bodoni MT" pitchFamily="18" charset="0"/>
              </a:rPr>
              <a:t> group</a:t>
            </a:r>
          </a:p>
          <a:p>
            <a:pPr>
              <a:buNone/>
            </a:pPr>
            <a:r>
              <a:rPr lang="en-GB" sz="2100" b="1" dirty="0" smtClean="0">
                <a:latin typeface="Bodoni MT" pitchFamily="18" charset="0"/>
              </a:rPr>
              <a:t>	</a:t>
            </a:r>
            <a:endParaRPr lang="en-GB" sz="2000" b="1" dirty="0" smtClean="0">
              <a:latin typeface="Bodoni MT" pitchFamily="18" charset="0"/>
            </a:endParaRPr>
          </a:p>
          <a:p>
            <a:pPr>
              <a:buNone/>
            </a:pPr>
            <a:r>
              <a:rPr lang="en-GB" sz="2000" b="1" dirty="0" smtClean="0">
                <a:latin typeface="Bodoni MT" pitchFamily="18" charset="0"/>
              </a:rPr>
              <a:t>	Critically evaluate the success of Ethnic Minority groups in the USA. Compare the situation in the USA with the UK</a:t>
            </a: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THE BIG 4 SPORTS IN THE USA</a:t>
            </a:r>
          </a:p>
          <a:p>
            <a:pPr>
              <a:buNone/>
            </a:pPr>
            <a:r>
              <a:rPr lang="en-GB" sz="2100" b="1" dirty="0" smtClean="0">
                <a:latin typeface="Bodoni MT" pitchFamily="18" charset="0"/>
              </a:rPr>
              <a:t>	1) The Big 4 Sports in the USA reflect American society. Discuss</a:t>
            </a:r>
          </a:p>
          <a:p>
            <a:pPr>
              <a:buNone/>
            </a:pPr>
            <a:r>
              <a:rPr lang="en-GB" sz="2100" b="1" dirty="0" smtClean="0">
                <a:latin typeface="Bodoni MT" pitchFamily="18" charset="0"/>
              </a:rPr>
              <a:t>	2) UK sports are becoming increasingly AMERICANISED. Discuss this view with reference to the following:</a:t>
            </a:r>
          </a:p>
          <a:p>
            <a:r>
              <a:rPr lang="en-GB" sz="2100" b="1" dirty="0" smtClean="0">
                <a:latin typeface="Bodoni MT" pitchFamily="18" charset="0"/>
              </a:rPr>
              <a:t>SPECTATORS</a:t>
            </a:r>
          </a:p>
          <a:p>
            <a:r>
              <a:rPr lang="en-GB" sz="2100" b="1" dirty="0" smtClean="0">
                <a:latin typeface="Bodoni MT" pitchFamily="18" charset="0"/>
              </a:rPr>
              <a:t>ENTERTAINMENT</a:t>
            </a:r>
          </a:p>
          <a:p>
            <a:r>
              <a:rPr lang="en-GB" sz="2100" b="1" dirty="0" smtClean="0">
                <a:latin typeface="Bodoni MT" pitchFamily="18" charset="0"/>
              </a:rPr>
              <a:t>COMMERCIALISM</a:t>
            </a:r>
          </a:p>
          <a:p>
            <a:r>
              <a:rPr lang="en-GB" sz="2100" b="1" dirty="0" smtClean="0">
                <a:latin typeface="Bodoni MT" pitchFamily="18" charset="0"/>
              </a:rPr>
              <a:t>GOLDEN TRIANGLE</a:t>
            </a:r>
          </a:p>
          <a:p>
            <a:r>
              <a:rPr lang="en-GB" sz="2100" b="1" dirty="0" smtClean="0">
                <a:latin typeface="Bodoni MT" pitchFamily="18" charset="0"/>
              </a:rPr>
              <a:t>MERCHANDISE</a:t>
            </a:r>
          </a:p>
          <a:p>
            <a:r>
              <a:rPr lang="en-GB" sz="2100" b="1" dirty="0" smtClean="0">
                <a:latin typeface="Bodoni MT" pitchFamily="18" charset="0"/>
              </a:rPr>
              <a:t>TV RIGHTS</a:t>
            </a:r>
          </a:p>
          <a:p>
            <a:r>
              <a:rPr lang="en-GB" sz="2100" b="1" dirty="0" smtClean="0">
                <a:latin typeface="Bodoni MT" pitchFamily="18" charset="0"/>
              </a:rPr>
              <a:t>FRANCHISES</a:t>
            </a:r>
          </a:p>
          <a:p>
            <a:r>
              <a:rPr lang="en-GB" sz="2100" b="1" dirty="0" smtClean="0">
                <a:latin typeface="Bodoni MT" pitchFamily="18" charset="0"/>
              </a:rPr>
              <a:t>RELEGATION AND PROMOTION</a:t>
            </a:r>
          </a:p>
          <a:p>
            <a:r>
              <a:rPr lang="en-GB" sz="2100" b="1" dirty="0" smtClean="0">
                <a:latin typeface="Bodoni MT" pitchFamily="18" charset="0"/>
              </a:rPr>
              <a:t>CHANGE OF SEASONS</a:t>
            </a:r>
          </a:p>
          <a:p>
            <a:r>
              <a:rPr lang="en-GB" sz="2100" b="1" dirty="0" smtClean="0">
                <a:latin typeface="Bodoni MT" pitchFamily="18" charset="0"/>
              </a:rPr>
              <a:t>LOMBARDIANISM, CAPITALISM</a:t>
            </a:r>
          </a:p>
          <a:p>
            <a:r>
              <a:rPr lang="en-GB" sz="2100" b="1" dirty="0" smtClean="0">
                <a:latin typeface="Bodoni MT" pitchFamily="18" charset="0"/>
              </a:rPr>
              <a:t>CHANGING FORMATS OF THE GAME TO SUIT THE SPECTATOR</a:t>
            </a:r>
          </a:p>
          <a:p>
            <a:pPr>
              <a:buNone/>
            </a:pPr>
            <a:endParaRPr lang="en-GB" sz="2100" b="1" dirty="0" smtClean="0">
              <a:latin typeface="Bodoni MT" pitchFamily="18" charset="0"/>
            </a:endParaRPr>
          </a:p>
          <a:p>
            <a:pPr>
              <a:buNone/>
            </a:pPr>
            <a:r>
              <a:rPr lang="en-GB" sz="2100" b="1" dirty="0" smtClean="0">
                <a:latin typeface="Bodoni MT" pitchFamily="18" charset="0"/>
              </a:rPr>
              <a:t>	You will find it useful to refer to Association Football, Rugby League and Cricket</a:t>
            </a:r>
          </a:p>
          <a:p>
            <a:endParaRPr lang="en-GB" sz="2100" b="1" dirty="0" smtClean="0">
              <a:latin typeface="Bodoni MT" pitchFamily="18" charset="0"/>
            </a:endParaRPr>
          </a:p>
          <a:p>
            <a:endParaRPr lang="en-GB" sz="2100" b="1" dirty="0" smtClean="0">
              <a:latin typeface="Bodoni MT" pitchFamily="18" charset="0"/>
            </a:endParaRPr>
          </a:p>
          <a:p>
            <a:pPr algn="ct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HISTORICAL DETERMINANTS OF AUSTRALIA</a:t>
            </a:r>
          </a:p>
          <a:p>
            <a:r>
              <a:rPr lang="en-GB" sz="2100" b="1" dirty="0" smtClean="0">
                <a:latin typeface="Bodoni MT" pitchFamily="18" charset="0"/>
              </a:rPr>
              <a:t>Australia began as a </a:t>
            </a:r>
            <a:r>
              <a:rPr lang="en-GB" sz="2100" b="1" dirty="0" smtClean="0">
                <a:solidFill>
                  <a:srgbClr val="FF0000"/>
                </a:solidFill>
                <a:latin typeface="Bodoni MT" pitchFamily="18" charset="0"/>
              </a:rPr>
              <a:t>PENAL COLONY </a:t>
            </a:r>
            <a:r>
              <a:rPr lang="en-GB" sz="2100" b="1" dirty="0" smtClean="0">
                <a:latin typeface="Bodoni MT" pitchFamily="18" charset="0"/>
              </a:rPr>
              <a:t>in 1788. Prisoners lived with the </a:t>
            </a:r>
            <a:r>
              <a:rPr lang="en-GB" sz="2100" b="1" dirty="0" smtClean="0">
                <a:solidFill>
                  <a:srgbClr val="FF0000"/>
                </a:solidFill>
                <a:latin typeface="Bodoni MT" pitchFamily="18" charset="0"/>
              </a:rPr>
              <a:t>MILITARY </a:t>
            </a:r>
            <a:r>
              <a:rPr lang="en-GB" sz="2100" b="1" dirty="0" smtClean="0">
                <a:latin typeface="Bodoni MT" pitchFamily="18" charset="0"/>
              </a:rPr>
              <a:t>who were called </a:t>
            </a:r>
            <a:r>
              <a:rPr lang="en-GB" sz="2100" b="1" dirty="0" smtClean="0">
                <a:solidFill>
                  <a:srgbClr val="FF0000"/>
                </a:solidFill>
                <a:latin typeface="Bodoni MT" pitchFamily="18" charset="0"/>
              </a:rPr>
              <a:t>FREE SETTLERS</a:t>
            </a:r>
            <a:r>
              <a:rPr lang="en-GB" sz="2100" b="1" dirty="0" smtClean="0">
                <a:latin typeface="Bodoni MT" pitchFamily="18" charset="0"/>
              </a:rPr>
              <a:t>. They had chosen to live there. Life was very hard and return impossible. The name </a:t>
            </a:r>
            <a:r>
              <a:rPr lang="en-GB" sz="2100" b="1" dirty="0" smtClean="0">
                <a:solidFill>
                  <a:srgbClr val="FF0000"/>
                </a:solidFill>
                <a:latin typeface="Bodoni MT" pitchFamily="18" charset="0"/>
              </a:rPr>
              <a:t>CURRENCY </a:t>
            </a:r>
            <a:r>
              <a:rPr lang="en-GB" sz="2100" b="1" dirty="0" smtClean="0">
                <a:latin typeface="Bodoni MT" pitchFamily="18" charset="0"/>
              </a:rPr>
              <a:t>was given to the children of convicts. A reference to their parents payment on release. The wealthier free settler children were known as </a:t>
            </a:r>
            <a:r>
              <a:rPr lang="en-GB" sz="2100" b="1" dirty="0" smtClean="0">
                <a:solidFill>
                  <a:srgbClr val="FF0000"/>
                </a:solidFill>
                <a:latin typeface="Bodoni MT" pitchFamily="18" charset="0"/>
              </a:rPr>
              <a:t>STERLING </a:t>
            </a:r>
            <a:r>
              <a:rPr lang="en-GB" sz="2100" b="1" dirty="0" smtClean="0">
                <a:latin typeface="Bodoni MT" pitchFamily="18" charset="0"/>
              </a:rPr>
              <a:t>to show that they were born in the </a:t>
            </a:r>
            <a:r>
              <a:rPr lang="en-GB" sz="2100" b="1" dirty="0" smtClean="0">
                <a:solidFill>
                  <a:srgbClr val="FF0000"/>
                </a:solidFill>
                <a:latin typeface="Bodoni MT" pitchFamily="18" charset="0"/>
              </a:rPr>
              <a:t>MOTHER COUNTRY. CURRENCY </a:t>
            </a:r>
            <a:r>
              <a:rPr lang="en-GB" sz="2100" b="1" dirty="0" smtClean="0">
                <a:latin typeface="Bodoni MT" pitchFamily="18" charset="0"/>
              </a:rPr>
              <a:t>however grew stronger and fitter and though they were not higher status, they suited the </a:t>
            </a:r>
            <a:r>
              <a:rPr lang="en-GB" sz="2100" b="1" dirty="0" smtClean="0">
                <a:solidFill>
                  <a:srgbClr val="FF0000"/>
                </a:solidFill>
                <a:latin typeface="Bodoni MT" pitchFamily="18" charset="0"/>
              </a:rPr>
              <a:t>OUTDOOR LIFESTYLE. </a:t>
            </a:r>
            <a:r>
              <a:rPr lang="en-GB" sz="2100" b="1" dirty="0" smtClean="0">
                <a:latin typeface="Bodoni MT" pitchFamily="18" charset="0"/>
              </a:rPr>
              <a:t>They later became known as </a:t>
            </a:r>
            <a:r>
              <a:rPr lang="en-GB" sz="2100" b="1" dirty="0" smtClean="0">
                <a:solidFill>
                  <a:srgbClr val="FF0000"/>
                </a:solidFill>
                <a:latin typeface="Bodoni MT" pitchFamily="18" charset="0"/>
              </a:rPr>
              <a:t>CORNSTALKS. </a:t>
            </a:r>
          </a:p>
          <a:p>
            <a:r>
              <a:rPr lang="en-GB" sz="2100" b="1" dirty="0" smtClean="0">
                <a:solidFill>
                  <a:srgbClr val="FF0000"/>
                </a:solidFill>
                <a:latin typeface="Bodoni MT" pitchFamily="18" charset="0"/>
              </a:rPr>
              <a:t>SPORTS</a:t>
            </a:r>
            <a:r>
              <a:rPr lang="en-GB" sz="2100" b="1" dirty="0" smtClean="0">
                <a:latin typeface="Bodoni MT" pitchFamily="18" charset="0"/>
              </a:rPr>
              <a:t> such as cricket were quickly </a:t>
            </a:r>
            <a:r>
              <a:rPr lang="en-GB" sz="2100" b="1" dirty="0" smtClean="0">
                <a:solidFill>
                  <a:srgbClr val="FF0000"/>
                </a:solidFill>
                <a:latin typeface="Bodoni MT" pitchFamily="18" charset="0"/>
              </a:rPr>
              <a:t>ADOPTED</a:t>
            </a:r>
            <a:r>
              <a:rPr lang="en-GB" sz="2100" b="1" dirty="0" smtClean="0">
                <a:latin typeface="Bodoni MT" pitchFamily="18" charset="0"/>
              </a:rPr>
              <a:t> from the UK. </a:t>
            </a:r>
            <a:r>
              <a:rPr lang="en-GB" sz="2100" b="1" dirty="0" smtClean="0">
                <a:solidFill>
                  <a:srgbClr val="FF0000"/>
                </a:solidFill>
                <a:latin typeface="Bodoni MT" pitchFamily="18" charset="0"/>
              </a:rPr>
              <a:t>CURRENCY</a:t>
            </a:r>
            <a:r>
              <a:rPr lang="en-GB" sz="2100" b="1" dirty="0" smtClean="0">
                <a:latin typeface="Bodoni MT" pitchFamily="18" charset="0"/>
              </a:rPr>
              <a:t> boys regularly played </a:t>
            </a:r>
            <a:r>
              <a:rPr lang="en-GB" sz="2100" b="1" dirty="0" smtClean="0">
                <a:solidFill>
                  <a:srgbClr val="FF0000"/>
                </a:solidFill>
                <a:latin typeface="Bodoni MT" pitchFamily="18" charset="0"/>
              </a:rPr>
              <a:t>STERLING</a:t>
            </a:r>
            <a:r>
              <a:rPr lang="en-GB" sz="2100" b="1" dirty="0" smtClean="0">
                <a:latin typeface="Bodoni MT" pitchFamily="18" charset="0"/>
              </a:rPr>
              <a:t> and beat them. They saw this as a victory against the </a:t>
            </a:r>
            <a:r>
              <a:rPr lang="en-GB" sz="2100" b="1" dirty="0" smtClean="0">
                <a:solidFill>
                  <a:srgbClr val="FF0000"/>
                </a:solidFill>
                <a:latin typeface="Bodoni MT" pitchFamily="18" charset="0"/>
              </a:rPr>
              <a:t>MOTHERLAND</a:t>
            </a:r>
            <a:r>
              <a:rPr lang="en-GB" sz="2100" b="1" dirty="0" smtClean="0">
                <a:latin typeface="Bodoni MT" pitchFamily="18" charset="0"/>
              </a:rPr>
              <a:t>. This is the spawn of </a:t>
            </a:r>
            <a:r>
              <a:rPr lang="en-GB" sz="2100" b="1" dirty="0" smtClean="0">
                <a:solidFill>
                  <a:srgbClr val="FF0000"/>
                </a:solidFill>
                <a:latin typeface="Bodoni MT" pitchFamily="18" charset="0"/>
              </a:rPr>
              <a:t>PATRIOTISM </a:t>
            </a:r>
            <a:r>
              <a:rPr lang="en-GB" sz="2100" b="1" dirty="0" smtClean="0">
                <a:latin typeface="Bodoni MT" pitchFamily="18" charset="0"/>
              </a:rPr>
              <a:t>and it gave </a:t>
            </a:r>
            <a:r>
              <a:rPr lang="en-GB" sz="2100" b="1" dirty="0" smtClean="0">
                <a:solidFill>
                  <a:srgbClr val="FF0000"/>
                </a:solidFill>
                <a:latin typeface="Bodoni MT" pitchFamily="18" charset="0"/>
              </a:rPr>
              <a:t>SOCIAL STATUS</a:t>
            </a:r>
            <a:r>
              <a:rPr lang="en-GB" sz="2100" b="1" dirty="0" smtClean="0">
                <a:latin typeface="Bodoni MT" pitchFamily="18" charset="0"/>
              </a:rPr>
              <a:t>. </a:t>
            </a:r>
            <a:r>
              <a:rPr lang="en-GB" sz="2100" b="1" dirty="0" smtClean="0">
                <a:solidFill>
                  <a:srgbClr val="FF0000"/>
                </a:solidFill>
                <a:latin typeface="Bodoni MT" pitchFamily="18" charset="0"/>
              </a:rPr>
              <a:t>WINNING</a:t>
            </a:r>
            <a:r>
              <a:rPr lang="en-GB" sz="2100" b="1" dirty="0" smtClean="0">
                <a:latin typeface="Bodoni MT" pitchFamily="18" charset="0"/>
              </a:rPr>
              <a:t> was more important than taking part. </a:t>
            </a:r>
          </a:p>
          <a:p>
            <a:r>
              <a:rPr lang="en-GB" sz="2100" b="1" dirty="0" smtClean="0">
                <a:latin typeface="Bodoni MT" pitchFamily="18" charset="0"/>
              </a:rPr>
              <a:t>19</a:t>
            </a:r>
            <a:r>
              <a:rPr lang="en-GB" sz="2100" b="1" baseline="30000" dirty="0" smtClean="0">
                <a:latin typeface="Bodoni MT" pitchFamily="18" charset="0"/>
              </a:rPr>
              <a:t>th</a:t>
            </a:r>
            <a:r>
              <a:rPr lang="en-GB" sz="2100" b="1" dirty="0" smtClean="0">
                <a:latin typeface="Bodoni MT" pitchFamily="18" charset="0"/>
              </a:rPr>
              <a:t> C Sporting development then </a:t>
            </a:r>
            <a:r>
              <a:rPr lang="en-GB" sz="2100" b="1" dirty="0" smtClean="0">
                <a:solidFill>
                  <a:srgbClr val="FF0000"/>
                </a:solidFill>
                <a:latin typeface="Bodoni MT" pitchFamily="18" charset="0"/>
              </a:rPr>
              <a:t>COPIED </a:t>
            </a:r>
            <a:r>
              <a:rPr lang="en-GB" sz="2100" b="1" dirty="0" smtClean="0">
                <a:latin typeface="Bodoni MT" pitchFamily="18" charset="0"/>
              </a:rPr>
              <a:t>that in the UK Public Schools. </a:t>
            </a:r>
            <a:r>
              <a:rPr lang="en-GB" sz="2100" b="1" dirty="0" smtClean="0">
                <a:solidFill>
                  <a:srgbClr val="FF0000"/>
                </a:solidFill>
                <a:latin typeface="Bodoni MT" pitchFamily="18" charset="0"/>
              </a:rPr>
              <a:t>RIVALRY </a:t>
            </a:r>
            <a:r>
              <a:rPr lang="en-GB" sz="2100" b="1" dirty="0" smtClean="0">
                <a:latin typeface="Bodoni MT" pitchFamily="18" charset="0"/>
              </a:rPr>
              <a:t>between the countries was intense and Australians used the success as a </a:t>
            </a:r>
            <a:r>
              <a:rPr lang="en-GB" sz="2100" b="1" dirty="0" smtClean="0">
                <a:solidFill>
                  <a:srgbClr val="FF0000"/>
                </a:solidFill>
                <a:latin typeface="Bodoni MT" pitchFamily="18" charset="0"/>
              </a:rPr>
              <a:t>BENCHMARK</a:t>
            </a:r>
            <a:r>
              <a:rPr lang="en-GB" sz="2100" b="1" dirty="0" smtClean="0">
                <a:latin typeface="Bodoni MT" pitchFamily="18" charset="0"/>
              </a:rPr>
              <a:t> to judge national </a:t>
            </a:r>
            <a:r>
              <a:rPr lang="en-GB" sz="2100" b="1" dirty="0" smtClean="0">
                <a:solidFill>
                  <a:srgbClr val="FF0000"/>
                </a:solidFill>
                <a:latin typeface="Bodoni MT" pitchFamily="18" charset="0"/>
              </a:rPr>
              <a:t>PROGRESS</a:t>
            </a:r>
            <a:r>
              <a:rPr lang="en-GB" sz="2100" b="1" dirty="0" smtClean="0">
                <a:latin typeface="Bodoni MT" pitchFamily="18" charset="0"/>
              </a:rPr>
              <a:t>. Recently though, success  is more about </a:t>
            </a:r>
            <a:r>
              <a:rPr lang="en-GB" sz="2100" b="1" dirty="0" smtClean="0">
                <a:solidFill>
                  <a:srgbClr val="FF0000"/>
                </a:solidFill>
                <a:latin typeface="Bodoni MT" pitchFamily="18" charset="0"/>
              </a:rPr>
              <a:t>NATIONAL GLOBAL AMBITION</a:t>
            </a:r>
            <a:r>
              <a:rPr lang="en-GB" sz="2100" b="1" dirty="0" smtClean="0">
                <a:latin typeface="Bodoni MT" pitchFamily="18" charset="0"/>
              </a:rPr>
              <a:t>. (Sydney 2000, FIFA 2022)</a:t>
            </a:r>
          </a:p>
          <a:p>
            <a:r>
              <a:rPr lang="en-GB" sz="2100" b="1" dirty="0" smtClean="0">
                <a:latin typeface="Bodoni MT" pitchFamily="18" charset="0"/>
              </a:rPr>
              <a:t>Sport is a reflection of their </a:t>
            </a:r>
            <a:r>
              <a:rPr lang="en-GB" sz="2100" b="1" dirty="0" smtClean="0">
                <a:solidFill>
                  <a:srgbClr val="FF0000"/>
                </a:solidFill>
                <a:latin typeface="Bodoni MT" pitchFamily="18" charset="0"/>
              </a:rPr>
              <a:t>ENERGETIC</a:t>
            </a:r>
            <a:r>
              <a:rPr lang="en-GB" sz="2100" b="1" dirty="0" smtClean="0">
                <a:latin typeface="Bodoni MT" pitchFamily="18" charset="0"/>
              </a:rPr>
              <a:t>, </a:t>
            </a:r>
            <a:r>
              <a:rPr lang="en-GB" sz="2100" b="1" dirty="0" smtClean="0">
                <a:solidFill>
                  <a:srgbClr val="FF0000"/>
                </a:solidFill>
                <a:latin typeface="Bodoni MT" pitchFamily="18" charset="0"/>
              </a:rPr>
              <a:t>YOUNG</a:t>
            </a:r>
            <a:r>
              <a:rPr lang="en-GB" sz="2100" b="1" dirty="0" smtClean="0">
                <a:latin typeface="Bodoni MT" pitchFamily="18" charset="0"/>
              </a:rPr>
              <a:t> culture and their </a:t>
            </a:r>
            <a:r>
              <a:rPr lang="en-GB" sz="2100" b="1" dirty="0" smtClean="0">
                <a:solidFill>
                  <a:srgbClr val="FF0000"/>
                </a:solidFill>
                <a:latin typeface="Bodoni MT" pitchFamily="18" charset="0"/>
              </a:rPr>
              <a:t>PRIDE</a:t>
            </a:r>
            <a:r>
              <a:rPr lang="en-GB" sz="2100" b="1" dirty="0" smtClean="0">
                <a:latin typeface="Bodoni MT" pitchFamily="18" charset="0"/>
              </a:rPr>
              <a:t>. </a:t>
            </a:r>
          </a:p>
          <a:p>
            <a:r>
              <a:rPr lang="en-GB" sz="2100" b="1" dirty="0" smtClean="0">
                <a:latin typeface="Bodoni MT" pitchFamily="18" charset="0"/>
              </a:rPr>
              <a:t>Australia gained </a:t>
            </a:r>
            <a:r>
              <a:rPr lang="en-GB" sz="2100" b="1" dirty="0" smtClean="0">
                <a:solidFill>
                  <a:srgbClr val="FF0000"/>
                </a:solidFill>
                <a:latin typeface="Bodoni MT" pitchFamily="18" charset="0"/>
              </a:rPr>
              <a:t>INDEPENDENCE </a:t>
            </a:r>
            <a:r>
              <a:rPr lang="en-GB" sz="2100" b="1" dirty="0" smtClean="0">
                <a:latin typeface="Bodoni MT" pitchFamily="18" charset="0"/>
              </a:rPr>
              <a:t>fro m Britain in 1901 but the Queen is still Head of State. </a:t>
            </a:r>
            <a:r>
              <a:rPr lang="en-GB" sz="2100" b="1" dirty="0" smtClean="0">
                <a:solidFill>
                  <a:srgbClr val="FF0000"/>
                </a:solidFill>
                <a:latin typeface="Bodoni MT" pitchFamily="18" charset="0"/>
              </a:rPr>
              <a:t>Prisoner of Motherland (POM) </a:t>
            </a:r>
            <a:r>
              <a:rPr lang="en-GB" sz="2100" b="1" dirty="0" smtClean="0">
                <a:latin typeface="Bodoni MT" pitchFamily="18" charset="0"/>
              </a:rPr>
              <a:t>is used to refer to the British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GEOGRAPHICAL DETERMINANTS OF AUSTRALIA</a:t>
            </a:r>
          </a:p>
          <a:p>
            <a:r>
              <a:rPr lang="en-GB" sz="2200" b="1" dirty="0" smtClean="0">
                <a:solidFill>
                  <a:srgbClr val="FF0000"/>
                </a:solidFill>
                <a:latin typeface="Bodoni MT" pitchFamily="18" charset="0"/>
              </a:rPr>
              <a:t>SIZE: </a:t>
            </a:r>
            <a:r>
              <a:rPr lang="en-GB" sz="2200" b="1" dirty="0" smtClean="0">
                <a:latin typeface="Bodoni MT" pitchFamily="18" charset="0"/>
              </a:rPr>
              <a:t>Australia is 32 times larger than the UK. It is more comparable to the size of Europe. The 19</a:t>
            </a:r>
            <a:r>
              <a:rPr lang="en-GB" sz="2200" b="1" baseline="30000" dirty="0" smtClean="0">
                <a:latin typeface="Bodoni MT" pitchFamily="18" charset="0"/>
              </a:rPr>
              <a:t>th</a:t>
            </a:r>
            <a:r>
              <a:rPr lang="en-GB" sz="2200" b="1" dirty="0" smtClean="0">
                <a:latin typeface="Bodoni MT" pitchFamily="18" charset="0"/>
              </a:rPr>
              <a:t> C development of sport was hindered because of this. This inaccessibility was known as </a:t>
            </a:r>
            <a:r>
              <a:rPr lang="en-GB" sz="2200" b="1" dirty="0" smtClean="0">
                <a:solidFill>
                  <a:srgbClr val="FF0000"/>
                </a:solidFill>
                <a:latin typeface="Bodoni MT" pitchFamily="18" charset="0"/>
              </a:rPr>
              <a:t>THE TYRANNY OF DISTANCE</a:t>
            </a:r>
            <a:r>
              <a:rPr lang="en-GB" sz="2200" b="1" dirty="0" smtClean="0">
                <a:latin typeface="Bodoni MT" pitchFamily="18" charset="0"/>
              </a:rPr>
              <a:t>. </a:t>
            </a:r>
          </a:p>
          <a:p>
            <a:r>
              <a:rPr lang="en-GB" sz="2200" b="1" dirty="0" smtClean="0">
                <a:solidFill>
                  <a:srgbClr val="FF0000"/>
                </a:solidFill>
                <a:latin typeface="Bodoni MT" pitchFamily="18" charset="0"/>
              </a:rPr>
              <a:t>TOPOGRAPHY</a:t>
            </a:r>
            <a:r>
              <a:rPr lang="en-GB" sz="2200" b="1" dirty="0" smtClean="0">
                <a:latin typeface="Bodoni MT" pitchFamily="18" charset="0"/>
              </a:rPr>
              <a:t>: there are 4 main areas. 1) Low, sandy, Coastal Plains are </a:t>
            </a:r>
            <a:r>
              <a:rPr lang="en-GB" sz="2200" b="1" dirty="0" smtClean="0">
                <a:solidFill>
                  <a:srgbClr val="FF0000"/>
                </a:solidFill>
                <a:latin typeface="Bodoni MT" pitchFamily="18" charset="0"/>
              </a:rPr>
              <a:t>HABITABLE</a:t>
            </a:r>
            <a:r>
              <a:rPr lang="en-GB" sz="2200" b="1" dirty="0" smtClean="0">
                <a:latin typeface="Bodoni MT" pitchFamily="18" charset="0"/>
              </a:rPr>
              <a:t> and developed sport 2) Eastern Highlands is mountainous and can host Winter sports 3) The Central Plains are </a:t>
            </a:r>
            <a:r>
              <a:rPr lang="en-GB" sz="2200" b="1" dirty="0" smtClean="0">
                <a:solidFill>
                  <a:srgbClr val="FF0000"/>
                </a:solidFill>
                <a:latin typeface="Bodoni MT" pitchFamily="18" charset="0"/>
              </a:rPr>
              <a:t>INHOSPITABLE</a:t>
            </a:r>
            <a:r>
              <a:rPr lang="en-GB" sz="2200" b="1" dirty="0" smtClean="0">
                <a:latin typeface="Bodoni MT" pitchFamily="18" charset="0"/>
              </a:rPr>
              <a:t> and are use for </a:t>
            </a:r>
            <a:r>
              <a:rPr lang="en-GB" sz="2200" b="1" dirty="0" smtClean="0">
                <a:solidFill>
                  <a:srgbClr val="FF0000"/>
                </a:solidFill>
                <a:latin typeface="Bodoni MT" pitchFamily="18" charset="0"/>
              </a:rPr>
              <a:t>BUSH WALKING </a:t>
            </a:r>
            <a:r>
              <a:rPr lang="en-GB" sz="2200" b="1" dirty="0" smtClean="0">
                <a:latin typeface="Bodoni MT" pitchFamily="18" charset="0"/>
              </a:rPr>
              <a:t>and trekking 4) The Western Plateau has desert and rocky waste. Almost 40% of Australia is desert</a:t>
            </a:r>
          </a:p>
          <a:p>
            <a:r>
              <a:rPr lang="en-GB" sz="2200" b="1" dirty="0" smtClean="0">
                <a:solidFill>
                  <a:srgbClr val="FF0000"/>
                </a:solidFill>
                <a:latin typeface="Bodoni MT" pitchFamily="18" charset="0"/>
              </a:rPr>
              <a:t>CLIMATE</a:t>
            </a:r>
            <a:r>
              <a:rPr lang="en-GB" sz="2200" b="1" dirty="0" smtClean="0">
                <a:latin typeface="Bodoni MT" pitchFamily="18" charset="0"/>
              </a:rPr>
              <a:t>: There is huge </a:t>
            </a:r>
            <a:r>
              <a:rPr lang="en-GB" sz="2200" b="1" dirty="0" smtClean="0">
                <a:solidFill>
                  <a:srgbClr val="FF0000"/>
                </a:solidFill>
                <a:latin typeface="Bodoni MT" pitchFamily="18" charset="0"/>
              </a:rPr>
              <a:t>DIVERSITY</a:t>
            </a:r>
            <a:r>
              <a:rPr lang="en-GB" sz="2200" b="1" dirty="0" smtClean="0">
                <a:latin typeface="Bodoni MT" pitchFamily="18" charset="0"/>
              </a:rPr>
              <a:t>. Warm Summers and Mild Winters on the Eastern Seaboard has significantly contributed to sport development. The north is Tropical and there is desert</a:t>
            </a:r>
          </a:p>
          <a:p>
            <a:r>
              <a:rPr lang="en-GB" sz="2200" b="1" dirty="0" smtClean="0">
                <a:solidFill>
                  <a:srgbClr val="FF0000"/>
                </a:solidFill>
                <a:latin typeface="Bodoni MT" pitchFamily="18" charset="0"/>
              </a:rPr>
              <a:t>URBANISATION</a:t>
            </a:r>
            <a:r>
              <a:rPr lang="en-GB" sz="2200" b="1" dirty="0" smtClean="0">
                <a:latin typeface="Bodoni MT" pitchFamily="18" charset="0"/>
              </a:rPr>
              <a:t> and </a:t>
            </a:r>
            <a:r>
              <a:rPr lang="en-GB" sz="2200" b="1" dirty="0" smtClean="0">
                <a:solidFill>
                  <a:srgbClr val="FF0000"/>
                </a:solidFill>
                <a:latin typeface="Bodoni MT" pitchFamily="18" charset="0"/>
              </a:rPr>
              <a:t>POPULATION DENSITY: </a:t>
            </a:r>
            <a:r>
              <a:rPr lang="en-GB" sz="2200" b="1" dirty="0" smtClean="0">
                <a:latin typeface="Bodoni MT" pitchFamily="18" charset="0"/>
              </a:rPr>
              <a:t>Population is 22m. 18m live on Eastern Seaboard. This has led to a </a:t>
            </a:r>
            <a:r>
              <a:rPr lang="en-GB" sz="2200" b="1" dirty="0" smtClean="0">
                <a:solidFill>
                  <a:srgbClr val="FF0000"/>
                </a:solidFill>
                <a:latin typeface="Bodoni MT" pitchFamily="18" charset="0"/>
              </a:rPr>
              <a:t>BEACH CULTURE </a:t>
            </a:r>
            <a:r>
              <a:rPr lang="en-GB" sz="2200" b="1" dirty="0" smtClean="0">
                <a:latin typeface="Bodoni MT" pitchFamily="18" charset="0"/>
              </a:rPr>
              <a:t>and was a huge draw for </a:t>
            </a:r>
            <a:r>
              <a:rPr lang="en-GB" sz="2200" b="1" dirty="0" smtClean="0">
                <a:solidFill>
                  <a:srgbClr val="FF0000"/>
                </a:solidFill>
                <a:latin typeface="Bodoni MT" pitchFamily="18" charset="0"/>
              </a:rPr>
              <a:t>IMMIGRANTS</a:t>
            </a:r>
            <a:r>
              <a:rPr lang="en-GB" sz="2200" b="1" dirty="0" smtClean="0">
                <a:latin typeface="Bodoni MT" pitchFamily="18" charset="0"/>
              </a:rPr>
              <a:t> including British to enjoy a better lifestyle </a:t>
            </a:r>
            <a:r>
              <a:rPr lang="en-GB" sz="2200" b="1" dirty="0" smtClean="0">
                <a:solidFill>
                  <a:srgbClr val="FF0000"/>
                </a:solidFill>
                <a:latin typeface="Bodoni MT" pitchFamily="18" charset="0"/>
              </a:rPr>
              <a:t>DOWN UNDER</a:t>
            </a:r>
            <a:r>
              <a:rPr lang="en-GB" sz="2200" b="1" dirty="0" smtClean="0">
                <a:latin typeface="Bodoni MT" pitchFamily="18" charset="0"/>
              </a:rPr>
              <a:t>. There are only 7 people per square mile. This is </a:t>
            </a:r>
            <a:r>
              <a:rPr lang="en-GB" sz="2200" b="1" dirty="0" err="1" smtClean="0">
                <a:latin typeface="Bodoni MT" pitchFamily="18" charset="0"/>
              </a:rPr>
              <a:t>mis</a:t>
            </a:r>
            <a:r>
              <a:rPr lang="en-GB" sz="2200" b="1" dirty="0" smtClean="0">
                <a:latin typeface="Bodoni MT" pitchFamily="18" charset="0"/>
              </a:rPr>
              <a:t>- leading because the population is </a:t>
            </a:r>
            <a:r>
              <a:rPr lang="en-GB" sz="2200" b="1" dirty="0" smtClean="0">
                <a:solidFill>
                  <a:srgbClr val="FF0000"/>
                </a:solidFill>
                <a:latin typeface="Bodoni MT" pitchFamily="18" charset="0"/>
              </a:rPr>
              <a:t>URBAN</a:t>
            </a:r>
            <a:r>
              <a:rPr lang="en-GB" sz="2200" b="1" dirty="0" smtClean="0">
                <a:latin typeface="Bodoni MT" pitchFamily="18" charset="0"/>
              </a:rPr>
              <a:t>. It is an urban environment. </a:t>
            </a:r>
          </a:p>
          <a:p>
            <a:r>
              <a:rPr lang="en-GB" sz="2200" b="1" dirty="0" smtClean="0">
                <a:solidFill>
                  <a:srgbClr val="FF0000"/>
                </a:solidFill>
                <a:latin typeface="Bodoni MT" pitchFamily="18" charset="0"/>
              </a:rPr>
              <a:t>TRANSPORT</a:t>
            </a:r>
            <a:r>
              <a:rPr lang="en-GB" sz="2200" b="1" dirty="0" smtClean="0">
                <a:latin typeface="Bodoni MT" pitchFamily="18" charset="0"/>
              </a:rPr>
              <a:t>: Sporting journeys were originally by </a:t>
            </a:r>
            <a:r>
              <a:rPr lang="en-GB" sz="2200" b="1" dirty="0" smtClean="0">
                <a:solidFill>
                  <a:srgbClr val="FF0000"/>
                </a:solidFill>
                <a:latin typeface="Bodoni MT" pitchFamily="18" charset="0"/>
              </a:rPr>
              <a:t>BOAT. </a:t>
            </a:r>
            <a:r>
              <a:rPr lang="en-GB" sz="2200" b="1" dirty="0" smtClean="0">
                <a:latin typeface="Bodoni MT" pitchFamily="18" charset="0"/>
              </a:rPr>
              <a:t>The Railway developed in 19</a:t>
            </a:r>
            <a:r>
              <a:rPr lang="en-GB" sz="2200" b="1" baseline="30000" dirty="0" smtClean="0">
                <a:latin typeface="Bodoni MT" pitchFamily="18" charset="0"/>
              </a:rPr>
              <a:t>th</a:t>
            </a:r>
            <a:r>
              <a:rPr lang="en-GB" sz="2200" b="1" dirty="0" smtClean="0">
                <a:latin typeface="Bodoni MT" pitchFamily="18" charset="0"/>
              </a:rPr>
              <a:t> C. Journeys were long. Now transport is </a:t>
            </a:r>
            <a:r>
              <a:rPr lang="en-GB" sz="2200" b="1" dirty="0" smtClean="0">
                <a:solidFill>
                  <a:srgbClr val="FF0000"/>
                </a:solidFill>
                <a:latin typeface="Bodoni MT" pitchFamily="18" charset="0"/>
              </a:rPr>
              <a:t>WORLD CLASS</a:t>
            </a:r>
          </a:p>
          <a:p>
            <a:pPr>
              <a:buNone/>
            </a:pPr>
            <a:endParaRPr lang="en-GB" sz="2200" b="1" dirty="0" smtClean="0">
              <a:latin typeface="Bodoni MT" pitchFamily="18" charset="0"/>
            </a:endParaRPr>
          </a:p>
          <a:p>
            <a:pPr>
              <a:buNone/>
            </a:pPr>
            <a:endParaRPr lang="en-GB" sz="2200" b="1" dirty="0" smtClean="0">
              <a:latin typeface="Bodoni MT" pitchFamily="18" charset="0"/>
            </a:endParaRPr>
          </a:p>
          <a:p>
            <a:pPr>
              <a:buNone/>
            </a:pPr>
            <a:endParaRPr lang="en-GB" sz="2200" b="1" dirty="0" smtClean="0">
              <a:latin typeface="Bodoni MT" pitchFamily="18" charset="0"/>
            </a:endParaRPr>
          </a:p>
          <a:p>
            <a:pPr>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400" b="1" dirty="0" smtClean="0">
                <a:latin typeface="Bodoni MT" pitchFamily="18" charset="0"/>
              </a:rPr>
              <a:t>COMMERCIALISATION OF SPORT IN AUSTRALIA</a:t>
            </a:r>
          </a:p>
          <a:p>
            <a:r>
              <a:rPr lang="en-GB" sz="2100" b="1" dirty="0" smtClean="0">
                <a:latin typeface="Bodoni MT" pitchFamily="18" charset="0"/>
              </a:rPr>
              <a:t>The major sports in Australia are </a:t>
            </a:r>
            <a:r>
              <a:rPr lang="en-GB" sz="2100" b="1" dirty="0" smtClean="0">
                <a:solidFill>
                  <a:srgbClr val="FF0000"/>
                </a:solidFill>
                <a:latin typeface="Bodoni MT" pitchFamily="18" charset="0"/>
              </a:rPr>
              <a:t>COMMERCIALISED</a:t>
            </a:r>
            <a:r>
              <a:rPr lang="en-GB" sz="2100" b="1" dirty="0" smtClean="0">
                <a:latin typeface="Bodoni MT" pitchFamily="18" charset="0"/>
              </a:rPr>
              <a:t>. From the 19</a:t>
            </a:r>
            <a:r>
              <a:rPr lang="en-GB" sz="2100" b="1" baseline="30000" dirty="0" smtClean="0">
                <a:latin typeface="Bodoni MT" pitchFamily="18" charset="0"/>
              </a:rPr>
              <a:t>th</a:t>
            </a:r>
            <a:r>
              <a:rPr lang="en-GB" sz="2100" b="1" dirty="0" smtClean="0">
                <a:latin typeface="Bodoni MT" pitchFamily="18" charset="0"/>
              </a:rPr>
              <a:t> C to the 1970s Australian sport made money through gate receipts. In the 1980s TV deals became the major source of </a:t>
            </a:r>
            <a:r>
              <a:rPr lang="en-GB" sz="2100" b="1" dirty="0" smtClean="0">
                <a:solidFill>
                  <a:srgbClr val="FF0000"/>
                </a:solidFill>
                <a:latin typeface="Bodoni MT" pitchFamily="18" charset="0"/>
              </a:rPr>
              <a:t>REVENUE. KERRY PACKER’S WORLD SERIES of CRICKET</a:t>
            </a:r>
            <a:r>
              <a:rPr lang="en-GB" sz="2100" b="1" dirty="0" smtClean="0">
                <a:latin typeface="Bodoni MT" pitchFamily="18" charset="0"/>
              </a:rPr>
              <a:t> ensured this development.  HYPERLINK</a:t>
            </a:r>
          </a:p>
          <a:p>
            <a:r>
              <a:rPr lang="en-GB" sz="2100" b="1" dirty="0" smtClean="0">
                <a:latin typeface="Bodoni MT" pitchFamily="18" charset="0"/>
              </a:rPr>
              <a:t>The </a:t>
            </a:r>
            <a:r>
              <a:rPr lang="en-GB" sz="2100" b="1" dirty="0" smtClean="0">
                <a:solidFill>
                  <a:srgbClr val="FF0000"/>
                </a:solidFill>
                <a:latin typeface="Bodoni MT" pitchFamily="18" charset="0"/>
              </a:rPr>
              <a:t>GOLDEN TRIANGLE </a:t>
            </a:r>
            <a:r>
              <a:rPr lang="en-GB" sz="2100" b="1" dirty="0" smtClean="0">
                <a:latin typeface="Bodoni MT" pitchFamily="18" charset="0"/>
              </a:rPr>
              <a:t>is huge and sport is a </a:t>
            </a:r>
            <a:r>
              <a:rPr lang="en-GB" sz="2100" b="1" dirty="0" smtClean="0">
                <a:solidFill>
                  <a:srgbClr val="FF0000"/>
                </a:solidFill>
                <a:latin typeface="Bodoni MT" pitchFamily="18" charset="0"/>
              </a:rPr>
              <a:t>CORPORATE COMMODITY. </a:t>
            </a:r>
            <a:r>
              <a:rPr lang="en-GB" sz="2100" b="1" dirty="0" smtClean="0">
                <a:latin typeface="Bodoni MT" pitchFamily="18" charset="0"/>
              </a:rPr>
              <a:t>There have been problems. (1990s Super League Packer </a:t>
            </a:r>
            <a:r>
              <a:rPr lang="en-GB" sz="2100" b="1" dirty="0" err="1" smtClean="0">
                <a:latin typeface="Bodoni MT" pitchFamily="18" charset="0"/>
              </a:rPr>
              <a:t>vs</a:t>
            </a:r>
            <a:r>
              <a:rPr lang="en-GB" sz="2100" b="1" dirty="0" smtClean="0">
                <a:latin typeface="Bodoni MT" pitchFamily="18" charset="0"/>
              </a:rPr>
              <a:t> Murdoch) </a:t>
            </a:r>
          </a:p>
          <a:p>
            <a:r>
              <a:rPr lang="en-GB" sz="2100" b="1" dirty="0" smtClean="0">
                <a:solidFill>
                  <a:srgbClr val="FF0000"/>
                </a:solidFill>
                <a:latin typeface="Bodoni MT" pitchFamily="18" charset="0"/>
              </a:rPr>
              <a:t>MULTI NATIONAL </a:t>
            </a:r>
            <a:r>
              <a:rPr lang="en-GB" sz="2100" b="1" dirty="0" smtClean="0">
                <a:latin typeface="Bodoni MT" pitchFamily="18" charset="0"/>
              </a:rPr>
              <a:t>companies are attracted to </a:t>
            </a:r>
            <a:r>
              <a:rPr lang="en-GB" sz="2100" b="1" dirty="0" smtClean="0">
                <a:solidFill>
                  <a:srgbClr val="FF0000"/>
                </a:solidFill>
                <a:latin typeface="Bodoni MT" pitchFamily="18" charset="0"/>
              </a:rPr>
              <a:t>SPONSOR </a:t>
            </a:r>
            <a:r>
              <a:rPr lang="en-GB" sz="2100" b="1" dirty="0" smtClean="0">
                <a:latin typeface="Bodoni MT" pitchFamily="18" charset="0"/>
              </a:rPr>
              <a:t>sport. EG: Twenty20 Cricket. Association Football’s popularity is massively increasing and is supported as such by Lucrative Deals. </a:t>
            </a:r>
          </a:p>
          <a:p>
            <a:r>
              <a:rPr lang="en-GB" sz="2100" b="1" dirty="0" smtClean="0">
                <a:solidFill>
                  <a:srgbClr val="FF0000"/>
                </a:solidFill>
                <a:latin typeface="Bodoni MT" pitchFamily="18" charset="0"/>
              </a:rPr>
              <a:t>HISTORICAL</a:t>
            </a:r>
            <a:r>
              <a:rPr lang="en-GB" sz="2100" b="1" dirty="0" smtClean="0">
                <a:latin typeface="Bodoni MT" pitchFamily="18" charset="0"/>
              </a:rPr>
              <a:t>, </a:t>
            </a:r>
            <a:r>
              <a:rPr lang="en-GB" sz="2100" b="1" dirty="0" smtClean="0">
                <a:solidFill>
                  <a:srgbClr val="FF0000"/>
                </a:solidFill>
                <a:latin typeface="Bodoni MT" pitchFamily="18" charset="0"/>
              </a:rPr>
              <a:t>GEOGRAPHICAL</a:t>
            </a:r>
            <a:r>
              <a:rPr lang="en-GB" sz="2100" b="1" dirty="0" smtClean="0">
                <a:latin typeface="Bodoni MT" pitchFamily="18" charset="0"/>
              </a:rPr>
              <a:t> and </a:t>
            </a:r>
            <a:r>
              <a:rPr lang="en-GB" sz="2100" b="1" dirty="0" smtClean="0">
                <a:solidFill>
                  <a:srgbClr val="FF0000"/>
                </a:solidFill>
                <a:latin typeface="Bodoni MT" pitchFamily="18" charset="0"/>
              </a:rPr>
              <a:t>SOCIO ECONOMIC </a:t>
            </a:r>
            <a:r>
              <a:rPr lang="en-GB" sz="2100" b="1" dirty="0" smtClean="0">
                <a:latin typeface="Bodoni MT" pitchFamily="18" charset="0"/>
              </a:rPr>
              <a:t>determinants shape the </a:t>
            </a:r>
            <a:r>
              <a:rPr lang="en-GB" sz="2100" b="1" dirty="0" smtClean="0">
                <a:solidFill>
                  <a:srgbClr val="FF0000"/>
                </a:solidFill>
                <a:latin typeface="Bodoni MT" pitchFamily="18" charset="0"/>
              </a:rPr>
              <a:t>NATIONAL CULTURE </a:t>
            </a:r>
            <a:r>
              <a:rPr lang="en-GB" sz="2100" b="1" dirty="0" smtClean="0">
                <a:latin typeface="Bodoni MT" pitchFamily="18" charset="0"/>
              </a:rPr>
              <a:t>and must be in place if a country can promote sport as a </a:t>
            </a:r>
            <a:r>
              <a:rPr lang="en-GB" sz="2100" b="1" dirty="0" smtClean="0">
                <a:solidFill>
                  <a:srgbClr val="FF0000"/>
                </a:solidFill>
                <a:latin typeface="Bodoni MT" pitchFamily="18" charset="0"/>
              </a:rPr>
              <a:t>COMMERCIAL ENTERTAINMENT INDUSTRY</a:t>
            </a:r>
            <a:r>
              <a:rPr lang="en-GB" sz="2100" b="1" dirty="0" smtClean="0">
                <a:latin typeface="Bodoni MT" pitchFamily="18" charset="0"/>
              </a:rPr>
              <a:t>.</a:t>
            </a:r>
          </a:p>
          <a:p>
            <a:endParaRPr lang="en-GB" sz="2100" b="1" dirty="0" smtClean="0">
              <a:latin typeface="Bodoni MT" pitchFamily="18" charset="0"/>
            </a:endParaRPr>
          </a:p>
          <a:p>
            <a:pPr>
              <a:buNone/>
            </a:pPr>
            <a:r>
              <a:rPr lang="en-GB" sz="2100" b="1" dirty="0" smtClean="0">
                <a:latin typeface="Bodoni MT" pitchFamily="18" charset="0"/>
              </a:rPr>
              <a:t>	Discuss the extent to which cultural factors explain the growth of commercialism in Australia				(20 Marks)</a:t>
            </a:r>
          </a:p>
          <a:p>
            <a:pPr>
              <a:buNone/>
            </a:pPr>
            <a:endParaRPr lang="en-GB" sz="2100" b="1" dirty="0" smtClean="0">
              <a:latin typeface="Bodoni MT" pitchFamily="18" charset="0"/>
            </a:endParaRPr>
          </a:p>
          <a:p>
            <a:pPr>
              <a:buNone/>
            </a:pPr>
            <a:r>
              <a:rPr lang="en-GB" sz="2100" b="1" dirty="0" smtClean="0">
                <a:latin typeface="Bodoni MT" pitchFamily="18" charset="0"/>
              </a:rPr>
              <a:t>	Socio economic factors can include the Economic System, Class, Wealth, Media Outlets. In addition use learned historical and geographical factors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SOCIAL DETERMINANTS AND EQUALITY IN AUSTRALIA</a:t>
            </a:r>
          </a:p>
          <a:p>
            <a:r>
              <a:rPr lang="en-GB" sz="2200" b="1" dirty="0" smtClean="0">
                <a:latin typeface="Bodoni MT" pitchFamily="18" charset="0"/>
              </a:rPr>
              <a:t>Minority groups face </a:t>
            </a:r>
            <a:r>
              <a:rPr lang="en-GB" sz="2200" b="1" dirty="0" smtClean="0">
                <a:solidFill>
                  <a:srgbClr val="FF0000"/>
                </a:solidFill>
                <a:latin typeface="Bodoni MT" pitchFamily="18" charset="0"/>
              </a:rPr>
              <a:t>SOCIAL EXCLUSION </a:t>
            </a:r>
            <a:r>
              <a:rPr lang="en-GB" sz="2200" b="1" dirty="0" smtClean="0">
                <a:latin typeface="Bodoni MT" pitchFamily="18" charset="0"/>
              </a:rPr>
              <a:t>in Australia. The </a:t>
            </a:r>
            <a:r>
              <a:rPr lang="en-GB" sz="2200" b="1" dirty="0" smtClean="0">
                <a:solidFill>
                  <a:srgbClr val="FF0000"/>
                </a:solidFill>
                <a:latin typeface="Bodoni MT" pitchFamily="18" charset="0"/>
              </a:rPr>
              <a:t>ASC</a:t>
            </a:r>
            <a:r>
              <a:rPr lang="en-GB" sz="2200" b="1" dirty="0" smtClean="0">
                <a:latin typeface="Bodoni MT" pitchFamily="18" charset="0"/>
              </a:rPr>
              <a:t> is trying to address the issues of </a:t>
            </a:r>
            <a:r>
              <a:rPr lang="en-GB" sz="2200" b="1" dirty="0" smtClean="0">
                <a:solidFill>
                  <a:srgbClr val="FF0000"/>
                </a:solidFill>
                <a:latin typeface="Bodoni MT" pitchFamily="18" charset="0"/>
              </a:rPr>
              <a:t>OPPORTUNITY</a:t>
            </a:r>
            <a:r>
              <a:rPr lang="en-GB" sz="2200" b="1" dirty="0" smtClean="0">
                <a:latin typeface="Bodoni MT" pitchFamily="18" charset="0"/>
              </a:rPr>
              <a:t>, </a:t>
            </a:r>
            <a:r>
              <a:rPr lang="en-GB" sz="2200" b="1" dirty="0" smtClean="0">
                <a:solidFill>
                  <a:srgbClr val="FF0000"/>
                </a:solidFill>
                <a:latin typeface="Bodoni MT" pitchFamily="18" charset="0"/>
              </a:rPr>
              <a:t>PROVISION</a:t>
            </a:r>
            <a:r>
              <a:rPr lang="en-GB" sz="2200" b="1" dirty="0" smtClean="0">
                <a:latin typeface="Bodoni MT" pitchFamily="18" charset="0"/>
              </a:rPr>
              <a:t>, and </a:t>
            </a:r>
            <a:r>
              <a:rPr lang="en-GB" sz="2200" b="1" dirty="0" smtClean="0">
                <a:solidFill>
                  <a:srgbClr val="FF0000"/>
                </a:solidFill>
                <a:latin typeface="Bodoni MT" pitchFamily="18" charset="0"/>
              </a:rPr>
              <a:t>ESTEEM</a:t>
            </a:r>
          </a:p>
          <a:p>
            <a:r>
              <a:rPr lang="en-GB" sz="2200" b="1" dirty="0" smtClean="0">
                <a:latin typeface="Bodoni MT" pitchFamily="18" charset="0"/>
              </a:rPr>
              <a:t>The </a:t>
            </a:r>
            <a:r>
              <a:rPr lang="en-GB" sz="2200" b="1" dirty="0" smtClean="0">
                <a:solidFill>
                  <a:srgbClr val="FF0000"/>
                </a:solidFill>
                <a:latin typeface="Bodoni MT" pitchFamily="18" charset="0"/>
              </a:rPr>
              <a:t>ABORIGINES</a:t>
            </a:r>
            <a:r>
              <a:rPr lang="en-GB" sz="2200" b="1" dirty="0" smtClean="0">
                <a:latin typeface="Bodoni MT" pitchFamily="18" charset="0"/>
              </a:rPr>
              <a:t> are the </a:t>
            </a:r>
            <a:r>
              <a:rPr lang="en-GB" sz="2200" b="1" dirty="0" smtClean="0">
                <a:solidFill>
                  <a:srgbClr val="FF0000"/>
                </a:solidFill>
                <a:latin typeface="Bodoni MT" pitchFamily="18" charset="0"/>
              </a:rPr>
              <a:t>INDIGENOUS</a:t>
            </a:r>
            <a:r>
              <a:rPr lang="en-GB" sz="2200" b="1" dirty="0" smtClean="0">
                <a:latin typeface="Bodoni MT" pitchFamily="18" charset="0"/>
              </a:rPr>
              <a:t> population. During colonisation they were not hostile to the British but they were </a:t>
            </a:r>
            <a:r>
              <a:rPr lang="en-GB" sz="2200" b="1" dirty="0" smtClean="0">
                <a:solidFill>
                  <a:srgbClr val="FF0000"/>
                </a:solidFill>
                <a:latin typeface="Bodoni MT" pitchFamily="18" charset="0"/>
              </a:rPr>
              <a:t>PERSECUTED</a:t>
            </a:r>
            <a:r>
              <a:rPr lang="en-GB" sz="2200" b="1" dirty="0" smtClean="0">
                <a:latin typeface="Bodoni MT" pitchFamily="18" charset="0"/>
              </a:rPr>
              <a:t>. The </a:t>
            </a:r>
            <a:r>
              <a:rPr lang="en-GB" sz="2200" b="1" dirty="0" smtClean="0">
                <a:solidFill>
                  <a:srgbClr val="FF0000"/>
                </a:solidFill>
                <a:latin typeface="Bodoni MT" pitchFamily="18" charset="0"/>
              </a:rPr>
              <a:t>WHITE AUSTRALIA </a:t>
            </a:r>
            <a:r>
              <a:rPr lang="en-GB" sz="2200" b="1" dirty="0" smtClean="0">
                <a:latin typeface="Bodoni MT" pitchFamily="18" charset="0"/>
              </a:rPr>
              <a:t>policy was highly discriminatory and was designed to shape the composition of the population. It was only abolished in 1971. Now Australia is committed to </a:t>
            </a:r>
            <a:r>
              <a:rPr lang="en-GB" sz="2200" b="1" dirty="0" smtClean="0">
                <a:solidFill>
                  <a:srgbClr val="FF0000"/>
                </a:solidFill>
                <a:latin typeface="Bodoni MT" pitchFamily="18" charset="0"/>
              </a:rPr>
              <a:t>MULTI CULTURALISM</a:t>
            </a:r>
            <a:r>
              <a:rPr lang="en-GB" sz="2200" b="1" dirty="0" smtClean="0">
                <a:latin typeface="Bodoni MT" pitchFamily="18" charset="0"/>
              </a:rPr>
              <a:t>. </a:t>
            </a:r>
            <a:r>
              <a:rPr lang="en-GB" sz="2200" b="1" dirty="0" smtClean="0">
                <a:solidFill>
                  <a:srgbClr val="00B0F0"/>
                </a:solidFill>
                <a:latin typeface="Bodoni MT" pitchFamily="18" charset="0"/>
              </a:rPr>
              <a:t>2007 apology</a:t>
            </a:r>
          </a:p>
          <a:p>
            <a:r>
              <a:rPr lang="en-GB" sz="2200" b="1" dirty="0" smtClean="0">
                <a:latin typeface="Bodoni MT" pitchFamily="18" charset="0"/>
              </a:rPr>
              <a:t> Although only 2% of population they are </a:t>
            </a:r>
            <a:r>
              <a:rPr lang="en-GB" sz="2200" b="1" dirty="0" smtClean="0">
                <a:solidFill>
                  <a:srgbClr val="FF0000"/>
                </a:solidFill>
                <a:latin typeface="Bodoni MT" pitchFamily="18" charset="0"/>
              </a:rPr>
              <a:t>DISPROPORTIONATELY</a:t>
            </a:r>
            <a:r>
              <a:rPr lang="en-GB" sz="2200" b="1" dirty="0" smtClean="0">
                <a:latin typeface="Bodoni MT" pitchFamily="18" charset="0"/>
              </a:rPr>
              <a:t> represented in sport. The </a:t>
            </a:r>
            <a:r>
              <a:rPr lang="en-GB" sz="2200" b="1" dirty="0" smtClean="0">
                <a:solidFill>
                  <a:srgbClr val="FF0000"/>
                </a:solidFill>
                <a:latin typeface="Bodoni MT" pitchFamily="18" charset="0"/>
              </a:rPr>
              <a:t>INDIGENOUS SPORTS PROGRAMME </a:t>
            </a:r>
            <a:r>
              <a:rPr lang="en-GB" sz="2200" b="1" dirty="0" smtClean="0">
                <a:latin typeface="Bodoni MT" pitchFamily="18" charset="0"/>
              </a:rPr>
              <a:t>led by the ASC has worked to improve Opportunity Provision and Esteem for Mass Participation and Excellence amongst the Aboriginal ethnic group</a:t>
            </a:r>
          </a:p>
          <a:p>
            <a:r>
              <a:rPr lang="en-GB" sz="2200" b="1" dirty="0" smtClean="0">
                <a:solidFill>
                  <a:srgbClr val="FF0000"/>
                </a:solidFill>
                <a:latin typeface="Bodoni MT" pitchFamily="18" charset="0"/>
              </a:rPr>
              <a:t>DISABILITY</a:t>
            </a:r>
            <a:r>
              <a:rPr lang="en-GB" sz="2200" b="1" dirty="0" smtClean="0">
                <a:latin typeface="Bodoni MT" pitchFamily="18" charset="0"/>
              </a:rPr>
              <a:t>: The ASC has given the </a:t>
            </a:r>
            <a:r>
              <a:rPr lang="en-GB" sz="2200" b="1" dirty="0" smtClean="0">
                <a:solidFill>
                  <a:srgbClr val="FF0000"/>
                </a:solidFill>
                <a:latin typeface="Bodoni MT" pitchFamily="18" charset="0"/>
              </a:rPr>
              <a:t>DISABILITY SPORT </a:t>
            </a:r>
            <a:r>
              <a:rPr lang="en-GB" sz="2200" b="1" dirty="0" smtClean="0">
                <a:latin typeface="Bodoni MT" pitchFamily="18" charset="0"/>
              </a:rPr>
              <a:t>programme High Priority to increases </a:t>
            </a:r>
            <a:r>
              <a:rPr lang="en-GB" sz="2200" b="1" dirty="0" smtClean="0">
                <a:solidFill>
                  <a:srgbClr val="FF0000"/>
                </a:solidFill>
                <a:latin typeface="Bodoni MT" pitchFamily="18" charset="0"/>
              </a:rPr>
              <a:t>ACCESS</a:t>
            </a:r>
            <a:r>
              <a:rPr lang="en-GB" sz="2200" b="1" dirty="0" smtClean="0">
                <a:latin typeface="Bodoni MT" pitchFamily="18" charset="0"/>
              </a:rPr>
              <a:t> for mass participation and excellence. </a:t>
            </a:r>
          </a:p>
          <a:p>
            <a:r>
              <a:rPr lang="en-GB" sz="2200" b="1" dirty="0" smtClean="0">
                <a:solidFill>
                  <a:srgbClr val="FF0000"/>
                </a:solidFill>
                <a:latin typeface="Bodoni MT" pitchFamily="18" charset="0"/>
              </a:rPr>
              <a:t>GENDER</a:t>
            </a:r>
            <a:r>
              <a:rPr lang="en-GB" sz="2200" b="1" dirty="0" smtClean="0">
                <a:latin typeface="Bodoni MT" pitchFamily="18" charset="0"/>
              </a:rPr>
              <a:t>: The </a:t>
            </a:r>
            <a:r>
              <a:rPr lang="en-GB" sz="2200" b="1" dirty="0" smtClean="0">
                <a:solidFill>
                  <a:srgbClr val="FF0000"/>
                </a:solidFill>
                <a:latin typeface="Bodoni MT" pitchFamily="18" charset="0"/>
              </a:rPr>
              <a:t>BUSH CULTURE </a:t>
            </a:r>
            <a:r>
              <a:rPr lang="en-GB" sz="2200" b="1" dirty="0" smtClean="0">
                <a:latin typeface="Bodoni MT" pitchFamily="18" charset="0"/>
              </a:rPr>
              <a:t>and </a:t>
            </a:r>
            <a:r>
              <a:rPr lang="en-GB" sz="2200" b="1" dirty="0" smtClean="0">
                <a:solidFill>
                  <a:srgbClr val="FF0000"/>
                </a:solidFill>
                <a:latin typeface="Bodoni MT" pitchFamily="18" charset="0"/>
              </a:rPr>
              <a:t>FRONTIER</a:t>
            </a:r>
            <a:r>
              <a:rPr lang="en-GB" sz="2200" b="1" dirty="0" smtClean="0">
                <a:latin typeface="Bodoni MT" pitchFamily="18" charset="0"/>
              </a:rPr>
              <a:t> attitude established male domination. Women suffered serious discrimination. Women were only accepted if they were </a:t>
            </a:r>
            <a:r>
              <a:rPr lang="en-GB" sz="2200" b="1" dirty="0" smtClean="0">
                <a:solidFill>
                  <a:srgbClr val="FF0000"/>
                </a:solidFill>
                <a:latin typeface="Bodoni MT" pitchFamily="18" charset="0"/>
              </a:rPr>
              <a:t>FEMININE</a:t>
            </a:r>
            <a:r>
              <a:rPr lang="en-GB" sz="2200" b="1" dirty="0" smtClean="0">
                <a:latin typeface="Bodoni MT" pitchFamily="18" charset="0"/>
              </a:rPr>
              <a:t>. Today female athletes are encouraged to train like males, PE classes are mixed, and role models are growing. The ASC has a unit called </a:t>
            </a:r>
            <a:r>
              <a:rPr lang="en-GB" sz="2200" b="1" dirty="0" smtClean="0">
                <a:solidFill>
                  <a:srgbClr val="FF0000"/>
                </a:solidFill>
                <a:latin typeface="Bodoni MT" pitchFamily="18" charset="0"/>
              </a:rPr>
              <a:t>WOMEN and SPORT UNIT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SOCIAL VALUES OF AUSTRALIA</a:t>
            </a:r>
          </a:p>
          <a:p>
            <a:r>
              <a:rPr lang="en-GB" sz="2200" b="1" dirty="0" smtClean="0">
                <a:latin typeface="Bodoni MT" pitchFamily="18" charset="0"/>
              </a:rPr>
              <a:t>A strong sense of </a:t>
            </a:r>
            <a:r>
              <a:rPr lang="en-GB" sz="2200" b="1" dirty="0" smtClean="0">
                <a:solidFill>
                  <a:srgbClr val="FF0000"/>
                </a:solidFill>
                <a:latin typeface="Bodoni MT" pitchFamily="18" charset="0"/>
              </a:rPr>
              <a:t>COMMUNITY</a:t>
            </a:r>
            <a:r>
              <a:rPr lang="en-GB" sz="2200" b="1" dirty="0" smtClean="0">
                <a:latin typeface="Bodoni MT" pitchFamily="18" charset="0"/>
              </a:rPr>
              <a:t> developed in early colonisation because of the HARDSHIP endured. A </a:t>
            </a:r>
            <a:r>
              <a:rPr lang="en-GB" sz="2200" b="1" dirty="0" smtClean="0">
                <a:solidFill>
                  <a:srgbClr val="FF0000"/>
                </a:solidFill>
                <a:latin typeface="Bodoni MT" pitchFamily="18" charset="0"/>
              </a:rPr>
              <a:t>GOLD RUSH </a:t>
            </a:r>
            <a:r>
              <a:rPr lang="en-GB" sz="2200" b="1" dirty="0" smtClean="0">
                <a:latin typeface="Bodoni MT" pitchFamily="18" charset="0"/>
              </a:rPr>
              <a:t>attracted mass IMMIGRATION in the 19</a:t>
            </a:r>
            <a:r>
              <a:rPr lang="en-GB" sz="2200" b="1" baseline="30000" dirty="0" smtClean="0">
                <a:latin typeface="Bodoni MT" pitchFamily="18" charset="0"/>
              </a:rPr>
              <a:t>th</a:t>
            </a:r>
            <a:r>
              <a:rPr lang="en-GB" sz="2200" b="1" dirty="0" smtClean="0">
                <a:latin typeface="Bodoni MT" pitchFamily="18" charset="0"/>
              </a:rPr>
              <a:t> C. People were required to work together. </a:t>
            </a:r>
            <a:r>
              <a:rPr lang="en-GB" sz="2200" b="1" dirty="0" smtClean="0">
                <a:solidFill>
                  <a:srgbClr val="FF0000"/>
                </a:solidFill>
                <a:latin typeface="Bodoni MT" pitchFamily="18" charset="0"/>
              </a:rPr>
              <a:t>LOYALTY, TEAM WORK</a:t>
            </a:r>
            <a:r>
              <a:rPr lang="en-GB" sz="2200" b="1" dirty="0" smtClean="0">
                <a:latin typeface="Bodoni MT" pitchFamily="18" charset="0"/>
              </a:rPr>
              <a:t> and </a:t>
            </a:r>
            <a:r>
              <a:rPr lang="en-GB" sz="2200" b="1" dirty="0" smtClean="0">
                <a:solidFill>
                  <a:srgbClr val="FF0000"/>
                </a:solidFill>
                <a:latin typeface="Bodoni MT" pitchFamily="18" charset="0"/>
              </a:rPr>
              <a:t>SOCIAL COHESION </a:t>
            </a:r>
            <a:r>
              <a:rPr lang="en-GB" sz="2200" b="1" dirty="0" smtClean="0">
                <a:latin typeface="Bodoni MT" pitchFamily="18" charset="0"/>
              </a:rPr>
              <a:t>developed and Australia became a </a:t>
            </a:r>
            <a:r>
              <a:rPr lang="en-GB" sz="2200" b="1" dirty="0" smtClean="0">
                <a:solidFill>
                  <a:srgbClr val="FF0000"/>
                </a:solidFill>
                <a:latin typeface="Bodoni MT" pitchFamily="18" charset="0"/>
              </a:rPr>
              <a:t>SOCIAL MELTING POT </a:t>
            </a:r>
            <a:r>
              <a:rPr lang="en-GB" sz="2200" b="1" dirty="0" smtClean="0">
                <a:latin typeface="Bodoni MT" pitchFamily="18" charset="0"/>
              </a:rPr>
              <a:t>where different cultures and classes mixed. A strong </a:t>
            </a:r>
            <a:r>
              <a:rPr lang="en-GB" sz="2200" b="1" dirty="0" smtClean="0">
                <a:solidFill>
                  <a:srgbClr val="FF0000"/>
                </a:solidFill>
                <a:latin typeface="Bodoni MT" pitchFamily="18" charset="0"/>
              </a:rPr>
              <a:t>EGALITARIAN</a:t>
            </a:r>
            <a:r>
              <a:rPr lang="en-GB" sz="2200" b="1" dirty="0" smtClean="0">
                <a:latin typeface="Bodoni MT" pitchFamily="18" charset="0"/>
              </a:rPr>
              <a:t> ethos got rid of the </a:t>
            </a:r>
            <a:r>
              <a:rPr lang="en-GB" sz="2200" b="1" dirty="0" smtClean="0">
                <a:solidFill>
                  <a:srgbClr val="FF0000"/>
                </a:solidFill>
                <a:latin typeface="Bodoni MT" pitchFamily="18" charset="0"/>
              </a:rPr>
              <a:t>CLASS PRIVILIGES. </a:t>
            </a:r>
          </a:p>
          <a:p>
            <a:r>
              <a:rPr lang="en-GB" sz="2200" b="1" dirty="0" smtClean="0">
                <a:latin typeface="Bodoni MT" pitchFamily="18" charset="0"/>
              </a:rPr>
              <a:t>19</a:t>
            </a:r>
            <a:r>
              <a:rPr lang="en-GB" sz="2200" b="1" baseline="30000" dirty="0" smtClean="0">
                <a:latin typeface="Bodoni MT" pitchFamily="18" charset="0"/>
              </a:rPr>
              <a:t>th</a:t>
            </a:r>
            <a:r>
              <a:rPr lang="en-GB" sz="2200" b="1" dirty="0" smtClean="0">
                <a:latin typeface="Bodoni MT" pitchFamily="18" charset="0"/>
              </a:rPr>
              <a:t> C Minister and Politician John Lang claimed that Australia offered a “Fair field for all. Australia became known as the </a:t>
            </a:r>
            <a:r>
              <a:rPr lang="en-GB" sz="2200" b="1" dirty="0" smtClean="0">
                <a:solidFill>
                  <a:srgbClr val="FF0000"/>
                </a:solidFill>
                <a:latin typeface="Bodoni MT" pitchFamily="18" charset="0"/>
              </a:rPr>
              <a:t>LAND OF THE FAIR GO </a:t>
            </a:r>
            <a:r>
              <a:rPr lang="en-GB" sz="2200" b="1" dirty="0" smtClean="0">
                <a:latin typeface="Bodoni MT" pitchFamily="18" charset="0"/>
              </a:rPr>
              <a:t>suggesting they were </a:t>
            </a:r>
            <a:r>
              <a:rPr lang="en-GB" sz="2200" b="1" dirty="0" smtClean="0">
                <a:solidFill>
                  <a:srgbClr val="FF0000"/>
                </a:solidFill>
                <a:latin typeface="Bodoni MT" pitchFamily="18" charset="0"/>
              </a:rPr>
              <a:t>MULTICULTURAL</a:t>
            </a:r>
            <a:r>
              <a:rPr lang="en-GB" sz="2200" b="1" dirty="0" smtClean="0">
                <a:latin typeface="Bodoni MT" pitchFamily="18" charset="0"/>
              </a:rPr>
              <a:t>. </a:t>
            </a:r>
          </a:p>
          <a:p>
            <a:r>
              <a:rPr lang="en-GB" sz="2200" b="1" dirty="0" smtClean="0">
                <a:latin typeface="Bodoni MT" pitchFamily="18" charset="0"/>
              </a:rPr>
              <a:t>The </a:t>
            </a:r>
            <a:r>
              <a:rPr lang="en-GB" sz="2200" b="1" dirty="0" smtClean="0">
                <a:solidFill>
                  <a:srgbClr val="FF0000"/>
                </a:solidFill>
                <a:latin typeface="Bodoni MT" pitchFamily="18" charset="0"/>
              </a:rPr>
              <a:t>BUSH CULTURE </a:t>
            </a:r>
            <a:r>
              <a:rPr lang="en-GB" sz="2200" b="1" dirty="0" smtClean="0">
                <a:latin typeface="Bodoni MT" pitchFamily="18" charset="0"/>
              </a:rPr>
              <a:t>reflected the </a:t>
            </a:r>
            <a:r>
              <a:rPr lang="en-GB" sz="2200" b="1" dirty="0" smtClean="0">
                <a:solidFill>
                  <a:srgbClr val="FF0000"/>
                </a:solidFill>
                <a:latin typeface="Bodoni MT" pitchFamily="18" charset="0"/>
              </a:rPr>
              <a:t>DETERMINATION</a:t>
            </a:r>
            <a:r>
              <a:rPr lang="en-GB" sz="2200" b="1" dirty="0" smtClean="0">
                <a:latin typeface="Bodoni MT" pitchFamily="18" charset="0"/>
              </a:rPr>
              <a:t> and </a:t>
            </a:r>
            <a:r>
              <a:rPr lang="en-GB" sz="2200" b="1" dirty="0" smtClean="0">
                <a:solidFill>
                  <a:srgbClr val="FF0000"/>
                </a:solidFill>
                <a:latin typeface="Bodoni MT" pitchFamily="18" charset="0"/>
              </a:rPr>
              <a:t>TENACITY</a:t>
            </a:r>
            <a:r>
              <a:rPr lang="en-GB" sz="2200" b="1" dirty="0" smtClean="0">
                <a:latin typeface="Bodoni MT" pitchFamily="18" charset="0"/>
              </a:rPr>
              <a:t> and a belief that Australia controlled its own destiny. This culture reflects the hardship and toughness of its settlers. It is now evident in sport but it is now consigned to the past as Australia is now modern &amp; </a:t>
            </a:r>
            <a:r>
              <a:rPr lang="en-GB" sz="2200" b="1" dirty="0" smtClean="0">
                <a:solidFill>
                  <a:srgbClr val="FF0000"/>
                </a:solidFill>
                <a:latin typeface="Bodoni MT" pitchFamily="18" charset="0"/>
              </a:rPr>
              <a:t>COSMOPOLITAN</a:t>
            </a:r>
          </a:p>
          <a:p>
            <a:r>
              <a:rPr lang="en-GB" sz="2200" b="1" dirty="0" smtClean="0">
                <a:latin typeface="Bodoni MT" pitchFamily="18" charset="0"/>
              </a:rPr>
              <a:t>There are 7 main categories of </a:t>
            </a:r>
            <a:r>
              <a:rPr lang="en-GB" sz="2200" b="1" dirty="0" smtClean="0">
                <a:solidFill>
                  <a:srgbClr val="FF0000"/>
                </a:solidFill>
                <a:latin typeface="Bodoni MT" pitchFamily="18" charset="0"/>
              </a:rPr>
              <a:t>CULTURE</a:t>
            </a:r>
            <a:r>
              <a:rPr lang="en-GB" sz="2200" b="1" dirty="0" smtClean="0">
                <a:latin typeface="Bodoni MT" pitchFamily="18" charset="0"/>
              </a:rPr>
              <a:t> that have had an influence on the Australian </a:t>
            </a:r>
            <a:r>
              <a:rPr lang="en-GB" sz="2200" b="1" dirty="0" smtClean="0">
                <a:solidFill>
                  <a:srgbClr val="FF0000"/>
                </a:solidFill>
                <a:latin typeface="Bodoni MT" pitchFamily="18" charset="0"/>
              </a:rPr>
              <a:t>OBSESSION</a:t>
            </a:r>
            <a:r>
              <a:rPr lang="en-GB" sz="2200" b="1" dirty="0" smtClean="0">
                <a:latin typeface="Bodoni MT" pitchFamily="18" charset="0"/>
              </a:rPr>
              <a:t> with sport. They are 1) </a:t>
            </a:r>
            <a:r>
              <a:rPr lang="en-GB" sz="2200" b="1" dirty="0" smtClean="0">
                <a:solidFill>
                  <a:srgbClr val="FF0000"/>
                </a:solidFill>
                <a:latin typeface="Bodoni MT" pitchFamily="18" charset="0"/>
              </a:rPr>
              <a:t>POLITICAL</a:t>
            </a:r>
            <a:r>
              <a:rPr lang="en-GB" sz="2200" b="1" dirty="0" smtClean="0">
                <a:latin typeface="Bodoni MT" pitchFamily="18" charset="0"/>
              </a:rPr>
              <a:t> 2)</a:t>
            </a:r>
            <a:r>
              <a:rPr lang="en-GB" sz="2200" b="1" dirty="0" smtClean="0">
                <a:solidFill>
                  <a:srgbClr val="FF0000"/>
                </a:solidFill>
                <a:latin typeface="Bodoni MT" pitchFamily="18" charset="0"/>
              </a:rPr>
              <a:t>SOCIAL</a:t>
            </a:r>
            <a:r>
              <a:rPr lang="en-GB" sz="2200" b="1" dirty="0" smtClean="0">
                <a:latin typeface="Bodoni MT" pitchFamily="18" charset="0"/>
              </a:rPr>
              <a:t> 3)</a:t>
            </a:r>
            <a:r>
              <a:rPr lang="en-GB" sz="2200" b="1" dirty="0" smtClean="0">
                <a:solidFill>
                  <a:srgbClr val="FF0000"/>
                </a:solidFill>
                <a:latin typeface="Bodoni MT" pitchFamily="18" charset="0"/>
              </a:rPr>
              <a:t> IDEOLOGICAL </a:t>
            </a:r>
            <a:r>
              <a:rPr lang="en-GB" sz="2200" b="1" dirty="0" smtClean="0">
                <a:latin typeface="Bodoni MT" pitchFamily="18" charset="0"/>
              </a:rPr>
              <a:t>4) </a:t>
            </a:r>
            <a:r>
              <a:rPr lang="en-GB" sz="2200" b="1" dirty="0" smtClean="0">
                <a:solidFill>
                  <a:srgbClr val="FF0000"/>
                </a:solidFill>
                <a:latin typeface="Bodoni MT" pitchFamily="18" charset="0"/>
              </a:rPr>
              <a:t>GEOGRAPHICA</a:t>
            </a:r>
            <a:r>
              <a:rPr lang="en-GB" sz="2200" b="1" dirty="0" smtClean="0">
                <a:latin typeface="Bodoni MT" pitchFamily="18" charset="0"/>
              </a:rPr>
              <a:t>L 5)</a:t>
            </a:r>
            <a:r>
              <a:rPr lang="en-GB" sz="2200" b="1" dirty="0" smtClean="0">
                <a:solidFill>
                  <a:srgbClr val="FF0000"/>
                </a:solidFill>
                <a:latin typeface="Bodoni MT" pitchFamily="18" charset="0"/>
              </a:rPr>
              <a:t> ECONOMIC </a:t>
            </a:r>
            <a:r>
              <a:rPr lang="en-GB" sz="2200" b="1" dirty="0" smtClean="0">
                <a:latin typeface="Bodoni MT" pitchFamily="18" charset="0"/>
              </a:rPr>
              <a:t>6) </a:t>
            </a:r>
            <a:r>
              <a:rPr lang="en-GB" sz="2200" b="1" dirty="0" smtClean="0">
                <a:solidFill>
                  <a:srgbClr val="FF0000"/>
                </a:solidFill>
                <a:latin typeface="Bodoni MT" pitchFamily="18" charset="0"/>
              </a:rPr>
              <a:t>TRADITION </a:t>
            </a:r>
            <a:r>
              <a:rPr lang="en-GB" sz="2200" b="1" dirty="0" smtClean="0">
                <a:latin typeface="Bodoni MT" pitchFamily="18" charset="0"/>
              </a:rPr>
              <a:t>7) </a:t>
            </a:r>
            <a:r>
              <a:rPr lang="en-GB" sz="2200" b="1" dirty="0" smtClean="0">
                <a:solidFill>
                  <a:srgbClr val="FF0000"/>
                </a:solidFill>
                <a:latin typeface="Bodoni MT" pitchFamily="18" charset="0"/>
              </a:rPr>
              <a:t>COMMERCIALISM</a:t>
            </a:r>
            <a:r>
              <a:rPr lang="en-GB" sz="2200" b="1" dirty="0" smtClean="0">
                <a:latin typeface="Bodoni MT" pitchFamily="18" charset="0"/>
              </a:rPr>
              <a:t> </a:t>
            </a: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PE AND SCHOOL SPORT IN THE STATE OF </a:t>
            </a:r>
            <a:r>
              <a:rPr lang="en-GB" sz="2100" b="1" dirty="0" smtClean="0">
                <a:solidFill>
                  <a:srgbClr val="FF0000"/>
                </a:solidFill>
                <a:latin typeface="Bodoni MT" pitchFamily="18" charset="0"/>
              </a:rPr>
              <a:t>VICTORIA</a:t>
            </a:r>
            <a:r>
              <a:rPr lang="en-GB" sz="2100" b="1" dirty="0" smtClean="0">
                <a:latin typeface="Bodoni MT" pitchFamily="18" charset="0"/>
              </a:rPr>
              <a:t> </a:t>
            </a:r>
          </a:p>
          <a:p>
            <a:r>
              <a:rPr lang="en-GB" sz="2100" b="1" dirty="0" smtClean="0">
                <a:latin typeface="Bodoni MT" pitchFamily="18" charset="0"/>
              </a:rPr>
              <a:t>The priority is on developing </a:t>
            </a:r>
            <a:r>
              <a:rPr lang="en-GB" sz="2100" b="1" dirty="0" smtClean="0">
                <a:solidFill>
                  <a:srgbClr val="FF0000"/>
                </a:solidFill>
                <a:latin typeface="Bodoni MT" pitchFamily="18" charset="0"/>
              </a:rPr>
              <a:t>SKILLS</a:t>
            </a:r>
            <a:r>
              <a:rPr lang="en-GB" sz="2100" b="1" dirty="0" smtClean="0">
                <a:latin typeface="Bodoni MT" pitchFamily="18" charset="0"/>
              </a:rPr>
              <a:t> and </a:t>
            </a:r>
            <a:r>
              <a:rPr lang="en-GB" sz="2100" b="1" dirty="0" smtClean="0">
                <a:solidFill>
                  <a:srgbClr val="FF0000"/>
                </a:solidFill>
                <a:latin typeface="Bodoni MT" pitchFamily="18" charset="0"/>
              </a:rPr>
              <a:t>MASS PARTICIPATION </a:t>
            </a:r>
            <a:r>
              <a:rPr lang="en-GB" sz="2100" b="1" dirty="0" smtClean="0">
                <a:latin typeface="Bodoni MT" pitchFamily="18" charset="0"/>
              </a:rPr>
              <a:t>not on Excellence. PE is compulsory until 16 but there is no </a:t>
            </a:r>
            <a:r>
              <a:rPr lang="en-GB" sz="2100" b="1" dirty="0" smtClean="0">
                <a:solidFill>
                  <a:srgbClr val="FF0000"/>
                </a:solidFill>
                <a:latin typeface="Bodoni MT" pitchFamily="18" charset="0"/>
              </a:rPr>
              <a:t>NATIONAL </a:t>
            </a:r>
            <a:r>
              <a:rPr lang="en-GB" sz="2100" b="1" dirty="0" smtClean="0">
                <a:latin typeface="Bodoni MT" pitchFamily="18" charset="0"/>
              </a:rPr>
              <a:t>curriculum . 65% take part outside of school. Schemes such as </a:t>
            </a:r>
            <a:r>
              <a:rPr lang="en-GB" sz="2100" b="1" dirty="0" smtClean="0">
                <a:solidFill>
                  <a:srgbClr val="FF0000"/>
                </a:solidFill>
                <a:latin typeface="Bodoni MT" pitchFamily="18" charset="0"/>
              </a:rPr>
              <a:t>GO FOR YOUR LIFE </a:t>
            </a:r>
            <a:r>
              <a:rPr lang="en-GB" sz="2100" b="1" dirty="0" smtClean="0">
                <a:latin typeface="Bodoni MT" pitchFamily="18" charset="0"/>
              </a:rPr>
              <a:t>encourage healthy eating and active lifestyles and </a:t>
            </a:r>
            <a:r>
              <a:rPr lang="en-GB" sz="2100" b="1" dirty="0" smtClean="0">
                <a:solidFill>
                  <a:srgbClr val="FF0000"/>
                </a:solidFill>
                <a:latin typeface="Bodoni MT" pitchFamily="18" charset="0"/>
              </a:rPr>
              <a:t>LIFELONG</a:t>
            </a:r>
            <a:r>
              <a:rPr lang="en-GB" sz="2100" b="1" dirty="0" smtClean="0">
                <a:latin typeface="Bodoni MT" pitchFamily="18" charset="0"/>
              </a:rPr>
              <a:t> physical activity. </a:t>
            </a:r>
          </a:p>
          <a:p>
            <a:r>
              <a:rPr lang="en-GB" sz="2100" b="1" dirty="0" smtClean="0">
                <a:solidFill>
                  <a:srgbClr val="FF0000"/>
                </a:solidFill>
                <a:latin typeface="Bodoni MT" pitchFamily="18" charset="0"/>
              </a:rPr>
              <a:t>SEPEP </a:t>
            </a:r>
            <a:r>
              <a:rPr lang="en-GB" sz="2100" b="1" dirty="0" smtClean="0">
                <a:latin typeface="Bodoni MT" pitchFamily="18" charset="0"/>
              </a:rPr>
              <a:t>(Sport Education and PE Programme) ensures that children learn 8 compulsory core areas until </a:t>
            </a:r>
            <a:r>
              <a:rPr lang="en-GB" sz="2100" b="1" dirty="0" smtClean="0">
                <a:solidFill>
                  <a:srgbClr val="FF0000"/>
                </a:solidFill>
                <a:latin typeface="Bodoni MT" pitchFamily="18" charset="0"/>
              </a:rPr>
              <a:t>Y10. </a:t>
            </a:r>
            <a:r>
              <a:rPr lang="en-GB" sz="2100" b="1" dirty="0" smtClean="0">
                <a:latin typeface="Bodoni MT" pitchFamily="18" charset="0"/>
              </a:rPr>
              <a:t>The </a:t>
            </a:r>
            <a:r>
              <a:rPr lang="en-GB" sz="2100" b="1" dirty="0" smtClean="0">
                <a:solidFill>
                  <a:srgbClr val="FF0000"/>
                </a:solidFill>
                <a:latin typeface="Bodoni MT" pitchFamily="18" charset="0"/>
              </a:rPr>
              <a:t>SPORT EDUCATION </a:t>
            </a:r>
            <a:r>
              <a:rPr lang="en-GB" sz="2100" b="1" dirty="0" smtClean="0">
                <a:latin typeface="Bodoni MT" pitchFamily="18" charset="0"/>
              </a:rPr>
              <a:t>aspect concentrates on </a:t>
            </a:r>
            <a:r>
              <a:rPr lang="en-GB" sz="2100" b="1" dirty="0" smtClean="0">
                <a:solidFill>
                  <a:srgbClr val="FF0000"/>
                </a:solidFill>
                <a:latin typeface="Bodoni MT" pitchFamily="18" charset="0"/>
              </a:rPr>
              <a:t>TACTICS, STRATEGY </a:t>
            </a:r>
            <a:r>
              <a:rPr lang="en-GB" sz="2100" b="1" dirty="0" smtClean="0">
                <a:latin typeface="Bodoni MT" pitchFamily="18" charset="0"/>
              </a:rPr>
              <a:t>and </a:t>
            </a:r>
            <a:r>
              <a:rPr lang="en-GB" sz="2100" b="1" dirty="0" smtClean="0">
                <a:solidFill>
                  <a:srgbClr val="FF0000"/>
                </a:solidFill>
                <a:latin typeface="Bodoni MT" pitchFamily="18" charset="0"/>
              </a:rPr>
              <a:t>INTRA </a:t>
            </a:r>
            <a:r>
              <a:rPr lang="en-GB" sz="2100" b="1" dirty="0" smtClean="0">
                <a:latin typeface="Bodoni MT" pitchFamily="18" charset="0"/>
              </a:rPr>
              <a:t>and </a:t>
            </a:r>
            <a:r>
              <a:rPr lang="en-GB" sz="2100" b="1" dirty="0" smtClean="0">
                <a:solidFill>
                  <a:srgbClr val="FF0000"/>
                </a:solidFill>
                <a:latin typeface="Bodoni MT" pitchFamily="18" charset="0"/>
              </a:rPr>
              <a:t>INTER</a:t>
            </a:r>
            <a:r>
              <a:rPr lang="en-GB" sz="2100" b="1" dirty="0" smtClean="0">
                <a:latin typeface="Bodoni MT" pitchFamily="18" charset="0"/>
              </a:rPr>
              <a:t> school competition. The PE part is concerned with </a:t>
            </a:r>
            <a:r>
              <a:rPr lang="en-GB" sz="2100" b="1" dirty="0" smtClean="0">
                <a:solidFill>
                  <a:srgbClr val="FF0000"/>
                </a:solidFill>
                <a:latin typeface="Bodoni MT" pitchFamily="18" charset="0"/>
              </a:rPr>
              <a:t>BASIC MOTOR SKILLS</a:t>
            </a:r>
            <a:r>
              <a:rPr lang="en-GB" sz="2100" b="1" dirty="0" smtClean="0">
                <a:latin typeface="Bodoni MT" pitchFamily="18" charset="0"/>
              </a:rPr>
              <a:t>. It requires at least 100 </a:t>
            </a:r>
            <a:r>
              <a:rPr lang="en-GB" sz="2100" b="1" dirty="0" err="1" smtClean="0">
                <a:latin typeface="Bodoni MT" pitchFamily="18" charset="0"/>
              </a:rPr>
              <a:t>mins</a:t>
            </a:r>
            <a:r>
              <a:rPr lang="en-GB" sz="2100" b="1" dirty="0" smtClean="0">
                <a:latin typeface="Bodoni MT" pitchFamily="18" charset="0"/>
              </a:rPr>
              <a:t> per week. The overall aim is </a:t>
            </a:r>
            <a:r>
              <a:rPr lang="en-GB" sz="2100" b="1" dirty="0" smtClean="0">
                <a:solidFill>
                  <a:srgbClr val="FF0000"/>
                </a:solidFill>
                <a:latin typeface="Bodoni MT" pitchFamily="18" charset="0"/>
              </a:rPr>
              <a:t>PARTICIPATION</a:t>
            </a:r>
          </a:p>
          <a:p>
            <a:r>
              <a:rPr lang="en-GB" sz="2100" b="1" dirty="0" smtClean="0">
                <a:solidFill>
                  <a:srgbClr val="FF0000"/>
                </a:solidFill>
                <a:latin typeface="Bodoni MT" pitchFamily="18" charset="0"/>
              </a:rPr>
              <a:t>ACTIVE AUSTRALIA  </a:t>
            </a:r>
            <a:r>
              <a:rPr lang="en-GB" sz="2100" b="1" dirty="0" smtClean="0">
                <a:latin typeface="Bodoni MT" pitchFamily="18" charset="0"/>
              </a:rPr>
              <a:t>is the </a:t>
            </a:r>
            <a:r>
              <a:rPr lang="en-GB" sz="2100" b="1" dirty="0" smtClean="0">
                <a:solidFill>
                  <a:srgbClr val="FF0000"/>
                </a:solidFill>
                <a:latin typeface="Bodoni MT" pitchFamily="18" charset="0"/>
              </a:rPr>
              <a:t>SPORT FOR ALL </a:t>
            </a:r>
            <a:r>
              <a:rPr lang="en-GB" sz="2100" b="1" dirty="0" smtClean="0">
                <a:latin typeface="Bodoni MT" pitchFamily="18" charset="0"/>
              </a:rPr>
              <a:t>policy. It has been updated and is now called </a:t>
            </a:r>
            <a:r>
              <a:rPr lang="en-GB" sz="2100" b="1" dirty="0" smtClean="0">
                <a:solidFill>
                  <a:srgbClr val="FF0000"/>
                </a:solidFill>
                <a:latin typeface="Bodoni MT" pitchFamily="18" charset="0"/>
              </a:rPr>
              <a:t>MORE ACTIVE AUSTRALIA</a:t>
            </a:r>
            <a:r>
              <a:rPr lang="en-GB" sz="2100" b="1" dirty="0" smtClean="0">
                <a:latin typeface="Bodoni MT" pitchFamily="18" charset="0"/>
              </a:rPr>
              <a:t>. This is grass roots sport</a:t>
            </a:r>
          </a:p>
          <a:p>
            <a:r>
              <a:rPr lang="en-GB" sz="2100" b="1" dirty="0" smtClean="0">
                <a:solidFill>
                  <a:srgbClr val="FF0000"/>
                </a:solidFill>
                <a:latin typeface="Bodoni MT" pitchFamily="18" charset="0"/>
              </a:rPr>
              <a:t>PASE (PE &amp; Sport Education) </a:t>
            </a:r>
            <a:r>
              <a:rPr lang="en-GB" sz="2100" b="1" dirty="0" smtClean="0">
                <a:latin typeface="Bodoni MT" pitchFamily="18" charset="0"/>
              </a:rPr>
              <a:t>have </a:t>
            </a:r>
            <a:r>
              <a:rPr lang="en-GB" sz="2100" b="1" dirty="0" smtClean="0">
                <a:solidFill>
                  <a:srgbClr val="FF0000"/>
                </a:solidFill>
                <a:latin typeface="Bodoni MT" pitchFamily="18" charset="0"/>
              </a:rPr>
              <a:t>INTENSIVE </a:t>
            </a:r>
            <a:r>
              <a:rPr lang="en-GB" sz="2100" b="1" dirty="0" smtClean="0">
                <a:latin typeface="Bodoni MT" pitchFamily="18" charset="0"/>
              </a:rPr>
              <a:t>training programmes for teachers and train non specialists to deliver. This is government financed</a:t>
            </a:r>
          </a:p>
          <a:p>
            <a:r>
              <a:rPr lang="en-GB" sz="2100" b="1" dirty="0" smtClean="0">
                <a:solidFill>
                  <a:srgbClr val="FF0000"/>
                </a:solidFill>
                <a:latin typeface="Bodoni MT" pitchFamily="18" charset="0"/>
              </a:rPr>
              <a:t>EXEMPLARY </a:t>
            </a:r>
            <a:r>
              <a:rPr lang="en-GB" sz="2100" b="1" dirty="0" smtClean="0">
                <a:latin typeface="Bodoni MT" pitchFamily="18" charset="0"/>
              </a:rPr>
              <a:t>schools are used to swap good practice with local schools</a:t>
            </a:r>
          </a:p>
          <a:p>
            <a:r>
              <a:rPr lang="en-GB" sz="2100" b="1" dirty="0" smtClean="0">
                <a:latin typeface="Bodoni MT" pitchFamily="18" charset="0"/>
              </a:rPr>
              <a:t>The </a:t>
            </a:r>
            <a:r>
              <a:rPr lang="en-GB" sz="2100" b="1" dirty="0" smtClean="0">
                <a:solidFill>
                  <a:srgbClr val="FF0000"/>
                </a:solidFill>
                <a:latin typeface="Bodoni MT" pitchFamily="18" charset="0"/>
              </a:rPr>
              <a:t>FUNDAMENTAL SCHOOLS PROG. (FSP) </a:t>
            </a:r>
            <a:r>
              <a:rPr lang="en-GB" sz="2100" b="1" dirty="0" smtClean="0">
                <a:latin typeface="Bodoni MT" pitchFamily="18" charset="0"/>
              </a:rPr>
              <a:t>teaches primary aged children in 11 fundamental motor skills. Other initiatives include </a:t>
            </a:r>
            <a:r>
              <a:rPr lang="en-GB" sz="2100" b="1" dirty="0" smtClean="0">
                <a:solidFill>
                  <a:srgbClr val="FF0000"/>
                </a:solidFill>
                <a:latin typeface="Bodoni MT" pitchFamily="18" charset="0"/>
              </a:rPr>
              <a:t>SPORTS LEADERS PROGS, STATE AWARDS, SPORTS SEARCH </a:t>
            </a:r>
            <a:r>
              <a:rPr lang="en-GB" sz="2100" b="1" dirty="0" smtClean="0">
                <a:latin typeface="Bodoni MT" pitchFamily="18" charset="0"/>
              </a:rPr>
              <a:t>(Talent Id) </a:t>
            </a:r>
            <a:r>
              <a:rPr lang="en-GB" sz="2100" b="1" dirty="0" smtClean="0">
                <a:solidFill>
                  <a:srgbClr val="FF0000"/>
                </a:solidFill>
                <a:latin typeface="Bodoni MT" pitchFamily="18" charset="0"/>
              </a:rPr>
              <a:t>SPORTS PERSON IN SCHOOLS</a:t>
            </a:r>
            <a:r>
              <a:rPr lang="en-GB" sz="2100" b="1" dirty="0" smtClean="0">
                <a:latin typeface="Bodoni MT" pitchFamily="18" charset="0"/>
              </a:rPr>
              <a:t> (Elite Role Models). The </a:t>
            </a:r>
            <a:r>
              <a:rPr lang="en-GB" sz="2100" b="1" dirty="0" smtClean="0">
                <a:solidFill>
                  <a:srgbClr val="FF0000"/>
                </a:solidFill>
                <a:latin typeface="Bodoni MT" pitchFamily="18" charset="0"/>
              </a:rPr>
              <a:t>TEACHER</a:t>
            </a:r>
            <a:r>
              <a:rPr lang="en-GB" sz="2100" b="1" dirty="0" smtClean="0">
                <a:latin typeface="Bodoni MT" pitchFamily="18" charset="0"/>
              </a:rPr>
              <a:t> games and The </a:t>
            </a:r>
            <a:r>
              <a:rPr lang="en-GB" sz="2100" b="1" dirty="0" smtClean="0">
                <a:solidFill>
                  <a:srgbClr val="FF0000"/>
                </a:solidFill>
                <a:latin typeface="Bodoni MT" pitchFamily="18" charset="0"/>
              </a:rPr>
              <a:t>PACIFIC SCHOOL</a:t>
            </a:r>
            <a:r>
              <a:rPr lang="en-GB" sz="2100" b="1" dirty="0" smtClean="0">
                <a:latin typeface="Bodoni MT" pitchFamily="18" charset="0"/>
              </a:rPr>
              <a:t> games increases networks. </a:t>
            </a:r>
            <a:r>
              <a:rPr lang="en-GB" sz="2100" b="1" dirty="0" smtClean="0">
                <a:solidFill>
                  <a:srgbClr val="FF0000"/>
                </a:solidFill>
                <a:latin typeface="Bodoni MT" pitchFamily="18" charset="0"/>
              </a:rPr>
              <a:t>OUTDOOR EDUCATION </a:t>
            </a:r>
            <a:r>
              <a:rPr lang="en-GB" sz="2100" b="1" dirty="0" smtClean="0">
                <a:latin typeface="Bodoni MT" pitchFamily="18" charset="0"/>
              </a:rPr>
              <a:t>is huge</a:t>
            </a: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buNone/>
            </a:pPr>
            <a:r>
              <a:rPr lang="en-GB" sz="2100" b="1" dirty="0" smtClean="0">
                <a:latin typeface="Bodoni MT" pitchFamily="18" charset="0"/>
              </a:rPr>
              <a:t>	In the USA there is a </a:t>
            </a:r>
            <a:r>
              <a:rPr lang="en-GB" sz="2100" b="1" dirty="0" smtClean="0">
                <a:solidFill>
                  <a:srgbClr val="FF0000"/>
                </a:solidFill>
                <a:latin typeface="Bodoni MT" pitchFamily="18" charset="0"/>
              </a:rPr>
              <a:t>HIERARCHY</a:t>
            </a:r>
            <a:r>
              <a:rPr lang="en-GB" sz="2100" b="1" dirty="0" smtClean="0">
                <a:latin typeface="Bodoni MT" pitchFamily="18" charset="0"/>
              </a:rPr>
              <a:t> of ethnic groups which determine </a:t>
            </a:r>
            <a:r>
              <a:rPr lang="en-GB" sz="2100" b="1" dirty="0" smtClean="0">
                <a:solidFill>
                  <a:srgbClr val="FF0000"/>
                </a:solidFill>
                <a:latin typeface="Bodoni MT" pitchFamily="18" charset="0"/>
              </a:rPr>
              <a:t>ACCESS</a:t>
            </a:r>
            <a:r>
              <a:rPr lang="en-GB" sz="2100" b="1" dirty="0" smtClean="0">
                <a:latin typeface="Bodoni MT" pitchFamily="18" charset="0"/>
              </a:rPr>
              <a:t> to sport.  This is also known as </a:t>
            </a:r>
            <a:r>
              <a:rPr lang="en-GB" sz="2100" b="1" dirty="0" smtClean="0">
                <a:solidFill>
                  <a:srgbClr val="FF0000"/>
                </a:solidFill>
                <a:latin typeface="Bodoni MT" pitchFamily="18" charset="0"/>
              </a:rPr>
              <a:t>STACKING</a:t>
            </a:r>
            <a:r>
              <a:rPr lang="en-GB" sz="2100" b="1" dirty="0" smtClean="0">
                <a:latin typeface="Bodoni MT" pitchFamily="18" charset="0"/>
              </a:rPr>
              <a:t>. </a:t>
            </a:r>
          </a:p>
          <a:p>
            <a:pPr>
              <a:buNone/>
            </a:pPr>
            <a:r>
              <a:rPr lang="en-GB" sz="2100" b="1" dirty="0" smtClean="0">
                <a:latin typeface="Bodoni MT" pitchFamily="18" charset="0"/>
              </a:rPr>
              <a:t>	1. WASP</a:t>
            </a:r>
          </a:p>
          <a:p>
            <a:pPr>
              <a:buNone/>
            </a:pPr>
            <a:r>
              <a:rPr lang="en-GB" sz="2100" b="1" dirty="0" smtClean="0">
                <a:latin typeface="Bodoni MT" pitchFamily="18" charset="0"/>
              </a:rPr>
              <a:t>	2. Ethnic Europeans</a:t>
            </a:r>
          </a:p>
          <a:p>
            <a:pPr>
              <a:buNone/>
            </a:pPr>
            <a:r>
              <a:rPr lang="en-GB" sz="2100" b="1" dirty="0" smtClean="0">
                <a:latin typeface="Bodoni MT" pitchFamily="18" charset="0"/>
              </a:rPr>
              <a:t>	3. African Americans</a:t>
            </a:r>
          </a:p>
          <a:p>
            <a:pPr>
              <a:buNone/>
            </a:pPr>
            <a:r>
              <a:rPr lang="en-GB" sz="2100" b="1" dirty="0" smtClean="0">
                <a:latin typeface="Bodoni MT" pitchFamily="18" charset="0"/>
              </a:rPr>
              <a:t>	4. Mexicans and Puerto Ricans </a:t>
            </a:r>
          </a:p>
          <a:p>
            <a:pPr>
              <a:buNone/>
            </a:pPr>
            <a:r>
              <a:rPr lang="en-GB" sz="2100" b="1" dirty="0" smtClean="0">
                <a:latin typeface="Bodoni MT" pitchFamily="18" charset="0"/>
              </a:rPr>
              <a:t>	5. Vietnamese</a:t>
            </a:r>
          </a:p>
          <a:p>
            <a:pPr>
              <a:buNone/>
            </a:pPr>
            <a:r>
              <a:rPr lang="en-GB" sz="2100" b="1" dirty="0" smtClean="0">
                <a:latin typeface="Bodoni MT" pitchFamily="18" charset="0"/>
              </a:rPr>
              <a:t>	6. Native American Indians</a:t>
            </a:r>
          </a:p>
          <a:p>
            <a:pPr>
              <a:buNone/>
            </a:pPr>
            <a:r>
              <a:rPr lang="en-GB" sz="2100" b="1" dirty="0" smtClean="0">
                <a:latin typeface="Bodoni MT" pitchFamily="18" charset="0"/>
              </a:rPr>
              <a:t>	</a:t>
            </a:r>
            <a:r>
              <a:rPr lang="en-GB" sz="2100" b="1" dirty="0" smtClean="0">
                <a:solidFill>
                  <a:srgbClr val="FF0000"/>
                </a:solidFill>
                <a:latin typeface="Bodoni MT" pitchFamily="18" charset="0"/>
              </a:rPr>
              <a:t>CENTRALITY</a:t>
            </a:r>
            <a:r>
              <a:rPr lang="en-GB" sz="2100" b="1" dirty="0" smtClean="0">
                <a:latin typeface="Bodoni MT" pitchFamily="18" charset="0"/>
              </a:rPr>
              <a:t> is when stacking is used to determine the positions of players on a sports field. EG: Quarter Backs in American Football have rarely been African American as this is seen as a decision making role</a:t>
            </a:r>
          </a:p>
          <a:p>
            <a:pPr>
              <a:buNone/>
            </a:pPr>
            <a:r>
              <a:rPr lang="en-GB" sz="2100" b="1" dirty="0" smtClean="0">
                <a:latin typeface="Bodoni MT" pitchFamily="18" charset="0"/>
              </a:rPr>
              <a:t>	1) Compare how social factors have determined access to sport in both the USA and the UK.</a:t>
            </a:r>
          </a:p>
          <a:p>
            <a:pPr>
              <a:buNone/>
            </a:pPr>
            <a:r>
              <a:rPr lang="en-GB" sz="2100" b="1" dirty="0" smtClean="0">
                <a:latin typeface="Bodoni MT" pitchFamily="18" charset="0"/>
              </a:rPr>
              <a:t>	2) Explain why you think that teamwork is not a natural value for Americans</a:t>
            </a:r>
          </a:p>
          <a:p>
            <a:pPr>
              <a:buNone/>
            </a:pPr>
            <a:r>
              <a:rPr lang="en-GB" sz="2100" b="1" dirty="0" smtClean="0">
                <a:latin typeface="Bodoni MT" pitchFamily="18" charset="0"/>
              </a:rPr>
              <a:t>	3) With reference to American Football, Baseball and Basketball, suggest how you would expect the Hegemonic group to determine access. Give examples. How does this compare to the UK?</a:t>
            </a:r>
          </a:p>
          <a:p>
            <a:pPr>
              <a:buNone/>
            </a:pPr>
            <a:r>
              <a:rPr lang="en-GB" sz="2100" b="1" dirty="0" smtClean="0">
                <a:latin typeface="Bodoni MT" pitchFamily="18" charset="0"/>
              </a:rPr>
              <a:t>	4) Compare the Cultural Determinants in which the UK has adopted cricket but the USA has adopted Baseball? 				(20 Marks)</a:t>
            </a: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OUTDOOR EDUCATION IN AUSTRALIA – </a:t>
            </a:r>
            <a:r>
              <a:rPr lang="en-GB" sz="2100" b="1" dirty="0" smtClean="0">
                <a:solidFill>
                  <a:srgbClr val="FF0000"/>
                </a:solidFill>
                <a:latin typeface="Bodoni MT" pitchFamily="18" charset="0"/>
              </a:rPr>
              <a:t>VICTORIAN </a:t>
            </a:r>
            <a:r>
              <a:rPr lang="en-GB" sz="2100" b="1" dirty="0" smtClean="0">
                <a:latin typeface="Bodoni MT" pitchFamily="18" charset="0"/>
              </a:rPr>
              <a:t>CASE STUDY</a:t>
            </a:r>
          </a:p>
          <a:p>
            <a:r>
              <a:rPr lang="en-GB" sz="2100" b="1" dirty="0" smtClean="0">
                <a:latin typeface="Bodoni MT" pitchFamily="18" charset="0"/>
              </a:rPr>
              <a:t>There are </a:t>
            </a:r>
            <a:r>
              <a:rPr lang="en-GB" sz="2100" b="1" dirty="0" smtClean="0">
                <a:solidFill>
                  <a:srgbClr val="FF0000"/>
                </a:solidFill>
                <a:latin typeface="Bodoni MT" pitchFamily="18" charset="0"/>
              </a:rPr>
              <a:t>8</a:t>
            </a:r>
            <a:r>
              <a:rPr lang="en-GB" sz="2100" b="1" dirty="0" smtClean="0">
                <a:latin typeface="Bodoni MT" pitchFamily="18" charset="0"/>
              </a:rPr>
              <a:t> reasons why Outdoor education is heavily promoted in Victoria</a:t>
            </a:r>
          </a:p>
          <a:p>
            <a:pPr marL="457200" indent="-457200">
              <a:buAutoNum type="arabicParenR"/>
            </a:pPr>
            <a:r>
              <a:rPr lang="en-GB" sz="2100" b="1" dirty="0" smtClean="0">
                <a:solidFill>
                  <a:srgbClr val="FF0000"/>
                </a:solidFill>
                <a:latin typeface="Bodoni MT" pitchFamily="18" charset="0"/>
              </a:rPr>
              <a:t>CLIMATE</a:t>
            </a:r>
          </a:p>
          <a:p>
            <a:pPr marL="457200" indent="-457200">
              <a:buAutoNum type="arabicParenR"/>
            </a:pPr>
            <a:r>
              <a:rPr lang="en-GB" sz="2100" b="1" dirty="0" smtClean="0">
                <a:solidFill>
                  <a:srgbClr val="FF0000"/>
                </a:solidFill>
                <a:latin typeface="Bodoni MT" pitchFamily="18" charset="0"/>
              </a:rPr>
              <a:t>HEALTHY ACTIVE LIFESTYLES</a:t>
            </a:r>
          </a:p>
          <a:p>
            <a:pPr marL="457200" indent="-457200">
              <a:buAutoNum type="arabicParenR"/>
            </a:pPr>
            <a:r>
              <a:rPr lang="en-GB" sz="2100" b="1" dirty="0" smtClean="0">
                <a:solidFill>
                  <a:srgbClr val="FF0000"/>
                </a:solidFill>
                <a:latin typeface="Bodoni MT" pitchFamily="18" charset="0"/>
              </a:rPr>
              <a:t>BUSH CULTURE</a:t>
            </a:r>
          </a:p>
          <a:p>
            <a:pPr marL="457200" indent="-457200">
              <a:buAutoNum type="arabicParenR"/>
            </a:pPr>
            <a:r>
              <a:rPr lang="en-GB" sz="2100" b="1" dirty="0" smtClean="0">
                <a:latin typeface="Bodoni MT" pitchFamily="18" charset="0"/>
              </a:rPr>
              <a:t>It is considered important and is </a:t>
            </a:r>
            <a:r>
              <a:rPr lang="en-GB" sz="2100" b="1" dirty="0" smtClean="0">
                <a:solidFill>
                  <a:srgbClr val="FF0000"/>
                </a:solidFill>
                <a:latin typeface="Bodoni MT" pitchFamily="18" charset="0"/>
              </a:rPr>
              <a:t>EXAMINED</a:t>
            </a:r>
          </a:p>
          <a:p>
            <a:pPr marL="457200" indent="-457200">
              <a:buAutoNum type="arabicParenR"/>
            </a:pPr>
            <a:r>
              <a:rPr lang="en-GB" sz="2100" b="1" dirty="0" smtClean="0">
                <a:solidFill>
                  <a:srgbClr val="FF0000"/>
                </a:solidFill>
                <a:latin typeface="Bodoni MT" pitchFamily="18" charset="0"/>
              </a:rPr>
              <a:t>ENVIRONMENT – AESTHETIC APPEAL</a:t>
            </a:r>
          </a:p>
          <a:p>
            <a:pPr marL="457200" indent="-457200">
              <a:buAutoNum type="arabicParenR"/>
            </a:pPr>
            <a:r>
              <a:rPr lang="en-GB" sz="2100" b="1" dirty="0" smtClean="0">
                <a:solidFill>
                  <a:srgbClr val="FF0000"/>
                </a:solidFill>
                <a:latin typeface="Bodoni MT" pitchFamily="18" charset="0"/>
              </a:rPr>
              <a:t>NATIONALISM AND PRIDE</a:t>
            </a:r>
          </a:p>
          <a:p>
            <a:pPr marL="457200" indent="-457200">
              <a:buAutoNum type="arabicParenR"/>
            </a:pPr>
            <a:r>
              <a:rPr lang="en-GB" sz="2100" b="1" dirty="0" smtClean="0">
                <a:solidFill>
                  <a:srgbClr val="FF0000"/>
                </a:solidFill>
                <a:latin typeface="Bodoni MT" pitchFamily="18" charset="0"/>
              </a:rPr>
              <a:t>SURVIVAL SKILLS</a:t>
            </a:r>
            <a:r>
              <a:rPr lang="en-GB" sz="2100" b="1" dirty="0" smtClean="0">
                <a:latin typeface="Bodoni MT" pitchFamily="18" charset="0"/>
              </a:rPr>
              <a:t>  - Character Building</a:t>
            </a:r>
          </a:p>
          <a:p>
            <a:pPr marL="457200" indent="-457200">
              <a:buAutoNum type="arabicParenR"/>
            </a:pPr>
            <a:r>
              <a:rPr lang="en-GB" sz="2100" b="1" dirty="0" smtClean="0">
                <a:solidFill>
                  <a:srgbClr val="FF0000"/>
                </a:solidFill>
                <a:latin typeface="Bodoni MT" pitchFamily="18" charset="0"/>
              </a:rPr>
              <a:t>OUTDOOR LIFESTYLE</a:t>
            </a:r>
          </a:p>
          <a:p>
            <a:pPr marL="457200" indent="-457200"/>
            <a:r>
              <a:rPr lang="en-GB" sz="2100" b="1" dirty="0" smtClean="0">
                <a:latin typeface="Bodoni MT" pitchFamily="18" charset="0"/>
              </a:rPr>
              <a:t>It is offered as part of the education programme from  Primary Level. At Year 4 onwards there are </a:t>
            </a:r>
            <a:r>
              <a:rPr lang="en-GB" sz="2100" b="1" dirty="0" smtClean="0">
                <a:solidFill>
                  <a:srgbClr val="FF0000"/>
                </a:solidFill>
                <a:latin typeface="Bodoni MT" pitchFamily="18" charset="0"/>
              </a:rPr>
              <a:t>SCHOOL CAMPS</a:t>
            </a:r>
            <a:r>
              <a:rPr lang="en-GB" sz="2100" b="1" dirty="0" smtClean="0">
                <a:latin typeface="Bodoni MT" pitchFamily="18" charset="0"/>
              </a:rPr>
              <a:t>. </a:t>
            </a:r>
          </a:p>
          <a:p>
            <a:pPr marL="457200" indent="-457200"/>
            <a:r>
              <a:rPr lang="en-GB" sz="2100" b="1" dirty="0" smtClean="0">
                <a:latin typeface="Bodoni MT" pitchFamily="18" charset="0"/>
              </a:rPr>
              <a:t>The </a:t>
            </a:r>
            <a:r>
              <a:rPr lang="en-GB" sz="2100" b="1" dirty="0" smtClean="0">
                <a:solidFill>
                  <a:srgbClr val="FF0000"/>
                </a:solidFill>
                <a:latin typeface="Bodoni MT" pitchFamily="18" charset="0"/>
              </a:rPr>
              <a:t>DUKE OF EDINBURGH AWARD </a:t>
            </a:r>
            <a:r>
              <a:rPr lang="en-GB" sz="2100" b="1" dirty="0" smtClean="0">
                <a:latin typeface="Bodoni MT" pitchFamily="18" charset="0"/>
              </a:rPr>
              <a:t>operates throughout Australia. It includes </a:t>
            </a:r>
            <a:r>
              <a:rPr lang="en-GB" sz="2100" b="1" dirty="0" smtClean="0">
                <a:solidFill>
                  <a:srgbClr val="FF0000"/>
                </a:solidFill>
                <a:latin typeface="Bodoni MT" pitchFamily="18" charset="0"/>
              </a:rPr>
              <a:t>OUTWARD BOUND </a:t>
            </a:r>
            <a:r>
              <a:rPr lang="en-GB" sz="2100" b="1" dirty="0" smtClean="0">
                <a:latin typeface="Bodoni MT" pitchFamily="18" charset="0"/>
              </a:rPr>
              <a:t>challenges. Outdoor Education can be examined upon in Y10 as part of the </a:t>
            </a:r>
            <a:r>
              <a:rPr lang="en-GB" sz="2100" b="1" dirty="0" smtClean="0">
                <a:solidFill>
                  <a:srgbClr val="FF0000"/>
                </a:solidFill>
                <a:latin typeface="Bodoni MT" pitchFamily="18" charset="0"/>
              </a:rPr>
              <a:t>HSC</a:t>
            </a:r>
            <a:r>
              <a:rPr lang="en-GB" sz="2100" b="1" dirty="0" smtClean="0">
                <a:latin typeface="Bodoni MT" pitchFamily="18" charset="0"/>
              </a:rPr>
              <a:t>. </a:t>
            </a:r>
          </a:p>
          <a:p>
            <a:pPr marL="457200" indent="-457200"/>
            <a:r>
              <a:rPr lang="en-GB" sz="2100" b="1" dirty="0" smtClean="0">
                <a:solidFill>
                  <a:srgbClr val="FF0000"/>
                </a:solidFill>
                <a:latin typeface="Bodoni MT" pitchFamily="18" charset="0"/>
              </a:rPr>
              <a:t>SKIING</a:t>
            </a:r>
            <a:r>
              <a:rPr lang="en-GB" sz="2100" b="1" dirty="0" smtClean="0">
                <a:latin typeface="Bodoni MT" pitchFamily="18" charset="0"/>
              </a:rPr>
              <a:t> take place in the Victorian mountains</a:t>
            </a:r>
          </a:p>
          <a:p>
            <a:pPr marL="457200" indent="-457200"/>
            <a:r>
              <a:rPr lang="en-GB" sz="2100" b="1" dirty="0" smtClean="0">
                <a:solidFill>
                  <a:srgbClr val="FF0000"/>
                </a:solidFill>
                <a:latin typeface="Bodoni MT" pitchFamily="18" charset="0"/>
              </a:rPr>
              <a:t>TIMBERTOP </a:t>
            </a:r>
            <a:r>
              <a:rPr lang="en-GB" sz="2100" b="1" dirty="0" smtClean="0">
                <a:latin typeface="Bodoni MT" pitchFamily="18" charset="0"/>
              </a:rPr>
              <a:t>and The </a:t>
            </a:r>
            <a:r>
              <a:rPr lang="en-GB" sz="2100" b="1" dirty="0" smtClean="0">
                <a:solidFill>
                  <a:srgbClr val="FF0000"/>
                </a:solidFill>
                <a:latin typeface="Bodoni MT" pitchFamily="18" charset="0"/>
              </a:rPr>
              <a:t>ALPINE SCHOOL </a:t>
            </a:r>
            <a:r>
              <a:rPr lang="en-GB" sz="2100" b="1" dirty="0" smtClean="0">
                <a:latin typeface="Bodoni MT" pitchFamily="18" charset="0"/>
              </a:rPr>
              <a:t>in Victoria offer courses in OE</a:t>
            </a: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MASS PARTICIPATION IN AUSTRALIA – 2007 Figures</a:t>
            </a:r>
          </a:p>
          <a:p>
            <a:r>
              <a:rPr lang="en-GB" sz="2200" b="1" dirty="0" smtClean="0">
                <a:latin typeface="Bodoni MT" pitchFamily="18" charset="0"/>
              </a:rPr>
              <a:t>62% participate in physical activity. 32% are club members. 15% of people are considered </a:t>
            </a:r>
            <a:r>
              <a:rPr lang="en-GB" sz="2200" b="1" dirty="0" smtClean="0">
                <a:solidFill>
                  <a:srgbClr val="FF0000"/>
                </a:solidFill>
                <a:latin typeface="Bodoni MT" pitchFamily="18" charset="0"/>
              </a:rPr>
              <a:t>SEDENTARY</a:t>
            </a:r>
            <a:r>
              <a:rPr lang="en-GB" sz="2200" b="1" dirty="0" smtClean="0">
                <a:latin typeface="Bodoni MT" pitchFamily="18" charset="0"/>
              </a:rPr>
              <a:t>. Australia is experiencing health issues. 60% are overweight and 21% are </a:t>
            </a:r>
            <a:r>
              <a:rPr lang="en-GB" sz="2200" b="1" dirty="0" smtClean="0">
                <a:solidFill>
                  <a:srgbClr val="FF0000"/>
                </a:solidFill>
                <a:latin typeface="Bodoni MT" pitchFamily="18" charset="0"/>
              </a:rPr>
              <a:t>OBESE</a:t>
            </a:r>
            <a:r>
              <a:rPr lang="en-GB" sz="2200" b="1" dirty="0" smtClean="0">
                <a:latin typeface="Bodoni MT" pitchFamily="18" charset="0"/>
              </a:rPr>
              <a:t>. In the UK 25% are obese.</a:t>
            </a:r>
          </a:p>
          <a:p>
            <a:r>
              <a:rPr lang="en-GB" sz="2200" b="1" dirty="0" smtClean="0">
                <a:solidFill>
                  <a:srgbClr val="FF0000"/>
                </a:solidFill>
                <a:latin typeface="Bodoni MT" pitchFamily="18" charset="0"/>
              </a:rPr>
              <a:t>1976</a:t>
            </a:r>
            <a:r>
              <a:rPr lang="en-GB" sz="2200" b="1" dirty="0" smtClean="0">
                <a:latin typeface="Bodoni MT" pitchFamily="18" charset="0"/>
              </a:rPr>
              <a:t> – Montreal Olympics failure prompted the Australian government to found the </a:t>
            </a:r>
            <a:r>
              <a:rPr lang="en-GB" sz="2200" b="1" dirty="0" smtClean="0">
                <a:solidFill>
                  <a:srgbClr val="FF0000"/>
                </a:solidFill>
                <a:latin typeface="Bodoni MT" pitchFamily="18" charset="0"/>
              </a:rPr>
              <a:t>ASC</a:t>
            </a:r>
            <a:r>
              <a:rPr lang="en-GB" sz="2200" b="1" dirty="0" smtClean="0">
                <a:latin typeface="Bodoni MT" pitchFamily="18" charset="0"/>
              </a:rPr>
              <a:t> to promote Mass Participation and Excellence. They did this through the </a:t>
            </a:r>
            <a:r>
              <a:rPr lang="en-GB" sz="2200" b="1" dirty="0" smtClean="0">
                <a:solidFill>
                  <a:srgbClr val="FF0000"/>
                </a:solidFill>
                <a:latin typeface="Bodoni MT" pitchFamily="18" charset="0"/>
              </a:rPr>
              <a:t>AIS</a:t>
            </a:r>
            <a:r>
              <a:rPr lang="en-GB" sz="2200" b="1" dirty="0" smtClean="0">
                <a:latin typeface="Bodoni MT" pitchFamily="18" charset="0"/>
              </a:rPr>
              <a:t>, addressing lack of participation and issues of Opportunity, Provision and Esteem. The </a:t>
            </a:r>
            <a:r>
              <a:rPr lang="en-GB" sz="2200" b="1" dirty="0" smtClean="0">
                <a:solidFill>
                  <a:srgbClr val="FF0000"/>
                </a:solidFill>
                <a:latin typeface="Bodoni MT" pitchFamily="18" charset="0"/>
              </a:rPr>
              <a:t>MORE ACTIVE AUSTRALIA </a:t>
            </a:r>
            <a:r>
              <a:rPr lang="en-GB" sz="2200" b="1" dirty="0" smtClean="0">
                <a:latin typeface="Bodoni MT" pitchFamily="18" charset="0"/>
              </a:rPr>
              <a:t>programme is funded by the ASC. </a:t>
            </a:r>
          </a:p>
          <a:p>
            <a:r>
              <a:rPr lang="en-GB" sz="2200" b="1" dirty="0" smtClean="0">
                <a:latin typeface="Bodoni MT" pitchFamily="18" charset="0"/>
              </a:rPr>
              <a:t>In 1986 the ASC invested in </a:t>
            </a:r>
            <a:r>
              <a:rPr lang="en-GB" sz="2200" b="1" dirty="0" smtClean="0">
                <a:solidFill>
                  <a:srgbClr val="FF0000"/>
                </a:solidFill>
                <a:latin typeface="Bodoni MT" pitchFamily="18" charset="0"/>
              </a:rPr>
              <a:t>AUSSIE SPORT </a:t>
            </a:r>
            <a:r>
              <a:rPr lang="en-GB" sz="2200" b="1" dirty="0" smtClean="0">
                <a:latin typeface="Bodoni MT" pitchFamily="18" charset="0"/>
              </a:rPr>
              <a:t>initiative to </a:t>
            </a:r>
            <a:r>
              <a:rPr lang="en-GB" sz="2200" b="1" dirty="0" smtClean="0">
                <a:solidFill>
                  <a:srgbClr val="FF0000"/>
                </a:solidFill>
                <a:latin typeface="Bodoni MT" pitchFamily="18" charset="0"/>
              </a:rPr>
              <a:t>MODIFY</a:t>
            </a:r>
            <a:r>
              <a:rPr lang="en-GB" sz="2200" b="1" dirty="0" smtClean="0">
                <a:latin typeface="Bodoni MT" pitchFamily="18" charset="0"/>
              </a:rPr>
              <a:t> pitches, rules, equipment and the games for young people to increase participation. It is now called the </a:t>
            </a:r>
            <a:r>
              <a:rPr lang="en-GB" sz="2200" b="1" dirty="0" smtClean="0">
                <a:solidFill>
                  <a:srgbClr val="FF0000"/>
                </a:solidFill>
                <a:latin typeface="Bodoni MT" pitchFamily="18" charset="0"/>
              </a:rPr>
              <a:t>JUNIOR SPORTS PROGRAMME</a:t>
            </a:r>
            <a:r>
              <a:rPr lang="en-GB" sz="2200" b="1" dirty="0" smtClean="0">
                <a:latin typeface="Bodoni MT" pitchFamily="18" charset="0"/>
              </a:rPr>
              <a:t>. </a:t>
            </a:r>
          </a:p>
          <a:p>
            <a:r>
              <a:rPr lang="en-GB" sz="2200" b="1" dirty="0" smtClean="0">
                <a:latin typeface="Bodoni MT" pitchFamily="18" charset="0"/>
              </a:rPr>
              <a:t>6 Strategies have promoted Sports Participation. 1) </a:t>
            </a:r>
            <a:r>
              <a:rPr lang="en-GB" sz="2200" b="1" dirty="0" smtClean="0">
                <a:solidFill>
                  <a:srgbClr val="FF0000"/>
                </a:solidFill>
                <a:latin typeface="Bodoni MT" pitchFamily="18" charset="0"/>
              </a:rPr>
              <a:t>PRIMARY and HIGH SCHOOL</a:t>
            </a:r>
            <a:r>
              <a:rPr lang="en-GB" sz="2200" b="1" dirty="0" smtClean="0">
                <a:latin typeface="Bodoni MT" pitchFamily="18" charset="0"/>
              </a:rPr>
              <a:t> – 10 Strategies 2) </a:t>
            </a:r>
            <a:r>
              <a:rPr lang="en-GB" sz="2200" b="1" dirty="0" smtClean="0">
                <a:solidFill>
                  <a:srgbClr val="FF0000"/>
                </a:solidFill>
                <a:latin typeface="Bodoni MT" pitchFamily="18" charset="0"/>
              </a:rPr>
              <a:t>SCHOOL SPORT NETWORK </a:t>
            </a:r>
            <a:r>
              <a:rPr lang="en-GB" sz="2200" b="1" dirty="0" smtClean="0">
                <a:latin typeface="Bodoni MT" pitchFamily="18" charset="0"/>
              </a:rPr>
              <a:t>for staff 3) </a:t>
            </a:r>
            <a:r>
              <a:rPr lang="en-GB" sz="2200" b="1" dirty="0" smtClean="0">
                <a:solidFill>
                  <a:srgbClr val="FF0000"/>
                </a:solidFill>
                <a:latin typeface="Bodoni MT" pitchFamily="18" charset="0"/>
              </a:rPr>
              <a:t>JUNIOR SPORTS PROGRAMME </a:t>
            </a:r>
            <a:r>
              <a:rPr lang="en-GB" sz="2200" b="1" dirty="0" smtClean="0">
                <a:latin typeface="Bodoni MT" pitchFamily="18" charset="0"/>
              </a:rPr>
              <a:t>– modified games 4) </a:t>
            </a:r>
            <a:r>
              <a:rPr lang="en-GB" sz="2200" b="1" dirty="0" smtClean="0">
                <a:solidFill>
                  <a:srgbClr val="FF0000"/>
                </a:solidFill>
                <a:latin typeface="Bodoni MT" pitchFamily="18" charset="0"/>
              </a:rPr>
              <a:t>ACTIVE AFTER SCHOOL COMMUNITIES (AASC) PROGRAMME </a:t>
            </a:r>
            <a:r>
              <a:rPr lang="en-GB" sz="2200" b="1" dirty="0" smtClean="0">
                <a:latin typeface="Bodoni MT" pitchFamily="18" charset="0"/>
              </a:rPr>
              <a:t>– primary school free after school physical activity. Aimed at the inactive 5) </a:t>
            </a:r>
            <a:r>
              <a:rPr lang="en-GB" sz="2200" b="1" dirty="0" smtClean="0">
                <a:solidFill>
                  <a:srgbClr val="FF0000"/>
                </a:solidFill>
                <a:latin typeface="Bodoni MT" pitchFamily="18" charset="0"/>
              </a:rPr>
              <a:t>LOCAL SPORTING CHAMPIONS PROGRAMME </a:t>
            </a:r>
            <a:r>
              <a:rPr lang="en-GB" sz="2200" b="1" dirty="0" smtClean="0">
                <a:latin typeface="Bodoni MT" pitchFamily="18" charset="0"/>
              </a:rPr>
              <a:t>– grants given to individuals or teams to help with equipment etc 6) </a:t>
            </a:r>
            <a:r>
              <a:rPr lang="en-GB" sz="2200" b="1" dirty="0" smtClean="0">
                <a:solidFill>
                  <a:srgbClr val="FF0000"/>
                </a:solidFill>
                <a:latin typeface="Bodoni MT" pitchFamily="18" charset="0"/>
              </a:rPr>
              <a:t>BLUEARTH</a:t>
            </a:r>
            <a:r>
              <a:rPr lang="en-GB" sz="2200" b="1" dirty="0" smtClean="0">
                <a:latin typeface="Bodoni MT" pitchFamily="18" charset="0"/>
              </a:rPr>
              <a:t> programme – school fitness initiatives </a:t>
            </a:r>
          </a:p>
          <a:p>
            <a:endParaRPr lang="en-GB" sz="2200" b="1" dirty="0" smtClean="0">
              <a:latin typeface="Bodoni MT" pitchFamily="18" charset="0"/>
            </a:endParaRPr>
          </a:p>
          <a:p>
            <a:endParaRPr lang="en-GB" sz="2200" b="1" dirty="0" smtClean="0">
              <a:latin typeface="Bodoni MT" pitchFamily="18" charset="0"/>
            </a:endParaRP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SPORTING EXCELLENCE IN AUSTRALIA</a:t>
            </a:r>
          </a:p>
          <a:p>
            <a:r>
              <a:rPr lang="en-GB" sz="2200" b="1" dirty="0" smtClean="0">
                <a:latin typeface="Bodoni MT" pitchFamily="18" charset="0"/>
              </a:rPr>
              <a:t>The </a:t>
            </a:r>
            <a:r>
              <a:rPr lang="en-GB" sz="2200" b="1" dirty="0" smtClean="0">
                <a:solidFill>
                  <a:srgbClr val="FF0000"/>
                </a:solidFill>
                <a:latin typeface="Bodoni MT" pitchFamily="18" charset="0"/>
              </a:rPr>
              <a:t>AUSTRALIAN INSTITUTES OF SPORT (AIS) </a:t>
            </a:r>
            <a:r>
              <a:rPr lang="en-GB" sz="2200" b="1" dirty="0" smtClean="0">
                <a:latin typeface="Bodoni MT" pitchFamily="18" charset="0"/>
              </a:rPr>
              <a:t>ambition is to achieve sporting </a:t>
            </a:r>
            <a:r>
              <a:rPr lang="en-GB" sz="2200" b="1" dirty="0" smtClean="0">
                <a:solidFill>
                  <a:srgbClr val="FF0000"/>
                </a:solidFill>
                <a:latin typeface="Bodoni MT" pitchFamily="18" charset="0"/>
              </a:rPr>
              <a:t>GLOBAL</a:t>
            </a:r>
            <a:r>
              <a:rPr lang="en-GB" sz="2200" b="1" dirty="0" smtClean="0">
                <a:latin typeface="Bodoni MT" pitchFamily="18" charset="0"/>
              </a:rPr>
              <a:t> excellence. Opened in 1981 following the disastrous 1976 Montreal Olympics. Based in Canberra and funded by the ASC. Elite athletes were selected to live and train together. Each state has an institute. EG: </a:t>
            </a:r>
            <a:r>
              <a:rPr lang="en-GB" sz="2200" b="1" dirty="0" smtClean="0">
                <a:solidFill>
                  <a:srgbClr val="FF0000"/>
                </a:solidFill>
                <a:latin typeface="Bodoni MT" pitchFamily="18" charset="0"/>
              </a:rPr>
              <a:t>Victoria=VIS</a:t>
            </a:r>
            <a:r>
              <a:rPr lang="en-GB" sz="2200" b="1" dirty="0" smtClean="0">
                <a:latin typeface="Bodoni MT" pitchFamily="18" charset="0"/>
              </a:rPr>
              <a:t>. They are funded by the state and by </a:t>
            </a:r>
            <a:r>
              <a:rPr lang="en-GB" sz="2200" b="1" dirty="0" smtClean="0">
                <a:solidFill>
                  <a:srgbClr val="FF0000"/>
                </a:solidFill>
                <a:latin typeface="Bodoni MT" pitchFamily="18" charset="0"/>
              </a:rPr>
              <a:t>SPONSORS</a:t>
            </a:r>
          </a:p>
          <a:p>
            <a:r>
              <a:rPr lang="en-GB" sz="2200" b="1" dirty="0" smtClean="0">
                <a:latin typeface="Bodoni MT" pitchFamily="18" charset="0"/>
              </a:rPr>
              <a:t>The State Institutes operate in</a:t>
            </a:r>
            <a:r>
              <a:rPr lang="en-GB" sz="2200" b="1" dirty="0" smtClean="0">
                <a:solidFill>
                  <a:srgbClr val="FF0000"/>
                </a:solidFill>
                <a:latin typeface="Bodoni MT" pitchFamily="18" charset="0"/>
              </a:rPr>
              <a:t> PARALLEL</a:t>
            </a:r>
            <a:r>
              <a:rPr lang="en-GB" sz="2200" b="1" dirty="0" smtClean="0">
                <a:latin typeface="Bodoni MT" pitchFamily="18" charset="0"/>
              </a:rPr>
              <a:t>. There is no </a:t>
            </a:r>
            <a:r>
              <a:rPr lang="en-GB" sz="2200" b="1" dirty="0" smtClean="0">
                <a:solidFill>
                  <a:srgbClr val="FF0000"/>
                </a:solidFill>
                <a:latin typeface="Bodoni MT" pitchFamily="18" charset="0"/>
              </a:rPr>
              <a:t>HIERARCHY</a:t>
            </a:r>
            <a:r>
              <a:rPr lang="en-GB" sz="2200" b="1" dirty="0" smtClean="0">
                <a:latin typeface="Bodoni MT" pitchFamily="18" charset="0"/>
              </a:rPr>
              <a:t>. It is </a:t>
            </a:r>
            <a:r>
              <a:rPr lang="en-GB" sz="2200" b="1" dirty="0" smtClean="0">
                <a:solidFill>
                  <a:srgbClr val="FF0000"/>
                </a:solidFill>
                <a:latin typeface="Bodoni MT" pitchFamily="18" charset="0"/>
              </a:rPr>
              <a:t>DECENTRALISED</a:t>
            </a:r>
            <a:r>
              <a:rPr lang="en-GB" sz="2200" b="1" dirty="0" smtClean="0">
                <a:latin typeface="Bodoni MT" pitchFamily="18" charset="0"/>
              </a:rPr>
              <a:t> and monitored by the </a:t>
            </a:r>
            <a:r>
              <a:rPr lang="en-GB" sz="2200" b="1" dirty="0" smtClean="0">
                <a:solidFill>
                  <a:srgbClr val="FF0000"/>
                </a:solidFill>
                <a:latin typeface="Bodoni MT" pitchFamily="18" charset="0"/>
              </a:rPr>
              <a:t>NATIONAL ELITE SPORTS COUNCIL</a:t>
            </a:r>
            <a:r>
              <a:rPr lang="en-GB" sz="2200" b="1" dirty="0" smtClean="0">
                <a:latin typeface="Bodoni MT" pitchFamily="18" charset="0"/>
              </a:rPr>
              <a:t>. There are</a:t>
            </a:r>
            <a:r>
              <a:rPr lang="en-GB" sz="2200" b="1" dirty="0" smtClean="0">
                <a:solidFill>
                  <a:srgbClr val="FF0000"/>
                </a:solidFill>
                <a:latin typeface="Bodoni MT" pitchFamily="18" charset="0"/>
              </a:rPr>
              <a:t> 7 </a:t>
            </a:r>
            <a:r>
              <a:rPr lang="en-GB" sz="2200" b="1" dirty="0" smtClean="0">
                <a:latin typeface="Bodoni MT" pitchFamily="18" charset="0"/>
              </a:rPr>
              <a:t>Main </a:t>
            </a:r>
            <a:r>
              <a:rPr lang="en-GB" sz="2200" b="1" dirty="0" smtClean="0">
                <a:solidFill>
                  <a:srgbClr val="FF0000"/>
                </a:solidFill>
                <a:latin typeface="Bodoni MT" pitchFamily="18" charset="0"/>
              </a:rPr>
              <a:t>FUNCTIONS </a:t>
            </a:r>
            <a:r>
              <a:rPr lang="en-GB" sz="2200" b="1" dirty="0" smtClean="0">
                <a:latin typeface="Bodoni MT" pitchFamily="18" charset="0"/>
              </a:rPr>
              <a:t>of the </a:t>
            </a:r>
            <a:r>
              <a:rPr lang="en-GB" sz="2200" b="1" dirty="0" smtClean="0">
                <a:solidFill>
                  <a:srgbClr val="FF0000"/>
                </a:solidFill>
                <a:latin typeface="Bodoni MT" pitchFamily="18" charset="0"/>
              </a:rPr>
              <a:t>AIS</a:t>
            </a:r>
          </a:p>
          <a:p>
            <a:pPr marL="457200" indent="-457200">
              <a:buAutoNum type="arabicParenR"/>
            </a:pPr>
            <a:r>
              <a:rPr lang="en-GB" sz="2200" b="1" dirty="0" smtClean="0">
                <a:latin typeface="Bodoni MT" pitchFamily="18" charset="0"/>
              </a:rPr>
              <a:t>To produce </a:t>
            </a:r>
            <a:r>
              <a:rPr lang="en-GB" sz="2200" b="1" dirty="0" smtClean="0">
                <a:solidFill>
                  <a:srgbClr val="FF0000"/>
                </a:solidFill>
                <a:latin typeface="Bodoni MT" pitchFamily="18" charset="0"/>
              </a:rPr>
              <a:t>ELITE</a:t>
            </a:r>
            <a:r>
              <a:rPr lang="en-GB" sz="2200" b="1" dirty="0" smtClean="0">
                <a:latin typeface="Bodoni MT" pitchFamily="18" charset="0"/>
              </a:rPr>
              <a:t> performance</a:t>
            </a:r>
          </a:p>
          <a:p>
            <a:pPr marL="457200" indent="-457200">
              <a:buAutoNum type="arabicParenR"/>
            </a:pPr>
            <a:r>
              <a:rPr lang="en-GB" sz="2200" b="1" dirty="0" smtClean="0">
                <a:latin typeface="Bodoni MT" pitchFamily="18" charset="0"/>
              </a:rPr>
              <a:t>To provide athletes with </a:t>
            </a:r>
            <a:r>
              <a:rPr lang="en-GB" sz="2200" b="1" dirty="0" smtClean="0">
                <a:solidFill>
                  <a:srgbClr val="FF0000"/>
                </a:solidFill>
                <a:latin typeface="Bodoni MT" pitchFamily="18" charset="0"/>
              </a:rPr>
              <a:t>SPONSORSHIP</a:t>
            </a:r>
          </a:p>
          <a:p>
            <a:pPr marL="457200" indent="-457200">
              <a:buAutoNum type="arabicParenR"/>
            </a:pPr>
            <a:r>
              <a:rPr lang="en-GB" sz="2200" b="1" dirty="0" smtClean="0">
                <a:latin typeface="Bodoni MT" pitchFamily="18" charset="0"/>
              </a:rPr>
              <a:t>To have world class </a:t>
            </a:r>
            <a:r>
              <a:rPr lang="en-GB" sz="2200" b="1" dirty="0" smtClean="0">
                <a:solidFill>
                  <a:srgbClr val="FF0000"/>
                </a:solidFill>
                <a:latin typeface="Bodoni MT" pitchFamily="18" charset="0"/>
              </a:rPr>
              <a:t>FACILITIES</a:t>
            </a:r>
          </a:p>
          <a:p>
            <a:pPr marL="457200" indent="-457200">
              <a:buAutoNum type="arabicParenR"/>
            </a:pPr>
            <a:r>
              <a:rPr lang="en-GB" sz="2200" b="1" dirty="0" smtClean="0">
                <a:latin typeface="Bodoni MT" pitchFamily="18" charset="0"/>
              </a:rPr>
              <a:t>To have high quality </a:t>
            </a:r>
            <a:r>
              <a:rPr lang="en-GB" sz="2200" b="1" dirty="0" smtClean="0">
                <a:solidFill>
                  <a:srgbClr val="FF0000"/>
                </a:solidFill>
                <a:latin typeface="Bodoni MT" pitchFamily="18" charset="0"/>
              </a:rPr>
              <a:t>COACHING</a:t>
            </a:r>
            <a:r>
              <a:rPr lang="en-GB" sz="2200" b="1" dirty="0" smtClean="0">
                <a:latin typeface="Bodoni MT" pitchFamily="18" charset="0"/>
              </a:rPr>
              <a:t> and technical support</a:t>
            </a:r>
          </a:p>
          <a:p>
            <a:pPr marL="457200" indent="-457200">
              <a:buAutoNum type="arabicParenR"/>
            </a:pPr>
            <a:r>
              <a:rPr lang="en-GB" sz="2200" b="1" dirty="0" smtClean="0">
                <a:latin typeface="Bodoni MT" pitchFamily="18" charset="0"/>
              </a:rPr>
              <a:t>To provide treatment from </a:t>
            </a:r>
            <a:r>
              <a:rPr lang="en-GB" sz="2200" b="1" dirty="0" smtClean="0">
                <a:solidFill>
                  <a:srgbClr val="FF0000"/>
                </a:solidFill>
                <a:latin typeface="Bodoni MT" pitchFamily="18" charset="0"/>
              </a:rPr>
              <a:t>SPORTS MEDICINE</a:t>
            </a:r>
          </a:p>
          <a:p>
            <a:pPr marL="457200" indent="-457200">
              <a:buAutoNum type="arabicParenR"/>
            </a:pPr>
            <a:r>
              <a:rPr lang="en-GB" sz="2200" b="1" dirty="0" smtClean="0">
                <a:latin typeface="Bodoni MT" pitchFamily="18" charset="0"/>
              </a:rPr>
              <a:t>To provide career advice EG: </a:t>
            </a:r>
            <a:r>
              <a:rPr lang="en-GB" sz="2200" b="1" dirty="0" smtClean="0">
                <a:solidFill>
                  <a:srgbClr val="FF0000"/>
                </a:solidFill>
                <a:latin typeface="Bodoni MT" pitchFamily="18" charset="0"/>
              </a:rPr>
              <a:t>ACE</a:t>
            </a:r>
            <a:r>
              <a:rPr lang="en-GB" sz="2200" b="1" dirty="0" smtClean="0">
                <a:latin typeface="Bodoni MT" pitchFamily="18" charset="0"/>
              </a:rPr>
              <a:t> – Athletic Career Education</a:t>
            </a:r>
          </a:p>
          <a:p>
            <a:pPr marL="457200" indent="-457200">
              <a:buAutoNum type="arabicParenR"/>
            </a:pPr>
            <a:r>
              <a:rPr lang="en-GB" sz="2200" b="1" dirty="0" smtClean="0">
                <a:latin typeface="Bodoni MT" pitchFamily="18" charset="0"/>
              </a:rPr>
              <a:t>To provide National and International </a:t>
            </a:r>
            <a:r>
              <a:rPr lang="en-GB" sz="2200" b="1" dirty="0" smtClean="0">
                <a:solidFill>
                  <a:srgbClr val="FF0000"/>
                </a:solidFill>
                <a:latin typeface="Bodoni MT" pitchFamily="18" charset="0"/>
              </a:rPr>
              <a:t>COMPETITION </a:t>
            </a:r>
          </a:p>
          <a:p>
            <a:pPr marL="457200" indent="-457200"/>
            <a:r>
              <a:rPr lang="en-GB" sz="2200" b="1" dirty="0" smtClean="0">
                <a:latin typeface="Bodoni MT" pitchFamily="18" charset="0"/>
              </a:rPr>
              <a:t>The AIS works with </a:t>
            </a:r>
            <a:r>
              <a:rPr lang="en-GB" sz="2200" b="1" dirty="0" smtClean="0">
                <a:solidFill>
                  <a:srgbClr val="FF0000"/>
                </a:solidFill>
                <a:latin typeface="Bodoni MT" pitchFamily="18" charset="0"/>
              </a:rPr>
              <a:t>NGB</a:t>
            </a:r>
            <a:r>
              <a:rPr lang="en-GB" sz="2200" b="1" dirty="0" smtClean="0">
                <a:latin typeface="Bodoni MT" pitchFamily="18" charset="0"/>
              </a:rPr>
              <a:t>s to develop high performance. There are however </a:t>
            </a:r>
            <a:r>
              <a:rPr lang="en-GB" sz="2200" b="1" dirty="0" smtClean="0">
                <a:solidFill>
                  <a:srgbClr val="FF0000"/>
                </a:solidFill>
                <a:latin typeface="Bodoni MT" pitchFamily="18" charset="0"/>
              </a:rPr>
              <a:t>ALTERNATIVE PATHWAYS</a:t>
            </a:r>
            <a:r>
              <a:rPr lang="en-GB" sz="2200" b="1" dirty="0" smtClean="0">
                <a:latin typeface="Bodoni MT" pitchFamily="18" charset="0"/>
              </a:rPr>
              <a:t> into professional sport</a:t>
            </a: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solidFill>
                  <a:srgbClr val="FF0000"/>
                </a:solidFill>
                <a:latin typeface="Bodoni MT" pitchFamily="18" charset="0"/>
              </a:rPr>
              <a:t>ALTERNATIVE PATHWAYS </a:t>
            </a:r>
            <a:r>
              <a:rPr lang="en-GB" sz="2200" b="1" dirty="0" smtClean="0">
                <a:latin typeface="Bodoni MT" pitchFamily="18" charset="0"/>
              </a:rPr>
              <a:t>INTO EXCELLENCE IN AUSTRALIA</a:t>
            </a:r>
          </a:p>
          <a:p>
            <a:r>
              <a:rPr lang="en-GB" sz="2200" b="1" dirty="0" smtClean="0">
                <a:latin typeface="Bodoni MT" pitchFamily="18" charset="0"/>
              </a:rPr>
              <a:t>The</a:t>
            </a:r>
            <a:r>
              <a:rPr lang="en-GB" sz="2200" b="1" dirty="0" smtClean="0">
                <a:solidFill>
                  <a:srgbClr val="FF0000"/>
                </a:solidFill>
                <a:latin typeface="Bodoni MT" pitchFamily="18" charset="0"/>
              </a:rPr>
              <a:t> DRAFT </a:t>
            </a:r>
            <a:r>
              <a:rPr lang="en-GB" sz="2200" b="1" dirty="0" smtClean="0">
                <a:latin typeface="Bodoni MT" pitchFamily="18" charset="0"/>
              </a:rPr>
              <a:t>System operates in Australian Rules. It is an attempt to </a:t>
            </a:r>
            <a:r>
              <a:rPr lang="en-GB" sz="2200" b="1" dirty="0" smtClean="0">
                <a:solidFill>
                  <a:srgbClr val="FF0000"/>
                </a:solidFill>
                <a:latin typeface="Bodoni MT" pitchFamily="18" charset="0"/>
              </a:rPr>
              <a:t>INTENSIFY</a:t>
            </a:r>
            <a:r>
              <a:rPr lang="en-GB" sz="2200" b="1" dirty="0" smtClean="0">
                <a:latin typeface="Bodoni MT" pitchFamily="18" charset="0"/>
              </a:rPr>
              <a:t> competition. Some teams have been accused of </a:t>
            </a:r>
            <a:r>
              <a:rPr lang="en-GB" sz="2200" b="1" dirty="0" smtClean="0">
                <a:solidFill>
                  <a:srgbClr val="FF0000"/>
                </a:solidFill>
                <a:latin typeface="Bodoni MT" pitchFamily="18" charset="0"/>
              </a:rPr>
              <a:t>TANKING</a:t>
            </a:r>
            <a:r>
              <a:rPr lang="en-GB" sz="2200" b="1" dirty="0" smtClean="0">
                <a:latin typeface="Bodoni MT" pitchFamily="18" charset="0"/>
              </a:rPr>
              <a:t> to get 1</a:t>
            </a:r>
            <a:r>
              <a:rPr lang="en-GB" sz="2200" b="1" baseline="30000" dirty="0" smtClean="0">
                <a:latin typeface="Bodoni MT" pitchFamily="18" charset="0"/>
              </a:rPr>
              <a:t>st</a:t>
            </a:r>
            <a:r>
              <a:rPr lang="en-GB" sz="2200" b="1" dirty="0" smtClean="0">
                <a:latin typeface="Bodoni MT" pitchFamily="18" charset="0"/>
              </a:rPr>
              <a:t> pick. </a:t>
            </a:r>
          </a:p>
          <a:p>
            <a:r>
              <a:rPr lang="en-GB" sz="2200" b="1" dirty="0" smtClean="0">
                <a:latin typeface="Bodoni MT" pitchFamily="18" charset="0"/>
              </a:rPr>
              <a:t>In Rugby League could be part of the AIS but could also be part of a </a:t>
            </a:r>
            <a:r>
              <a:rPr lang="en-GB" sz="2200" b="1" dirty="0" smtClean="0">
                <a:solidFill>
                  <a:srgbClr val="FF0000"/>
                </a:solidFill>
                <a:latin typeface="Bodoni MT" pitchFamily="18" charset="0"/>
              </a:rPr>
              <a:t>CLUB ACADEMY</a:t>
            </a:r>
            <a:r>
              <a:rPr lang="en-GB" sz="2200" b="1" dirty="0" smtClean="0">
                <a:latin typeface="Bodoni MT" pitchFamily="18" charset="0"/>
              </a:rPr>
              <a:t>. The </a:t>
            </a:r>
            <a:r>
              <a:rPr lang="en-GB" sz="2200" b="1" dirty="0" smtClean="0">
                <a:solidFill>
                  <a:srgbClr val="FF0000"/>
                </a:solidFill>
                <a:latin typeface="Bodoni MT" pitchFamily="18" charset="0"/>
              </a:rPr>
              <a:t>KIDS TO KANGAROOS</a:t>
            </a:r>
            <a:r>
              <a:rPr lang="en-GB" sz="2200" b="1" dirty="0" smtClean="0">
                <a:latin typeface="Bodoni MT" pitchFamily="18" charset="0"/>
              </a:rPr>
              <a:t> scheme allows players to get noticed by professional clubs. The </a:t>
            </a:r>
            <a:r>
              <a:rPr lang="en-GB" sz="2200" b="1" dirty="0" smtClean="0">
                <a:solidFill>
                  <a:srgbClr val="FF0000"/>
                </a:solidFill>
                <a:latin typeface="Bodoni MT" pitchFamily="18" charset="0"/>
              </a:rPr>
              <a:t>TOYOTA CUP NATIONAL YOUTH </a:t>
            </a:r>
            <a:r>
              <a:rPr lang="en-GB" sz="2200" b="1" dirty="0" smtClean="0">
                <a:latin typeface="Bodoni MT" pitchFamily="18" charset="0"/>
              </a:rPr>
              <a:t>competition is a televised spectacle of under 18 talent. There is no Draft</a:t>
            </a:r>
          </a:p>
          <a:p>
            <a:r>
              <a:rPr lang="en-GB" sz="2200" b="1" dirty="0" smtClean="0">
                <a:latin typeface="Bodoni MT" pitchFamily="18" charset="0"/>
              </a:rPr>
              <a:t>In cricket Shane Warne is an example of someone who was not part of the AIS</a:t>
            </a:r>
          </a:p>
          <a:p>
            <a:pPr>
              <a:buNone/>
            </a:pPr>
            <a:r>
              <a:rPr lang="en-GB" sz="2200" b="1" dirty="0" smtClean="0">
                <a:latin typeface="Bodoni MT" pitchFamily="18" charset="0"/>
              </a:rPr>
              <a:t>	Use the following information to compare the pursuit of excellence by Australia and the UK:</a:t>
            </a:r>
          </a:p>
          <a:p>
            <a:pPr>
              <a:buNone/>
            </a:pPr>
            <a:r>
              <a:rPr lang="en-GB" sz="2200" b="1" dirty="0" smtClean="0">
                <a:latin typeface="Bodoni MT" pitchFamily="18" charset="0"/>
              </a:rPr>
              <a:t>	UK ambition 2012 is to finish 4</a:t>
            </a:r>
            <a:r>
              <a:rPr lang="en-GB" sz="2200" b="1" baseline="30000" dirty="0" smtClean="0">
                <a:latin typeface="Bodoni MT" pitchFamily="18" charset="0"/>
              </a:rPr>
              <a:t>th</a:t>
            </a:r>
            <a:r>
              <a:rPr lang="en-GB" sz="2200" b="1" dirty="0" smtClean="0">
                <a:latin typeface="Bodoni MT" pitchFamily="18" charset="0"/>
              </a:rPr>
              <a:t> / UK launched Golden Decade / Increased ethos of a Professional Approach in the UK / The UK government has recently heavily backed sport. Traditionally it has been low priority / The UKSI is a direct copy of the AIS / There are 4 Devolved Home Country Institutes / UKSI priority is Olympic Success / The UKSI is not the only pathway to pro sport in the UK / The UKSI is funded by Lottery / The UK government is not involved in policy making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CASE STUDY OF </a:t>
            </a:r>
            <a:r>
              <a:rPr lang="en-GB" sz="2200" b="1" dirty="0" smtClean="0">
                <a:solidFill>
                  <a:srgbClr val="FF0000"/>
                </a:solidFill>
                <a:latin typeface="Bodoni MT" pitchFamily="18" charset="0"/>
              </a:rPr>
              <a:t>CRICKET</a:t>
            </a:r>
          </a:p>
          <a:p>
            <a:r>
              <a:rPr lang="en-GB" sz="2200" b="1" dirty="0" smtClean="0">
                <a:latin typeface="Bodoni MT" pitchFamily="18" charset="0"/>
              </a:rPr>
              <a:t>Rivalry has always existed between England and Australia. </a:t>
            </a:r>
            <a:r>
              <a:rPr lang="en-GB" sz="2200" b="1" dirty="0" smtClean="0">
                <a:solidFill>
                  <a:srgbClr val="FF0000"/>
                </a:solidFill>
                <a:latin typeface="Bodoni MT" pitchFamily="18" charset="0"/>
              </a:rPr>
              <a:t>NATIONAL PROGRESS</a:t>
            </a:r>
            <a:r>
              <a:rPr lang="en-GB" sz="2200" b="1" dirty="0" smtClean="0">
                <a:latin typeface="Bodoni MT" pitchFamily="18" charset="0"/>
              </a:rPr>
              <a:t> was measured against the </a:t>
            </a:r>
            <a:r>
              <a:rPr lang="en-GB" sz="2200" b="1" dirty="0" smtClean="0">
                <a:solidFill>
                  <a:srgbClr val="FF0000"/>
                </a:solidFill>
                <a:latin typeface="Bodoni MT" pitchFamily="18" charset="0"/>
              </a:rPr>
              <a:t>MOTHERLAND</a:t>
            </a:r>
            <a:r>
              <a:rPr lang="en-GB" sz="2200" b="1" dirty="0" smtClean="0">
                <a:latin typeface="Bodoni MT" pitchFamily="18" charset="0"/>
              </a:rPr>
              <a:t>. </a:t>
            </a:r>
            <a:r>
              <a:rPr lang="en-GB" sz="2200" b="1" dirty="0" smtClean="0">
                <a:solidFill>
                  <a:srgbClr val="FF0000"/>
                </a:solidFill>
                <a:latin typeface="Bodoni MT" pitchFamily="18" charset="0"/>
              </a:rPr>
              <a:t>TEST</a:t>
            </a:r>
            <a:r>
              <a:rPr lang="en-GB" sz="2200" b="1" dirty="0" smtClean="0">
                <a:latin typeface="Bodoni MT" pitchFamily="18" charset="0"/>
              </a:rPr>
              <a:t> matches were coined in 1861 but the 1</a:t>
            </a:r>
            <a:r>
              <a:rPr lang="en-GB" sz="2200" b="1" baseline="30000" dirty="0" smtClean="0">
                <a:latin typeface="Bodoni MT" pitchFamily="18" charset="0"/>
              </a:rPr>
              <a:t>st</a:t>
            </a:r>
            <a:r>
              <a:rPr lang="en-GB" sz="2200" b="1" dirty="0" smtClean="0">
                <a:latin typeface="Bodoni MT" pitchFamily="18" charset="0"/>
              </a:rPr>
              <a:t> one was in 1876. The </a:t>
            </a:r>
            <a:r>
              <a:rPr lang="en-GB" sz="2200" b="1" dirty="0" smtClean="0">
                <a:solidFill>
                  <a:srgbClr val="FF0000"/>
                </a:solidFill>
                <a:latin typeface="Bodoni MT" pitchFamily="18" charset="0"/>
              </a:rPr>
              <a:t>ASHES MYTHOLOGY </a:t>
            </a:r>
            <a:r>
              <a:rPr lang="en-GB" sz="2200" b="1" dirty="0" smtClean="0">
                <a:latin typeface="Bodoni MT" pitchFamily="18" charset="0"/>
              </a:rPr>
              <a:t>began as a Sydney newspaper mocked England after Australia’s 1</a:t>
            </a:r>
            <a:r>
              <a:rPr lang="en-GB" sz="2200" b="1" baseline="30000" dirty="0" smtClean="0">
                <a:latin typeface="Bodoni MT" pitchFamily="18" charset="0"/>
              </a:rPr>
              <a:t>st</a:t>
            </a:r>
            <a:r>
              <a:rPr lang="en-GB" sz="2200" b="1" dirty="0" smtClean="0">
                <a:latin typeface="Bodoni MT" pitchFamily="18" charset="0"/>
              </a:rPr>
              <a:t> victory. They carried a mock </a:t>
            </a:r>
            <a:r>
              <a:rPr lang="en-GB" sz="2200" b="1" dirty="0" smtClean="0">
                <a:solidFill>
                  <a:srgbClr val="FF0000"/>
                </a:solidFill>
                <a:latin typeface="Bodoni MT" pitchFamily="18" charset="0"/>
              </a:rPr>
              <a:t>OBITUARY</a:t>
            </a:r>
            <a:r>
              <a:rPr lang="en-GB" sz="2200" b="1" dirty="0" smtClean="0">
                <a:latin typeface="Bodoni MT" pitchFamily="18" charset="0"/>
              </a:rPr>
              <a:t> stating the cremation of English cricket  </a:t>
            </a:r>
          </a:p>
          <a:p>
            <a:r>
              <a:rPr lang="en-GB" sz="2200" b="1" dirty="0" smtClean="0">
                <a:solidFill>
                  <a:srgbClr val="FF0000"/>
                </a:solidFill>
                <a:latin typeface="Bodoni MT" pitchFamily="18" charset="0"/>
              </a:rPr>
              <a:t>1932 BODYLINE </a:t>
            </a:r>
            <a:r>
              <a:rPr lang="en-GB" sz="2200" b="1" dirty="0" smtClean="0">
                <a:latin typeface="Bodoni MT" pitchFamily="18" charset="0"/>
              </a:rPr>
              <a:t>series saw England use unsporting tactics</a:t>
            </a:r>
          </a:p>
          <a:p>
            <a:r>
              <a:rPr lang="en-GB" sz="2200" b="1" dirty="0" smtClean="0">
                <a:latin typeface="Bodoni MT" pitchFamily="18" charset="0"/>
              </a:rPr>
              <a:t>The 1970s </a:t>
            </a:r>
            <a:r>
              <a:rPr lang="en-GB" sz="2200" b="1" dirty="0" smtClean="0">
                <a:solidFill>
                  <a:srgbClr val="FF0000"/>
                </a:solidFill>
                <a:latin typeface="Bodoni MT" pitchFamily="18" charset="0"/>
              </a:rPr>
              <a:t>WORLD SERIES OF CRICKET </a:t>
            </a:r>
            <a:r>
              <a:rPr lang="en-GB" sz="2200" b="1" dirty="0" smtClean="0">
                <a:latin typeface="Bodoni MT" pitchFamily="18" charset="0"/>
              </a:rPr>
              <a:t>modernised the game and made it more professional &amp; popular whilst taking the power away from the </a:t>
            </a:r>
            <a:r>
              <a:rPr lang="en-GB" sz="2200" b="1" dirty="0" smtClean="0">
                <a:solidFill>
                  <a:srgbClr val="FF0000"/>
                </a:solidFill>
                <a:latin typeface="Bodoni MT" pitchFamily="18" charset="0"/>
              </a:rPr>
              <a:t>ICC</a:t>
            </a:r>
          </a:p>
          <a:p>
            <a:r>
              <a:rPr lang="en-GB" sz="2200" b="1" dirty="0" smtClean="0">
                <a:latin typeface="Bodoni MT" pitchFamily="18" charset="0"/>
              </a:rPr>
              <a:t>Recently </a:t>
            </a:r>
            <a:r>
              <a:rPr lang="en-GB" sz="2200" b="1" dirty="0" smtClean="0">
                <a:solidFill>
                  <a:srgbClr val="FF0000"/>
                </a:solidFill>
                <a:latin typeface="Bodoni MT" pitchFamily="18" charset="0"/>
              </a:rPr>
              <a:t>Twenty20</a:t>
            </a:r>
            <a:r>
              <a:rPr lang="en-GB" sz="2200" b="1" dirty="0" smtClean="0">
                <a:latin typeface="Bodoni MT" pitchFamily="18" charset="0"/>
              </a:rPr>
              <a:t> and the </a:t>
            </a:r>
            <a:r>
              <a:rPr lang="en-GB" sz="2200" b="1" dirty="0" smtClean="0">
                <a:solidFill>
                  <a:srgbClr val="FF0000"/>
                </a:solidFill>
                <a:latin typeface="Bodoni MT" pitchFamily="18" charset="0"/>
              </a:rPr>
              <a:t>IPL</a:t>
            </a:r>
            <a:r>
              <a:rPr lang="en-GB" sz="2200" b="1" dirty="0" smtClean="0">
                <a:latin typeface="Bodoni MT" pitchFamily="18" charset="0"/>
              </a:rPr>
              <a:t> have reinforced the </a:t>
            </a:r>
            <a:r>
              <a:rPr lang="en-GB" sz="2200" b="1" dirty="0" smtClean="0">
                <a:solidFill>
                  <a:srgbClr val="FF0000"/>
                </a:solidFill>
                <a:latin typeface="Bodoni MT" pitchFamily="18" charset="0"/>
              </a:rPr>
              <a:t>GOLDEN TRIANGLE</a:t>
            </a:r>
          </a:p>
          <a:p>
            <a:r>
              <a:rPr lang="en-GB" sz="2200" b="1" dirty="0" smtClean="0">
                <a:latin typeface="Bodoni MT" pitchFamily="18" charset="0"/>
              </a:rPr>
              <a:t>Australian Cricket is a direct </a:t>
            </a:r>
            <a:r>
              <a:rPr lang="en-GB" sz="2200" b="1" dirty="0" smtClean="0">
                <a:solidFill>
                  <a:srgbClr val="FF0000"/>
                </a:solidFill>
                <a:latin typeface="Bodoni MT" pitchFamily="18" charset="0"/>
              </a:rPr>
              <a:t>REPLICATION</a:t>
            </a:r>
            <a:r>
              <a:rPr lang="en-GB" sz="2200" b="1" dirty="0" smtClean="0">
                <a:latin typeface="Bodoni MT" pitchFamily="18" charset="0"/>
              </a:rPr>
              <a:t> of the English game. The </a:t>
            </a:r>
            <a:r>
              <a:rPr lang="en-GB" sz="2200" b="1" dirty="0" smtClean="0">
                <a:solidFill>
                  <a:srgbClr val="FF0000"/>
                </a:solidFill>
                <a:latin typeface="Bodoni MT" pitchFamily="18" charset="0"/>
              </a:rPr>
              <a:t>MCG</a:t>
            </a:r>
            <a:r>
              <a:rPr lang="en-GB" sz="2200" b="1" dirty="0" smtClean="0">
                <a:latin typeface="Bodoni MT" pitchFamily="18" charset="0"/>
              </a:rPr>
              <a:t> is a copy of the MCC. In the UK cricket strongly represents the </a:t>
            </a:r>
            <a:r>
              <a:rPr lang="en-GB" sz="2200" b="1" dirty="0" smtClean="0">
                <a:solidFill>
                  <a:srgbClr val="FF0000"/>
                </a:solidFill>
                <a:latin typeface="Bodoni MT" pitchFamily="18" charset="0"/>
              </a:rPr>
              <a:t>VALUES</a:t>
            </a:r>
            <a:r>
              <a:rPr lang="en-GB" sz="2200" b="1" dirty="0" smtClean="0">
                <a:latin typeface="Bodoni MT" pitchFamily="18" charset="0"/>
              </a:rPr>
              <a:t> of the British Empire. </a:t>
            </a:r>
            <a:r>
              <a:rPr lang="en-GB" sz="2200" b="1" dirty="0" smtClean="0">
                <a:solidFill>
                  <a:srgbClr val="FF0000"/>
                </a:solidFill>
                <a:latin typeface="Bodoni MT" pitchFamily="18" charset="0"/>
              </a:rPr>
              <a:t>CLASS DIVISION </a:t>
            </a:r>
            <a:r>
              <a:rPr lang="en-GB" sz="2200" b="1" dirty="0" smtClean="0">
                <a:latin typeface="Bodoni MT" pitchFamily="18" charset="0"/>
              </a:rPr>
              <a:t>is evident in the UK but Australians are very critical of this</a:t>
            </a:r>
          </a:p>
          <a:p>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CASE STUDY OF </a:t>
            </a:r>
            <a:r>
              <a:rPr lang="en-GB" sz="2200" b="1" dirty="0" smtClean="0">
                <a:solidFill>
                  <a:srgbClr val="FF0000"/>
                </a:solidFill>
                <a:latin typeface="Bodoni MT" pitchFamily="18" charset="0"/>
              </a:rPr>
              <a:t>RUGBY LEAGUE</a:t>
            </a:r>
          </a:p>
          <a:p>
            <a:r>
              <a:rPr lang="en-GB" sz="2200" b="1" dirty="0" smtClean="0">
                <a:latin typeface="Bodoni MT" pitchFamily="18" charset="0"/>
              </a:rPr>
              <a:t>Rugby League is more popular in Australia than Union. It is mainly played in New South Wales and Queensland. Franchises do exist though (Melbourne Storm). The Rugby League broke away from Union in a direct copy to what happened in Northern England. </a:t>
            </a:r>
          </a:p>
          <a:p>
            <a:r>
              <a:rPr lang="en-GB" sz="2200" b="1" dirty="0" smtClean="0">
                <a:latin typeface="Bodoni MT" pitchFamily="18" charset="0"/>
              </a:rPr>
              <a:t>The 1950s saw progression in both countries but declines in attendances in the 1970s in Australia led to rule changes, sponsorships, play offs, and a </a:t>
            </a:r>
            <a:r>
              <a:rPr lang="en-GB" sz="2200" b="1" dirty="0" smtClean="0">
                <a:solidFill>
                  <a:srgbClr val="FF0000"/>
                </a:solidFill>
                <a:latin typeface="Bodoni MT" pitchFamily="18" charset="0"/>
              </a:rPr>
              <a:t>STATE OF ORIGIN </a:t>
            </a:r>
            <a:r>
              <a:rPr lang="en-GB" sz="2200" b="1" dirty="0" smtClean="0">
                <a:latin typeface="Bodoni MT" pitchFamily="18" charset="0"/>
              </a:rPr>
              <a:t>spectacle which has massive </a:t>
            </a:r>
            <a:r>
              <a:rPr lang="en-GB" sz="2200" b="1" dirty="0" smtClean="0">
                <a:solidFill>
                  <a:srgbClr val="FF0000"/>
                </a:solidFill>
                <a:latin typeface="Bodoni MT" pitchFamily="18" charset="0"/>
              </a:rPr>
              <a:t>COMMERCIALISM</a:t>
            </a:r>
            <a:r>
              <a:rPr lang="en-GB" sz="2200" b="1" dirty="0" smtClean="0">
                <a:latin typeface="Bodoni MT" pitchFamily="18" charset="0"/>
              </a:rPr>
              <a:t>. </a:t>
            </a:r>
          </a:p>
          <a:p>
            <a:r>
              <a:rPr lang="en-GB" sz="2200" b="1" dirty="0" smtClean="0">
                <a:latin typeface="Bodoni MT" pitchFamily="18" charset="0"/>
              </a:rPr>
              <a:t>The game is associated with Lancashire and Yorkshire in England. It tends to be less popular than rugby union. The game originated as a result of </a:t>
            </a:r>
            <a:r>
              <a:rPr lang="en-GB" sz="2200" b="1" dirty="0" smtClean="0">
                <a:solidFill>
                  <a:srgbClr val="FF0000"/>
                </a:solidFill>
                <a:latin typeface="Bodoni MT" pitchFamily="18" charset="0"/>
              </a:rPr>
              <a:t>BROKEN TIME </a:t>
            </a:r>
            <a:r>
              <a:rPr lang="en-GB" sz="2200" b="1" dirty="0" smtClean="0">
                <a:latin typeface="Bodoni MT" pitchFamily="18" charset="0"/>
              </a:rPr>
              <a:t>payments. Its a </a:t>
            </a:r>
            <a:r>
              <a:rPr lang="en-GB" sz="2200" b="1" dirty="0" smtClean="0">
                <a:solidFill>
                  <a:srgbClr val="FF0000"/>
                </a:solidFill>
                <a:latin typeface="Bodoni MT" pitchFamily="18" charset="0"/>
              </a:rPr>
              <a:t>WORKING CLASS </a:t>
            </a:r>
            <a:r>
              <a:rPr lang="en-GB" sz="2200" b="1" dirty="0" smtClean="0">
                <a:latin typeface="Bodoni MT" pitchFamily="18" charset="0"/>
              </a:rPr>
              <a:t>sport in both countries</a:t>
            </a:r>
          </a:p>
          <a:p>
            <a:r>
              <a:rPr lang="en-GB" sz="2200" b="1" dirty="0" smtClean="0">
                <a:latin typeface="Bodoni MT" pitchFamily="18" charset="0"/>
              </a:rPr>
              <a:t>Internationals between the 2 countries have become known as the Ashes Tests and England has recently started the War of the Roses match between Yorkshire and Lancashire. The game changed </a:t>
            </a:r>
            <a:r>
              <a:rPr lang="en-GB" sz="2200" b="1" dirty="0" smtClean="0">
                <a:solidFill>
                  <a:srgbClr val="FF0000"/>
                </a:solidFill>
                <a:latin typeface="Bodoni MT" pitchFamily="18" charset="0"/>
              </a:rPr>
              <a:t>SEASON</a:t>
            </a:r>
            <a:r>
              <a:rPr lang="en-GB" sz="2200" b="1" dirty="0" smtClean="0">
                <a:latin typeface="Bodoni MT" pitchFamily="18" charset="0"/>
              </a:rPr>
              <a:t> in 1996 through </a:t>
            </a:r>
            <a:r>
              <a:rPr lang="en-GB" sz="2200" b="1" dirty="0" err="1" smtClean="0">
                <a:solidFill>
                  <a:srgbClr val="FF0000"/>
                </a:solidFill>
                <a:latin typeface="Bodoni MT" pitchFamily="18" charset="0"/>
              </a:rPr>
              <a:t>BSkyB</a:t>
            </a:r>
            <a:r>
              <a:rPr lang="en-GB" sz="2200" b="1" dirty="0" smtClean="0">
                <a:latin typeface="Bodoni MT" pitchFamily="18" charset="0"/>
              </a:rPr>
              <a:t> and changed names to enhance its image. This was the start of </a:t>
            </a:r>
            <a:r>
              <a:rPr lang="en-GB" sz="2200" b="1" dirty="0" smtClean="0">
                <a:solidFill>
                  <a:srgbClr val="FF0000"/>
                </a:solidFill>
                <a:latin typeface="Bodoni MT" pitchFamily="18" charset="0"/>
              </a:rPr>
              <a:t>SUPER LEAGUE</a:t>
            </a:r>
            <a:r>
              <a:rPr lang="en-GB" sz="2200" b="1" dirty="0" smtClean="0">
                <a:latin typeface="Bodoni MT" pitchFamily="18" charset="0"/>
              </a:rPr>
              <a:t>. Massive emphasis has been placed on Franchises in London and Wales</a:t>
            </a:r>
          </a:p>
          <a:p>
            <a:r>
              <a:rPr lang="en-GB" sz="2200" b="1" dirty="0" smtClean="0">
                <a:latin typeface="Bodoni MT" pitchFamily="18" charset="0"/>
              </a:rPr>
              <a:t>The England </a:t>
            </a:r>
            <a:r>
              <a:rPr lang="en-GB" sz="2200" b="1" dirty="0" smtClean="0">
                <a:solidFill>
                  <a:srgbClr val="FF0000"/>
                </a:solidFill>
                <a:latin typeface="Bodoni MT" pitchFamily="18" charset="0"/>
              </a:rPr>
              <a:t>GRAND FINAL </a:t>
            </a:r>
            <a:r>
              <a:rPr lang="en-GB" sz="2200" b="1" dirty="0" smtClean="0">
                <a:latin typeface="Bodoni MT" pitchFamily="18" charset="0"/>
              </a:rPr>
              <a:t>is now a direct copy of the Australian end of season finale in which there are 5 play off semi finalists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CASE STUDY OF </a:t>
            </a:r>
            <a:r>
              <a:rPr lang="en-GB" sz="2200" b="1" dirty="0" smtClean="0">
                <a:solidFill>
                  <a:srgbClr val="FF0000"/>
                </a:solidFill>
                <a:latin typeface="Bodoni MT" pitchFamily="18" charset="0"/>
              </a:rPr>
              <a:t>RUGBY UNION</a:t>
            </a:r>
          </a:p>
          <a:p>
            <a:r>
              <a:rPr lang="en-GB" sz="2200" b="1" dirty="0" smtClean="0">
                <a:latin typeface="Bodoni MT" pitchFamily="18" charset="0"/>
              </a:rPr>
              <a:t>In the 19</a:t>
            </a:r>
            <a:r>
              <a:rPr lang="en-GB" sz="2200" b="1" baseline="30000" dirty="0" smtClean="0">
                <a:latin typeface="Bodoni MT" pitchFamily="18" charset="0"/>
              </a:rPr>
              <a:t>th</a:t>
            </a:r>
            <a:r>
              <a:rPr lang="en-GB" sz="2200" b="1" dirty="0" smtClean="0">
                <a:latin typeface="Bodoni MT" pitchFamily="18" charset="0"/>
              </a:rPr>
              <a:t> C Union was an </a:t>
            </a:r>
            <a:r>
              <a:rPr lang="en-GB" sz="2200" b="1" dirty="0" smtClean="0">
                <a:solidFill>
                  <a:srgbClr val="FF0000"/>
                </a:solidFill>
                <a:latin typeface="Bodoni MT" pitchFamily="18" charset="0"/>
              </a:rPr>
              <a:t>UPPER CLASS </a:t>
            </a:r>
            <a:r>
              <a:rPr lang="en-GB" sz="2200" b="1" dirty="0" smtClean="0">
                <a:latin typeface="Bodoni MT" pitchFamily="18" charset="0"/>
              </a:rPr>
              <a:t>game played by boys in private education and at university. Many players were lost to professional Rugby League. Rugby Union is less popular than League in Australia.</a:t>
            </a:r>
          </a:p>
          <a:p>
            <a:r>
              <a:rPr lang="en-GB" sz="2200" b="1" dirty="0" smtClean="0">
                <a:latin typeface="Bodoni MT" pitchFamily="18" charset="0"/>
              </a:rPr>
              <a:t>The game has been boosted by the World Cup wins in 1991 and 1999 and beaten finalists in 2003 in Sydney. </a:t>
            </a:r>
          </a:p>
          <a:p>
            <a:r>
              <a:rPr lang="en-GB" sz="2200" b="1" dirty="0" smtClean="0">
                <a:latin typeface="Bodoni MT" pitchFamily="18" charset="0"/>
              </a:rPr>
              <a:t>An </a:t>
            </a:r>
            <a:r>
              <a:rPr lang="en-GB" sz="2200" b="1" dirty="0" smtClean="0">
                <a:solidFill>
                  <a:srgbClr val="FF0000"/>
                </a:solidFill>
                <a:latin typeface="Bodoni MT" pitchFamily="18" charset="0"/>
              </a:rPr>
              <a:t>AMATEUR</a:t>
            </a:r>
            <a:r>
              <a:rPr lang="en-GB" sz="2200" b="1" dirty="0" smtClean="0">
                <a:latin typeface="Bodoni MT" pitchFamily="18" charset="0"/>
              </a:rPr>
              <a:t> ethos lasted until the 1990s. Professionalism </a:t>
            </a:r>
            <a:r>
              <a:rPr lang="en-GB" sz="2200" b="1" dirty="0" smtClean="0">
                <a:latin typeface="Bodoni MT" pitchFamily="18" charset="0"/>
              </a:rPr>
              <a:t>was accepted with the signing of the </a:t>
            </a:r>
            <a:r>
              <a:rPr lang="en-GB" sz="2200" b="1" dirty="0" smtClean="0">
                <a:solidFill>
                  <a:srgbClr val="FF0000"/>
                </a:solidFill>
                <a:latin typeface="Bodoni MT" pitchFamily="18" charset="0"/>
              </a:rPr>
              <a:t>1995 PARIS DECLARATION</a:t>
            </a:r>
          </a:p>
          <a:p>
            <a:r>
              <a:rPr lang="en-GB" sz="2200" b="1" dirty="0" smtClean="0">
                <a:solidFill>
                  <a:srgbClr val="FF0000"/>
                </a:solidFill>
                <a:latin typeface="Bodoni MT" pitchFamily="18" charset="0"/>
              </a:rPr>
              <a:t>COMMERCIALISM</a:t>
            </a:r>
            <a:r>
              <a:rPr lang="en-GB" sz="2200" b="1" dirty="0" smtClean="0">
                <a:latin typeface="Bodoni MT" pitchFamily="18" charset="0"/>
              </a:rPr>
              <a:t> has been embraced and this has led to rule changes and the prestigious </a:t>
            </a:r>
            <a:r>
              <a:rPr lang="en-GB" sz="2200" b="1" dirty="0" smtClean="0">
                <a:solidFill>
                  <a:srgbClr val="FF0000"/>
                </a:solidFill>
                <a:latin typeface="Bodoni MT" pitchFamily="18" charset="0"/>
              </a:rPr>
              <a:t>SUPER 14 </a:t>
            </a:r>
            <a:r>
              <a:rPr lang="en-GB" sz="2200" b="1" dirty="0" smtClean="0">
                <a:latin typeface="Bodoni MT" pitchFamily="18" charset="0"/>
              </a:rPr>
              <a:t>tournament. However the administration and organisation of the game has not kept pace. League is still dominant</a:t>
            </a:r>
          </a:p>
          <a:p>
            <a:r>
              <a:rPr lang="en-GB" sz="2200" b="1" dirty="0" smtClean="0">
                <a:latin typeface="Bodoni MT" pitchFamily="18" charset="0"/>
              </a:rPr>
              <a:t>In the UK Rugby Union is rooted in the </a:t>
            </a:r>
            <a:r>
              <a:rPr lang="en-GB" sz="2200" b="1" dirty="0" smtClean="0">
                <a:solidFill>
                  <a:srgbClr val="FF0000"/>
                </a:solidFill>
                <a:latin typeface="Bodoni MT" pitchFamily="18" charset="0"/>
              </a:rPr>
              <a:t>PUBLIC</a:t>
            </a:r>
            <a:r>
              <a:rPr lang="en-GB" sz="2200" b="1" dirty="0" smtClean="0">
                <a:latin typeface="Bodoni MT" pitchFamily="18" charset="0"/>
              </a:rPr>
              <a:t> schools and universities. </a:t>
            </a:r>
            <a:r>
              <a:rPr lang="en-GB" sz="2200" b="1" dirty="0" smtClean="0">
                <a:solidFill>
                  <a:srgbClr val="FF0000"/>
                </a:solidFill>
                <a:latin typeface="Bodoni MT" pitchFamily="18" charset="0"/>
              </a:rPr>
              <a:t>OLD BOYS ASSOCIATIONS </a:t>
            </a:r>
            <a:r>
              <a:rPr lang="en-GB" sz="2200" b="1" dirty="0" smtClean="0">
                <a:latin typeface="Bodoni MT" pitchFamily="18" charset="0"/>
              </a:rPr>
              <a:t>were formed from past pupils who formed clubs. There is a strong Middle to Upper Class Ethos. Until the 1995 Declaration, games were played only on a </a:t>
            </a:r>
            <a:r>
              <a:rPr lang="en-GB" sz="2200" b="1" dirty="0" smtClean="0">
                <a:solidFill>
                  <a:srgbClr val="FF0000"/>
                </a:solidFill>
                <a:latin typeface="Bodoni MT" pitchFamily="18" charset="0"/>
              </a:rPr>
              <a:t>FRIENDLY</a:t>
            </a:r>
            <a:r>
              <a:rPr lang="en-GB" sz="2200" b="1" dirty="0" smtClean="0">
                <a:latin typeface="Bodoni MT" pitchFamily="18" charset="0"/>
              </a:rPr>
              <a:t> basis. Leagues were set up to embrace professionalism. Laws have changed to embrace the casual spectator. Good Union players have now stopped going to League. </a:t>
            </a:r>
          </a:p>
          <a:p>
            <a:endParaRPr lang="en-GB" sz="2200" b="1" dirty="0" smtClean="0">
              <a:latin typeface="Bodoni MT" pitchFamily="18" charset="0"/>
            </a:endParaRPr>
          </a:p>
          <a:p>
            <a:pPr>
              <a:buNone/>
            </a:pPr>
            <a:r>
              <a:rPr lang="en-GB" sz="2200" b="1" dirty="0" smtClean="0">
                <a:latin typeface="Bodoni MT" pitchFamily="18" charset="0"/>
              </a:rPr>
              <a:t>	</a:t>
            </a:r>
          </a:p>
          <a:p>
            <a:pPr>
              <a:buNone/>
            </a:pPr>
            <a:endParaRPr lang="en-GB" sz="2200" b="1" dirty="0">
              <a:latin typeface="Bodoni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CASE STUDY OF </a:t>
            </a:r>
            <a:r>
              <a:rPr lang="en-GB" sz="2200" b="1" dirty="0" smtClean="0">
                <a:solidFill>
                  <a:srgbClr val="FF0000"/>
                </a:solidFill>
                <a:latin typeface="Bodoni MT" pitchFamily="18" charset="0"/>
              </a:rPr>
              <a:t>ASSOCIATION FOOTBALL</a:t>
            </a:r>
          </a:p>
          <a:p>
            <a:r>
              <a:rPr lang="en-GB" sz="2200" b="1" dirty="0" smtClean="0">
                <a:latin typeface="Bodoni MT" pitchFamily="18" charset="0"/>
              </a:rPr>
              <a:t>Soccer did not transfer well to Australia because 1) </a:t>
            </a:r>
            <a:r>
              <a:rPr lang="en-GB" sz="2200" b="1" dirty="0" smtClean="0">
                <a:solidFill>
                  <a:srgbClr val="FF0000"/>
                </a:solidFill>
                <a:latin typeface="Bodoni MT" pitchFamily="18" charset="0"/>
              </a:rPr>
              <a:t>SPORTS SPACE </a:t>
            </a:r>
            <a:r>
              <a:rPr lang="en-GB" sz="2200" b="1" dirty="0" smtClean="0">
                <a:latin typeface="Bodoni MT" pitchFamily="18" charset="0"/>
              </a:rPr>
              <a:t>- the threat of it becoming the dominant of the 4 codes led to dismissal 2) It was mainly played by European Immigrants who displayed unsporting behaviour </a:t>
            </a:r>
            <a:r>
              <a:rPr lang="en-GB" sz="2200" b="1" dirty="0" smtClean="0">
                <a:latin typeface="Bodoni MT" pitchFamily="18" charset="0"/>
              </a:rPr>
              <a:t>and was considered a </a:t>
            </a:r>
            <a:r>
              <a:rPr lang="en-GB" sz="2200" b="1" dirty="0" smtClean="0">
                <a:solidFill>
                  <a:srgbClr val="FF0000"/>
                </a:solidFill>
                <a:latin typeface="Bodoni MT" pitchFamily="18" charset="0"/>
              </a:rPr>
              <a:t>FOREIGN</a:t>
            </a:r>
            <a:r>
              <a:rPr lang="en-GB" sz="2200" b="1" dirty="0" smtClean="0">
                <a:latin typeface="Bodoni MT" pitchFamily="18" charset="0"/>
              </a:rPr>
              <a:t> game </a:t>
            </a:r>
            <a:r>
              <a:rPr lang="en-GB" sz="2200" b="1" dirty="0" smtClean="0">
                <a:latin typeface="Bodoni MT" pitchFamily="18" charset="0"/>
              </a:rPr>
              <a:t>3) </a:t>
            </a:r>
            <a:r>
              <a:rPr lang="en-GB" sz="2200" b="1" dirty="0" smtClean="0">
                <a:solidFill>
                  <a:srgbClr val="FF0000"/>
                </a:solidFill>
                <a:latin typeface="Bodoni MT" pitchFamily="18" charset="0"/>
              </a:rPr>
              <a:t>RACISM</a:t>
            </a:r>
            <a:r>
              <a:rPr lang="en-GB" sz="2200" b="1" dirty="0" smtClean="0">
                <a:latin typeface="Bodoni MT" pitchFamily="18" charset="0"/>
              </a:rPr>
              <a:t> occurred through Ghetto teams such as Melbourne Croatia 4) The poor standards</a:t>
            </a:r>
          </a:p>
          <a:p>
            <a:r>
              <a:rPr lang="en-GB" sz="2200" b="1" dirty="0" smtClean="0">
                <a:latin typeface="Bodoni MT" pitchFamily="18" charset="0"/>
              </a:rPr>
              <a:t>It is becoming increasingly </a:t>
            </a:r>
            <a:r>
              <a:rPr lang="en-GB" sz="2200" b="1" dirty="0" smtClean="0">
                <a:solidFill>
                  <a:srgbClr val="FF0000"/>
                </a:solidFill>
                <a:latin typeface="Bodoni MT" pitchFamily="18" charset="0"/>
              </a:rPr>
              <a:t>POPULAR</a:t>
            </a:r>
            <a:r>
              <a:rPr lang="en-GB" sz="2200" b="1" dirty="0" smtClean="0">
                <a:latin typeface="Bodoni MT" pitchFamily="18" charset="0"/>
              </a:rPr>
              <a:t> because of </a:t>
            </a:r>
            <a:r>
              <a:rPr lang="en-GB" sz="2200" b="1" dirty="0" smtClean="0">
                <a:solidFill>
                  <a:srgbClr val="FF0000"/>
                </a:solidFill>
                <a:latin typeface="Bodoni MT" pitchFamily="18" charset="0"/>
              </a:rPr>
              <a:t>10 FACTORS </a:t>
            </a:r>
            <a:r>
              <a:rPr lang="en-GB" sz="2200" b="1" dirty="0" smtClean="0">
                <a:latin typeface="Bodoni MT" pitchFamily="18" charset="0"/>
              </a:rPr>
              <a:t>1) The Government has changed the </a:t>
            </a:r>
            <a:r>
              <a:rPr lang="en-GB" sz="2200" b="1" dirty="0" smtClean="0">
                <a:solidFill>
                  <a:srgbClr val="FF0000"/>
                </a:solidFill>
                <a:latin typeface="Bodoni MT" pitchFamily="18" charset="0"/>
              </a:rPr>
              <a:t>ADMINISTRATION</a:t>
            </a:r>
            <a:r>
              <a:rPr lang="en-GB" sz="2200" b="1" dirty="0" smtClean="0">
                <a:latin typeface="Bodoni MT" pitchFamily="18" charset="0"/>
              </a:rPr>
              <a:t> 2) The </a:t>
            </a:r>
            <a:r>
              <a:rPr lang="en-GB" sz="2200" b="1" dirty="0" smtClean="0">
                <a:solidFill>
                  <a:srgbClr val="FF0000"/>
                </a:solidFill>
                <a:latin typeface="Bodoni MT" pitchFamily="18" charset="0"/>
              </a:rPr>
              <a:t>FFA</a:t>
            </a:r>
            <a:r>
              <a:rPr lang="en-GB" sz="2200" b="1" dirty="0" smtClean="0">
                <a:latin typeface="Bodoni MT" pitchFamily="18" charset="0"/>
              </a:rPr>
              <a:t> was established to promote it 3) A new </a:t>
            </a:r>
            <a:r>
              <a:rPr lang="en-GB" sz="2200" b="1" dirty="0" smtClean="0">
                <a:solidFill>
                  <a:srgbClr val="FF0000"/>
                </a:solidFill>
                <a:latin typeface="Bodoni MT" pitchFamily="18" charset="0"/>
              </a:rPr>
              <a:t>LEAGUE</a:t>
            </a:r>
            <a:r>
              <a:rPr lang="en-GB" sz="2200" b="1" dirty="0" smtClean="0">
                <a:latin typeface="Bodoni MT" pitchFamily="18" charset="0"/>
              </a:rPr>
              <a:t> set up in 2002 4) </a:t>
            </a:r>
            <a:r>
              <a:rPr lang="en-GB" sz="2200" b="1" dirty="0" smtClean="0">
                <a:solidFill>
                  <a:srgbClr val="FF0000"/>
                </a:solidFill>
                <a:latin typeface="Bodoni MT" pitchFamily="18" charset="0"/>
              </a:rPr>
              <a:t>ETHNIC</a:t>
            </a:r>
            <a:r>
              <a:rPr lang="en-GB" sz="2200" b="1" dirty="0" smtClean="0">
                <a:latin typeface="Bodoni MT" pitchFamily="18" charset="0"/>
              </a:rPr>
              <a:t> teams were abolished – Sydney Hellas </a:t>
            </a:r>
            <a:r>
              <a:rPr lang="en-GB" sz="2200" b="1" dirty="0" smtClean="0">
                <a:latin typeface="Bodoni MT" pitchFamily="18" charset="0"/>
              </a:rPr>
              <a:t>= </a:t>
            </a:r>
            <a:r>
              <a:rPr lang="en-GB" sz="2200" b="1" dirty="0" smtClean="0">
                <a:latin typeface="Bodoni MT" pitchFamily="18" charset="0"/>
              </a:rPr>
              <a:t>Sydney Knights 5) Positive </a:t>
            </a:r>
            <a:r>
              <a:rPr lang="en-GB" sz="2200" b="1" dirty="0" smtClean="0">
                <a:solidFill>
                  <a:srgbClr val="FF0000"/>
                </a:solidFill>
                <a:latin typeface="Bodoni MT" pitchFamily="18" charset="0"/>
              </a:rPr>
              <a:t>MEDIA</a:t>
            </a:r>
            <a:r>
              <a:rPr lang="en-GB" sz="2200" b="1" dirty="0" smtClean="0">
                <a:latin typeface="Bodoni MT" pitchFamily="18" charset="0"/>
              </a:rPr>
              <a:t> interest 6) Lucrative </a:t>
            </a:r>
            <a:r>
              <a:rPr lang="en-GB" sz="2200" b="1" dirty="0" smtClean="0">
                <a:solidFill>
                  <a:srgbClr val="FF0000"/>
                </a:solidFill>
                <a:latin typeface="Bodoni MT" pitchFamily="18" charset="0"/>
              </a:rPr>
              <a:t>SPONSORSHIP</a:t>
            </a:r>
            <a:r>
              <a:rPr lang="en-GB" sz="2200" b="1" dirty="0" smtClean="0">
                <a:latin typeface="Bodoni MT" pitchFamily="18" charset="0"/>
              </a:rPr>
              <a:t> deals 7) </a:t>
            </a:r>
            <a:r>
              <a:rPr lang="en-GB" sz="2200" b="1" dirty="0" smtClean="0">
                <a:solidFill>
                  <a:srgbClr val="FF0000"/>
                </a:solidFill>
                <a:latin typeface="Bodoni MT" pitchFamily="18" charset="0"/>
              </a:rPr>
              <a:t>SUCCESS</a:t>
            </a:r>
            <a:r>
              <a:rPr lang="en-GB" sz="2200" b="1" dirty="0" smtClean="0">
                <a:latin typeface="Bodoni MT" pitchFamily="18" charset="0"/>
              </a:rPr>
              <a:t> </a:t>
            </a:r>
            <a:r>
              <a:rPr lang="en-GB" sz="2200" b="1" dirty="0" err="1" smtClean="0">
                <a:latin typeface="Bodoni MT" pitchFamily="18" charset="0"/>
              </a:rPr>
              <a:t>vs</a:t>
            </a:r>
            <a:r>
              <a:rPr lang="en-GB" sz="2200" b="1" dirty="0" smtClean="0">
                <a:latin typeface="Bodoni MT" pitchFamily="18" charset="0"/>
              </a:rPr>
              <a:t> England 2003 and 2006 World Cup 8) </a:t>
            </a:r>
            <a:r>
              <a:rPr lang="en-GB" sz="2200" b="1" dirty="0" smtClean="0">
                <a:solidFill>
                  <a:srgbClr val="FF0000"/>
                </a:solidFill>
                <a:latin typeface="Bodoni MT" pitchFamily="18" charset="0"/>
              </a:rPr>
              <a:t>AIS</a:t>
            </a:r>
            <a:r>
              <a:rPr lang="en-GB" sz="2200" b="1" dirty="0" smtClean="0">
                <a:latin typeface="Bodoni MT" pitchFamily="18" charset="0"/>
              </a:rPr>
              <a:t> Support 9</a:t>
            </a:r>
            <a:r>
              <a:rPr lang="en-GB" sz="2200" b="1" dirty="0" smtClean="0">
                <a:latin typeface="Bodoni MT" pitchFamily="18" charset="0"/>
              </a:rPr>
              <a:t>) </a:t>
            </a:r>
            <a:r>
              <a:rPr lang="en-GB" sz="2200" b="1" dirty="0" smtClean="0">
                <a:solidFill>
                  <a:srgbClr val="FF0000"/>
                </a:solidFill>
                <a:latin typeface="Bodoni MT" pitchFamily="18" charset="0"/>
              </a:rPr>
              <a:t>PARTICIPATION</a:t>
            </a:r>
            <a:r>
              <a:rPr lang="en-GB" sz="2200" b="1" dirty="0" smtClean="0">
                <a:latin typeface="Bodoni MT" pitchFamily="18" charset="0"/>
              </a:rPr>
              <a:t> is fastest growing sport 10) </a:t>
            </a:r>
            <a:r>
              <a:rPr lang="en-GB" sz="2200" b="1" dirty="0" smtClean="0">
                <a:solidFill>
                  <a:srgbClr val="FF0000"/>
                </a:solidFill>
                <a:latin typeface="Bodoni MT" pitchFamily="18" charset="0"/>
              </a:rPr>
              <a:t>AMBITION</a:t>
            </a:r>
            <a:r>
              <a:rPr lang="en-GB" sz="2200" b="1" dirty="0" smtClean="0">
                <a:latin typeface="Bodoni MT" pitchFamily="18" charset="0"/>
              </a:rPr>
              <a:t> to host World Cup 2022</a:t>
            </a:r>
          </a:p>
          <a:p>
            <a:r>
              <a:rPr lang="en-GB" sz="2200" b="1" dirty="0" smtClean="0">
                <a:latin typeface="Bodoni MT" pitchFamily="18" charset="0"/>
              </a:rPr>
              <a:t>In UK it started in Public Schools but FA founded in 1863 and quickly became dominated by </a:t>
            </a:r>
            <a:r>
              <a:rPr lang="en-GB" sz="2200" b="1" dirty="0" smtClean="0">
                <a:solidFill>
                  <a:srgbClr val="FF0000"/>
                </a:solidFill>
                <a:latin typeface="Bodoni MT" pitchFamily="18" charset="0"/>
              </a:rPr>
              <a:t>WORKING CLASS </a:t>
            </a:r>
            <a:r>
              <a:rPr lang="en-GB" sz="2200" b="1" dirty="0" smtClean="0">
                <a:latin typeface="Bodoni MT" pitchFamily="18" charset="0"/>
              </a:rPr>
              <a:t>Professionals. This was hard to </a:t>
            </a:r>
            <a:r>
              <a:rPr lang="en-GB" sz="2200" b="1" dirty="0" smtClean="0">
                <a:solidFill>
                  <a:srgbClr val="FF0000"/>
                </a:solidFill>
                <a:latin typeface="Bodoni MT" pitchFamily="18" charset="0"/>
              </a:rPr>
              <a:t>SUSTAIN</a:t>
            </a:r>
            <a:r>
              <a:rPr lang="en-GB" sz="2200" b="1" dirty="0" smtClean="0">
                <a:latin typeface="Bodoni MT" pitchFamily="18" charset="0"/>
              </a:rPr>
              <a:t> in Australia because of </a:t>
            </a:r>
            <a:r>
              <a:rPr lang="en-GB" sz="2200" b="1" dirty="0" smtClean="0">
                <a:solidFill>
                  <a:srgbClr val="FF0000"/>
                </a:solidFill>
                <a:latin typeface="Bodoni MT" pitchFamily="18" charset="0"/>
              </a:rPr>
              <a:t>SPORTS SPACE </a:t>
            </a:r>
            <a:r>
              <a:rPr lang="en-GB" sz="2200" b="1" dirty="0" smtClean="0">
                <a:latin typeface="Bodoni MT" pitchFamily="18" charset="0"/>
              </a:rPr>
              <a:t>and </a:t>
            </a:r>
            <a:r>
              <a:rPr lang="en-GB" sz="2200" b="1" dirty="0" smtClean="0">
                <a:solidFill>
                  <a:srgbClr val="FF0000"/>
                </a:solidFill>
                <a:latin typeface="Bodoni MT" pitchFamily="18" charset="0"/>
              </a:rPr>
              <a:t>TYRANNY OF DISTANCE. </a:t>
            </a:r>
            <a:r>
              <a:rPr lang="en-GB" sz="2200" b="1" dirty="0" smtClean="0">
                <a:latin typeface="Bodoni MT" pitchFamily="18" charset="0"/>
              </a:rPr>
              <a:t>1961 UK </a:t>
            </a:r>
            <a:r>
              <a:rPr lang="en-GB" sz="2200" b="1" dirty="0" smtClean="0">
                <a:solidFill>
                  <a:srgbClr val="FF0000"/>
                </a:solidFill>
                <a:latin typeface="Bodoni MT" pitchFamily="18" charset="0"/>
              </a:rPr>
              <a:t>WAGE CAP </a:t>
            </a:r>
            <a:r>
              <a:rPr lang="en-GB" sz="2200" b="1" dirty="0" smtClean="0">
                <a:latin typeface="Bodoni MT" pitchFamily="18" charset="0"/>
              </a:rPr>
              <a:t>abolished led to rise in professionals.</a:t>
            </a:r>
          </a:p>
          <a:p>
            <a:r>
              <a:rPr lang="en-GB" sz="2200" b="1" dirty="0" smtClean="0">
                <a:solidFill>
                  <a:srgbClr val="FF0000"/>
                </a:solidFill>
                <a:latin typeface="Bodoni MT" pitchFamily="18" charset="0"/>
              </a:rPr>
              <a:t>1990</a:t>
            </a:r>
            <a:r>
              <a:rPr lang="en-GB" sz="2200" b="1" dirty="0" smtClean="0">
                <a:latin typeface="Bodoni MT" pitchFamily="18" charset="0"/>
              </a:rPr>
              <a:t> </a:t>
            </a:r>
            <a:r>
              <a:rPr lang="en-GB" sz="2200" b="1" dirty="0" err="1" smtClean="0">
                <a:solidFill>
                  <a:srgbClr val="FF0000"/>
                </a:solidFill>
                <a:latin typeface="Bodoni MT" pitchFamily="18" charset="0"/>
              </a:rPr>
              <a:t>BSkyB</a:t>
            </a:r>
            <a:r>
              <a:rPr lang="en-GB" sz="2200" b="1" dirty="0" err="1" smtClean="0">
                <a:latin typeface="Bodoni MT" pitchFamily="18" charset="0"/>
              </a:rPr>
              <a:t>’s</a:t>
            </a:r>
            <a:r>
              <a:rPr lang="en-GB" sz="2200" b="1" dirty="0" smtClean="0">
                <a:latin typeface="Bodoni MT" pitchFamily="18" charset="0"/>
              </a:rPr>
              <a:t> Premier League meant </a:t>
            </a:r>
            <a:r>
              <a:rPr lang="en-GB" sz="2200" b="1" dirty="0" smtClean="0">
                <a:solidFill>
                  <a:srgbClr val="FF0000"/>
                </a:solidFill>
                <a:latin typeface="Bodoni MT" pitchFamily="18" charset="0"/>
              </a:rPr>
              <a:t>BIG BUSINESS </a:t>
            </a:r>
            <a:r>
              <a:rPr lang="en-GB" sz="2200" b="1" dirty="0" smtClean="0">
                <a:latin typeface="Bodoni MT" pitchFamily="18" charset="0"/>
              </a:rPr>
              <a:t>and </a:t>
            </a:r>
            <a:r>
              <a:rPr lang="en-GB" sz="2200" b="1" dirty="0" smtClean="0">
                <a:solidFill>
                  <a:srgbClr val="FF0000"/>
                </a:solidFill>
                <a:latin typeface="Bodoni MT" pitchFamily="18" charset="0"/>
              </a:rPr>
              <a:t>COMMERCE</a:t>
            </a:r>
            <a:endParaRPr lang="en-GB" sz="2200" b="1" dirty="0" smtClean="0">
              <a:solidFill>
                <a:srgbClr val="FF0000"/>
              </a:solidFill>
              <a:latin typeface="Bodoni MT" pitchFamily="18" charset="0"/>
            </a:endParaRPr>
          </a:p>
          <a:p>
            <a:pPr>
              <a:buNone/>
            </a:pPr>
            <a:r>
              <a:rPr lang="en-GB" sz="2200" b="1" dirty="0" smtClean="0">
                <a:latin typeface="Bodoni MT" pitchFamily="18" charset="0"/>
              </a:rPr>
              <a:t>	</a:t>
            </a:r>
          </a:p>
          <a:p>
            <a:pPr>
              <a:buNone/>
            </a:pPr>
            <a:endParaRPr lang="en-GB" sz="2200" b="1" dirty="0">
              <a:latin typeface="Bodoni MT"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A CASE STUDY OF </a:t>
            </a:r>
            <a:r>
              <a:rPr lang="en-GB" sz="2200" b="1" dirty="0" smtClean="0">
                <a:solidFill>
                  <a:srgbClr val="FF0000"/>
                </a:solidFill>
                <a:latin typeface="Bodoni MT" pitchFamily="18" charset="0"/>
              </a:rPr>
              <a:t>AUSTRALIAN RULES FOOTBALL</a:t>
            </a:r>
          </a:p>
          <a:p>
            <a:r>
              <a:rPr lang="en-GB" sz="2200" b="1" dirty="0" smtClean="0">
                <a:latin typeface="Bodoni MT" pitchFamily="18" charset="0"/>
              </a:rPr>
              <a:t>Known as</a:t>
            </a:r>
            <a:r>
              <a:rPr lang="en-GB" sz="2200" b="1" dirty="0" smtClean="0">
                <a:solidFill>
                  <a:srgbClr val="FF0000"/>
                </a:solidFill>
                <a:latin typeface="Bodoni MT" pitchFamily="18" charset="0"/>
              </a:rPr>
              <a:t> FOOTY </a:t>
            </a:r>
            <a:r>
              <a:rPr lang="en-GB" sz="2200" b="1" dirty="0" smtClean="0">
                <a:latin typeface="Bodoni MT" pitchFamily="18" charset="0"/>
              </a:rPr>
              <a:t>it is 15 a side and it originated in Melbourne. It is now the </a:t>
            </a:r>
            <a:r>
              <a:rPr lang="en-GB" sz="2200" b="1" dirty="0" smtClean="0">
                <a:solidFill>
                  <a:srgbClr val="FF0000"/>
                </a:solidFill>
                <a:latin typeface="Bodoni MT" pitchFamily="18" charset="0"/>
              </a:rPr>
              <a:t>NATIONAL </a:t>
            </a:r>
            <a:r>
              <a:rPr lang="en-GB" sz="2200" b="1" dirty="0" smtClean="0">
                <a:latin typeface="Bodoni MT" pitchFamily="18" charset="0"/>
              </a:rPr>
              <a:t>sport. There is strong evidence to suggest it is a truly Aussie game as Tom Wills allegedly saw an </a:t>
            </a:r>
            <a:r>
              <a:rPr lang="en-GB" sz="2200" b="1" dirty="0" smtClean="0">
                <a:solidFill>
                  <a:srgbClr val="FF0000"/>
                </a:solidFill>
                <a:latin typeface="Bodoni MT" pitchFamily="18" charset="0"/>
              </a:rPr>
              <a:t>ABORIGINAL LEAPING </a:t>
            </a:r>
            <a:r>
              <a:rPr lang="en-GB" sz="2200" b="1" dirty="0" smtClean="0">
                <a:latin typeface="Bodoni MT" pitchFamily="18" charset="0"/>
              </a:rPr>
              <a:t>game and merged it with the rules he had learned in The UK Public Schools. It was </a:t>
            </a:r>
            <a:r>
              <a:rPr lang="en-GB" sz="2200" b="1" dirty="0" smtClean="0">
                <a:solidFill>
                  <a:srgbClr val="FF0000"/>
                </a:solidFill>
                <a:latin typeface="Bodoni MT" pitchFamily="18" charset="0"/>
              </a:rPr>
              <a:t>CODIFIED</a:t>
            </a:r>
            <a:r>
              <a:rPr lang="en-GB" sz="2200" b="1" dirty="0" smtClean="0">
                <a:latin typeface="Bodoni MT" pitchFamily="18" charset="0"/>
              </a:rPr>
              <a:t> in </a:t>
            </a:r>
            <a:r>
              <a:rPr lang="en-GB" sz="2200" b="1" dirty="0" smtClean="0">
                <a:solidFill>
                  <a:srgbClr val="FF0000"/>
                </a:solidFill>
                <a:latin typeface="Bodoni MT" pitchFamily="18" charset="0"/>
              </a:rPr>
              <a:t>1858 </a:t>
            </a:r>
            <a:r>
              <a:rPr lang="en-GB" sz="2200" b="1" dirty="0" smtClean="0">
                <a:latin typeface="Bodoni MT" pitchFamily="18" charset="0"/>
              </a:rPr>
              <a:t>and was originally a game played on cricket ovals to keep them fit in Winter months</a:t>
            </a:r>
          </a:p>
          <a:p>
            <a:r>
              <a:rPr lang="en-GB" sz="2200" b="1" dirty="0" smtClean="0">
                <a:latin typeface="Bodoni MT" pitchFamily="18" charset="0"/>
              </a:rPr>
              <a:t>Motto is </a:t>
            </a:r>
            <a:r>
              <a:rPr lang="en-GB" sz="2200" b="1" dirty="0" smtClean="0">
                <a:solidFill>
                  <a:srgbClr val="FF0000"/>
                </a:solidFill>
                <a:latin typeface="Bodoni MT" pitchFamily="18" charset="0"/>
              </a:rPr>
              <a:t>POPULO LUDUS POPULI</a:t>
            </a:r>
            <a:r>
              <a:rPr lang="en-GB" sz="2200" b="1" dirty="0" smtClean="0">
                <a:latin typeface="Bodoni MT" pitchFamily="18" charset="0"/>
              </a:rPr>
              <a:t>. The game of the people for the people. This shows cultural and ethnic diversity. The land of the fair go. It also transcends </a:t>
            </a:r>
            <a:r>
              <a:rPr lang="en-GB" sz="2200" b="1" dirty="0" smtClean="0">
                <a:solidFill>
                  <a:srgbClr val="FF0000"/>
                </a:solidFill>
                <a:latin typeface="Bodoni MT" pitchFamily="18" charset="0"/>
              </a:rPr>
              <a:t>CLASS</a:t>
            </a:r>
            <a:r>
              <a:rPr lang="en-GB" sz="2200" b="1" dirty="0" smtClean="0">
                <a:latin typeface="Bodoni MT" pitchFamily="18" charset="0"/>
              </a:rPr>
              <a:t> barriers as it allows Working class to gain status. </a:t>
            </a:r>
            <a:r>
              <a:rPr lang="en-GB" sz="2200" b="1" dirty="0" smtClean="0">
                <a:solidFill>
                  <a:srgbClr val="FF0000"/>
                </a:solidFill>
                <a:latin typeface="Bodoni MT" pitchFamily="18" charset="0"/>
              </a:rPr>
              <a:t>ABORIGINAL</a:t>
            </a:r>
            <a:r>
              <a:rPr lang="en-GB" sz="2200" b="1" dirty="0" smtClean="0">
                <a:latin typeface="Bodoni MT" pitchFamily="18" charset="0"/>
              </a:rPr>
              <a:t> people are very well represented in the game.</a:t>
            </a:r>
          </a:p>
          <a:p>
            <a:r>
              <a:rPr lang="en-GB" sz="2200" b="1" dirty="0" smtClean="0">
                <a:solidFill>
                  <a:srgbClr val="FF0000"/>
                </a:solidFill>
                <a:latin typeface="Bodoni MT" pitchFamily="18" charset="0"/>
              </a:rPr>
              <a:t>COMMERCIALISM</a:t>
            </a:r>
            <a:r>
              <a:rPr lang="en-GB" sz="2200" b="1" dirty="0" smtClean="0">
                <a:latin typeface="Bodoni MT" pitchFamily="18" charset="0"/>
              </a:rPr>
              <a:t> is huge and is of a similar level to Association Football in the UK and is now dependent on the </a:t>
            </a:r>
            <a:r>
              <a:rPr lang="en-GB" sz="2200" b="1" dirty="0" smtClean="0">
                <a:solidFill>
                  <a:srgbClr val="FF0000"/>
                </a:solidFill>
                <a:latin typeface="Bodoni MT" pitchFamily="18" charset="0"/>
              </a:rPr>
              <a:t>GOLDEN TRIANGLE</a:t>
            </a:r>
            <a:r>
              <a:rPr lang="en-GB" sz="2200" b="1" dirty="0" smtClean="0">
                <a:latin typeface="Bodoni MT" pitchFamily="18" charset="0"/>
              </a:rPr>
              <a:t>. </a:t>
            </a:r>
          </a:p>
          <a:p>
            <a:r>
              <a:rPr lang="en-GB" sz="2200" b="1" dirty="0" smtClean="0">
                <a:solidFill>
                  <a:srgbClr val="FF0000"/>
                </a:solidFill>
                <a:latin typeface="Bodoni MT" pitchFamily="18" charset="0"/>
              </a:rPr>
              <a:t>FAIR PLAY </a:t>
            </a:r>
            <a:r>
              <a:rPr lang="en-GB" sz="2200" b="1" dirty="0" smtClean="0">
                <a:latin typeface="Bodoni MT" pitchFamily="18" charset="0"/>
              </a:rPr>
              <a:t>and </a:t>
            </a:r>
            <a:r>
              <a:rPr lang="en-GB" sz="2200" b="1" dirty="0" smtClean="0">
                <a:solidFill>
                  <a:srgbClr val="FF0000"/>
                </a:solidFill>
                <a:latin typeface="Bodoni MT" pitchFamily="18" charset="0"/>
              </a:rPr>
              <a:t>SPORTSMANSHIP</a:t>
            </a:r>
            <a:r>
              <a:rPr lang="en-GB" sz="2200" b="1" dirty="0" smtClean="0">
                <a:latin typeface="Bodoni MT" pitchFamily="18" charset="0"/>
              </a:rPr>
              <a:t> are huge priorities and the </a:t>
            </a:r>
            <a:r>
              <a:rPr lang="en-GB" sz="2200" b="1" dirty="0" smtClean="0">
                <a:solidFill>
                  <a:srgbClr val="FF0000"/>
                </a:solidFill>
                <a:latin typeface="Bodoni MT" pitchFamily="18" charset="0"/>
              </a:rPr>
              <a:t>BROWNLOW MEDAL </a:t>
            </a:r>
            <a:r>
              <a:rPr lang="en-GB" sz="2200" b="1" dirty="0" smtClean="0">
                <a:latin typeface="Bodoni MT" pitchFamily="18" charset="0"/>
              </a:rPr>
              <a:t>is given out each year to reflect this.</a:t>
            </a:r>
            <a:endParaRPr lang="en-GB" sz="2200" b="1" dirty="0" smtClean="0">
              <a:latin typeface="Bodoni MT" pitchFamily="18" charset="0"/>
            </a:endParaRPr>
          </a:p>
          <a:p>
            <a:pPr>
              <a:buNone/>
            </a:pPr>
            <a:endParaRPr lang="en-GB" sz="2200" b="1" dirty="0">
              <a:latin typeface="Bodoni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PHYSICAL EDUCATION IN THE USA</a:t>
            </a:r>
          </a:p>
          <a:p>
            <a:r>
              <a:rPr lang="en-GB" sz="2100" b="1" dirty="0" smtClean="0">
                <a:latin typeface="Bodoni MT" pitchFamily="18" charset="0"/>
              </a:rPr>
              <a:t>2006 – 15% of USA children and 40 million people are OBESE. The UK has a similar trend. PE in the USA is in crisis. Up until the 1970s it was compulsory but the President Nixon abolished military conscription and states were less vigorous in enforcing PE. In 2000 Illinois was the only state to have compulsory PE. This is now not the case. This is because it </a:t>
            </a:r>
            <a:r>
              <a:rPr lang="en-GB" sz="2100" b="1" dirty="0" smtClean="0">
                <a:solidFill>
                  <a:srgbClr val="FF0000"/>
                </a:solidFill>
                <a:latin typeface="Bodoni MT" pitchFamily="18" charset="0"/>
              </a:rPr>
              <a:t>SAVES A SCHOOL MONEY</a:t>
            </a:r>
            <a:r>
              <a:rPr lang="en-GB" sz="2100" b="1" dirty="0" smtClean="0">
                <a:latin typeface="Bodoni MT" pitchFamily="18" charset="0"/>
              </a:rPr>
              <a:t>. The biggest decline in PE participation occurs after primary school</a:t>
            </a:r>
          </a:p>
          <a:p>
            <a:r>
              <a:rPr lang="en-GB" sz="2100" b="1" dirty="0" smtClean="0">
                <a:latin typeface="Bodoni MT" pitchFamily="18" charset="0"/>
              </a:rPr>
              <a:t>The </a:t>
            </a:r>
            <a:r>
              <a:rPr lang="en-GB" sz="2100" b="1" dirty="0" smtClean="0">
                <a:solidFill>
                  <a:srgbClr val="FF0000"/>
                </a:solidFill>
                <a:latin typeface="Bodoni MT" pitchFamily="18" charset="0"/>
              </a:rPr>
              <a:t>NASPE</a:t>
            </a:r>
            <a:r>
              <a:rPr lang="en-GB" sz="2100" b="1" dirty="0" smtClean="0">
                <a:latin typeface="Bodoni MT" pitchFamily="18" charset="0"/>
              </a:rPr>
              <a:t> (Nat. Association for Sport and Phys. Ed) said that it was becoming to expensive to run. </a:t>
            </a:r>
            <a:r>
              <a:rPr lang="en-GB" sz="2100" b="1" dirty="0" smtClean="0">
                <a:solidFill>
                  <a:srgbClr val="FF0000"/>
                </a:solidFill>
                <a:latin typeface="Bodoni MT" pitchFamily="18" charset="0"/>
              </a:rPr>
              <a:t>SCHOOL BOARDS </a:t>
            </a:r>
            <a:r>
              <a:rPr lang="en-GB" sz="2100" b="1" dirty="0" smtClean="0">
                <a:latin typeface="Bodoni MT" pitchFamily="18" charset="0"/>
              </a:rPr>
              <a:t>then eliminated it to concentrate on increasing grades. The </a:t>
            </a:r>
            <a:r>
              <a:rPr lang="en-GB" sz="2100" b="1" dirty="0" smtClean="0">
                <a:solidFill>
                  <a:srgbClr val="FF0000"/>
                </a:solidFill>
                <a:latin typeface="Bodoni MT" pitchFamily="18" charset="0"/>
              </a:rPr>
              <a:t>2001 ‘No Child Left Behind Act’ </a:t>
            </a:r>
            <a:r>
              <a:rPr lang="en-GB" sz="2100" b="1" dirty="0" smtClean="0">
                <a:latin typeface="Bodoni MT" pitchFamily="18" charset="0"/>
              </a:rPr>
              <a:t>accentuated the problem. It was designed to raise academic standards</a:t>
            </a:r>
          </a:p>
          <a:p>
            <a:r>
              <a:rPr lang="en-GB" sz="2100" b="1" dirty="0" smtClean="0">
                <a:latin typeface="Bodoni MT" pitchFamily="18" charset="0"/>
              </a:rPr>
              <a:t>In the UK it is recommended that children should undertake 1 hour of moderate physical activity every day. Obesity is still rising. </a:t>
            </a:r>
          </a:p>
          <a:p>
            <a:r>
              <a:rPr lang="en-GB" sz="2100" b="1" dirty="0" smtClean="0">
                <a:latin typeface="Bodoni MT" pitchFamily="18" charset="0"/>
              </a:rPr>
              <a:t>Recently strategies have been adopted to reverse the decline. The NASPE has invested $60m to the </a:t>
            </a:r>
            <a:r>
              <a:rPr lang="en-GB" sz="2100" b="1" dirty="0" smtClean="0">
                <a:solidFill>
                  <a:srgbClr val="FF0000"/>
                </a:solidFill>
                <a:latin typeface="Bodoni MT" pitchFamily="18" charset="0"/>
              </a:rPr>
              <a:t>PHYSICAL EDUCATION FOR PROGRESS </a:t>
            </a:r>
            <a:r>
              <a:rPr lang="en-GB" sz="2100" b="1" dirty="0" err="1" smtClean="0">
                <a:latin typeface="Bodoni MT" pitchFamily="18" charset="0"/>
              </a:rPr>
              <a:t>prog</a:t>
            </a:r>
            <a:r>
              <a:rPr lang="en-GB" sz="2100" b="1" dirty="0" smtClean="0">
                <a:latin typeface="Bodoni MT" pitchFamily="18" charset="0"/>
              </a:rPr>
              <a:t>. </a:t>
            </a:r>
            <a:r>
              <a:rPr lang="en-GB" sz="2100" b="1" dirty="0" smtClean="0">
                <a:solidFill>
                  <a:srgbClr val="FF0000"/>
                </a:solidFill>
                <a:latin typeface="Bodoni MT" pitchFamily="18" charset="0"/>
              </a:rPr>
              <a:t>(PEP). </a:t>
            </a:r>
            <a:r>
              <a:rPr lang="en-GB" sz="2100" b="1" dirty="0" smtClean="0">
                <a:latin typeface="Bodoni MT" pitchFamily="18" charset="0"/>
              </a:rPr>
              <a:t>This aims to improve PE from Kindergarten to Grade 12. </a:t>
            </a:r>
          </a:p>
          <a:p>
            <a:r>
              <a:rPr lang="en-GB" sz="2100" b="1" dirty="0" smtClean="0">
                <a:solidFill>
                  <a:srgbClr val="FF0000"/>
                </a:solidFill>
                <a:latin typeface="Bodoni MT" pitchFamily="18" charset="0"/>
              </a:rPr>
              <a:t>TITLE </a:t>
            </a:r>
            <a:r>
              <a:rPr lang="en-GB" sz="2100" b="1" dirty="0" err="1" smtClean="0">
                <a:solidFill>
                  <a:srgbClr val="FF0000"/>
                </a:solidFill>
                <a:latin typeface="Bodoni MT" pitchFamily="18" charset="0"/>
              </a:rPr>
              <a:t>lX</a:t>
            </a:r>
            <a:r>
              <a:rPr lang="en-GB" sz="2100" b="1" dirty="0" smtClean="0">
                <a:solidFill>
                  <a:srgbClr val="FF0000"/>
                </a:solidFill>
                <a:latin typeface="Bodoni MT" pitchFamily="18" charset="0"/>
              </a:rPr>
              <a:t> 1972 </a:t>
            </a:r>
            <a:r>
              <a:rPr lang="en-GB" sz="2100" b="1" dirty="0" smtClean="0">
                <a:latin typeface="Bodoni MT" pitchFamily="18" charset="0"/>
              </a:rPr>
              <a:t>was a law to address gender inequality. It has greatly increased opportunities for girls and women in USA. Before it 1 in 27 women took part. Now 1 in 2.5 do. </a:t>
            </a:r>
            <a:r>
              <a:rPr lang="en-GB" sz="2100" b="1" dirty="0" smtClean="0">
                <a:solidFill>
                  <a:srgbClr val="FF0000"/>
                </a:solidFill>
                <a:latin typeface="Bodoni MT" pitchFamily="18" charset="0"/>
              </a:rPr>
              <a:t>ADAPTED PE PROGRAMMES </a:t>
            </a:r>
            <a:r>
              <a:rPr lang="en-GB" sz="2100" b="1" dirty="0" smtClean="0">
                <a:latin typeface="Bodoni MT" pitchFamily="18" charset="0"/>
              </a:rPr>
              <a:t>have been developed to address inequality for disabled.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OUTDOOR EDUCATION</a:t>
            </a:r>
          </a:p>
          <a:p>
            <a:r>
              <a:rPr lang="en-GB" sz="2100" b="1" dirty="0" smtClean="0">
                <a:latin typeface="Bodoni MT" pitchFamily="18" charset="0"/>
              </a:rPr>
              <a:t>Americans have a love for the </a:t>
            </a:r>
            <a:r>
              <a:rPr lang="en-GB" sz="2100" b="1" dirty="0" smtClean="0">
                <a:solidFill>
                  <a:srgbClr val="FF0000"/>
                </a:solidFill>
                <a:latin typeface="Bodoni MT" pitchFamily="18" charset="0"/>
              </a:rPr>
              <a:t>GREAT OUTDOORS</a:t>
            </a:r>
            <a:r>
              <a:rPr lang="en-GB" sz="2100" b="1" dirty="0" smtClean="0">
                <a:latin typeface="Bodoni MT" pitchFamily="18" charset="0"/>
              </a:rPr>
              <a:t>. This is a result of the </a:t>
            </a:r>
            <a:r>
              <a:rPr lang="en-GB" sz="2100" b="1" dirty="0" smtClean="0">
                <a:solidFill>
                  <a:srgbClr val="FF0000"/>
                </a:solidFill>
                <a:latin typeface="Bodoni MT" pitchFamily="18" charset="0"/>
              </a:rPr>
              <a:t>FRONTIER LEGACY </a:t>
            </a:r>
            <a:r>
              <a:rPr lang="en-GB" sz="2100" b="1" dirty="0" smtClean="0">
                <a:latin typeface="Bodoni MT" pitchFamily="18" charset="0"/>
              </a:rPr>
              <a:t>and is part of the </a:t>
            </a:r>
            <a:r>
              <a:rPr lang="en-GB" sz="2100" b="1" dirty="0" smtClean="0">
                <a:solidFill>
                  <a:srgbClr val="FF0000"/>
                </a:solidFill>
                <a:latin typeface="Bodoni MT" pitchFamily="18" charset="0"/>
              </a:rPr>
              <a:t>AMERICAN DREAM. OUTDOOR EDUCATION</a:t>
            </a:r>
            <a:r>
              <a:rPr lang="en-GB" sz="2100" b="1" dirty="0" smtClean="0">
                <a:latin typeface="Bodoni MT" pitchFamily="18" charset="0"/>
              </a:rPr>
              <a:t> in the USA is about teaching skills and personal development in a </a:t>
            </a:r>
            <a:r>
              <a:rPr lang="en-GB" sz="2100" b="1" dirty="0" smtClean="0">
                <a:solidFill>
                  <a:srgbClr val="FF0000"/>
                </a:solidFill>
                <a:latin typeface="Bodoni MT" pitchFamily="18" charset="0"/>
              </a:rPr>
              <a:t>FORMAL</a:t>
            </a:r>
            <a:r>
              <a:rPr lang="en-GB" sz="2100" b="1" dirty="0" smtClean="0">
                <a:latin typeface="Bodoni MT" pitchFamily="18" charset="0"/>
              </a:rPr>
              <a:t> setting in the </a:t>
            </a:r>
            <a:r>
              <a:rPr lang="en-GB" sz="2100" b="1" dirty="0" smtClean="0">
                <a:solidFill>
                  <a:srgbClr val="FF0000"/>
                </a:solidFill>
                <a:latin typeface="Bodoni MT" pitchFamily="18" charset="0"/>
              </a:rPr>
              <a:t>NATURAL ENVIRONMENT. </a:t>
            </a:r>
          </a:p>
          <a:p>
            <a:r>
              <a:rPr lang="en-GB" sz="2100" b="1" dirty="0" smtClean="0">
                <a:solidFill>
                  <a:srgbClr val="FF0000"/>
                </a:solidFill>
                <a:latin typeface="Bodoni MT" pitchFamily="18" charset="0"/>
              </a:rPr>
              <a:t>SUMMER CAMPS </a:t>
            </a:r>
            <a:r>
              <a:rPr lang="en-GB" sz="2100" b="1" dirty="0" smtClean="0">
                <a:latin typeface="Bodoni MT" pitchFamily="18" charset="0"/>
              </a:rPr>
              <a:t>(or Camp Schools) have hugely developed since the mid 20</a:t>
            </a:r>
            <a:r>
              <a:rPr lang="en-GB" sz="2100" b="1" baseline="30000" dirty="0" smtClean="0">
                <a:latin typeface="Bodoni MT" pitchFamily="18" charset="0"/>
              </a:rPr>
              <a:t>th</a:t>
            </a:r>
            <a:r>
              <a:rPr lang="en-GB" sz="2100" b="1" dirty="0" smtClean="0">
                <a:latin typeface="Bodoni MT" pitchFamily="18" charset="0"/>
              </a:rPr>
              <a:t> Century. They are </a:t>
            </a:r>
            <a:r>
              <a:rPr lang="en-GB" sz="2100" b="1" dirty="0" smtClean="0">
                <a:solidFill>
                  <a:srgbClr val="FF0000"/>
                </a:solidFill>
                <a:latin typeface="Bodoni MT" pitchFamily="18" charset="0"/>
              </a:rPr>
              <a:t>SPONSORED </a:t>
            </a:r>
            <a:r>
              <a:rPr lang="en-GB" sz="2100" b="1" dirty="0" smtClean="0">
                <a:latin typeface="Bodoni MT" pitchFamily="18" charset="0"/>
              </a:rPr>
              <a:t>in 3 ways 1) </a:t>
            </a:r>
            <a:r>
              <a:rPr lang="en-GB" sz="2100" b="1" dirty="0" smtClean="0">
                <a:solidFill>
                  <a:srgbClr val="FF0000"/>
                </a:solidFill>
                <a:latin typeface="Bodoni MT" pitchFamily="18" charset="0"/>
              </a:rPr>
              <a:t>STATE</a:t>
            </a:r>
            <a:r>
              <a:rPr lang="en-GB" sz="2100" b="1" dirty="0" smtClean="0">
                <a:latin typeface="Bodoni MT" pitchFamily="18" charset="0"/>
              </a:rPr>
              <a:t> (for the less wealthy) 2) </a:t>
            </a:r>
            <a:r>
              <a:rPr lang="en-GB" sz="2100" b="1" dirty="0" smtClean="0">
                <a:solidFill>
                  <a:srgbClr val="FF0000"/>
                </a:solidFill>
                <a:latin typeface="Bodoni MT" pitchFamily="18" charset="0"/>
              </a:rPr>
              <a:t>ETHNIC</a:t>
            </a:r>
            <a:r>
              <a:rPr lang="en-GB" sz="2100" b="1" dirty="0" smtClean="0">
                <a:latin typeface="Bodoni MT" pitchFamily="18" charset="0"/>
              </a:rPr>
              <a:t> or </a:t>
            </a:r>
            <a:r>
              <a:rPr lang="en-GB" sz="2100" b="1" dirty="0" smtClean="0">
                <a:solidFill>
                  <a:srgbClr val="FF0000"/>
                </a:solidFill>
                <a:latin typeface="Bodoni MT" pitchFamily="18" charset="0"/>
              </a:rPr>
              <a:t>RELIGIOUS GROUPS </a:t>
            </a:r>
            <a:r>
              <a:rPr lang="en-GB" sz="2100" b="1" dirty="0" smtClean="0">
                <a:latin typeface="Bodoni MT" pitchFamily="18" charset="0"/>
              </a:rPr>
              <a:t>3) </a:t>
            </a:r>
            <a:r>
              <a:rPr lang="en-GB" sz="2100" b="1" dirty="0" smtClean="0">
                <a:solidFill>
                  <a:srgbClr val="FF0000"/>
                </a:solidFill>
                <a:latin typeface="Bodoni MT" pitchFamily="18" charset="0"/>
              </a:rPr>
              <a:t>COMMERCIAL</a:t>
            </a:r>
            <a:r>
              <a:rPr lang="en-GB" sz="2100" b="1" dirty="0" smtClean="0">
                <a:latin typeface="Bodoni MT" pitchFamily="18" charset="0"/>
              </a:rPr>
              <a:t> (for the wealthy/profit). The range of opportunities is </a:t>
            </a:r>
            <a:r>
              <a:rPr lang="en-GB" sz="2100" b="1" dirty="0" smtClean="0">
                <a:solidFill>
                  <a:srgbClr val="FF0000"/>
                </a:solidFill>
                <a:latin typeface="Bodoni MT" pitchFamily="18" charset="0"/>
              </a:rPr>
              <a:t>DISCRIMINATORY </a:t>
            </a:r>
            <a:r>
              <a:rPr lang="en-GB" sz="2100" b="1" dirty="0" smtClean="0">
                <a:latin typeface="Bodoni MT" pitchFamily="18" charset="0"/>
              </a:rPr>
              <a:t>based on parental wealth. </a:t>
            </a:r>
          </a:p>
          <a:p>
            <a:r>
              <a:rPr lang="en-GB" sz="2100" b="1" dirty="0" smtClean="0">
                <a:latin typeface="Bodoni MT" pitchFamily="18" charset="0"/>
              </a:rPr>
              <a:t>There are many different types including </a:t>
            </a:r>
            <a:r>
              <a:rPr lang="en-GB" sz="2100" b="1" dirty="0" smtClean="0">
                <a:solidFill>
                  <a:srgbClr val="FF0000"/>
                </a:solidFill>
                <a:latin typeface="Bodoni MT" pitchFamily="18" charset="0"/>
              </a:rPr>
              <a:t>ACADEMIC, SELF IMPROVEMENT</a:t>
            </a:r>
            <a:r>
              <a:rPr lang="en-GB" sz="2100" b="1" dirty="0" smtClean="0">
                <a:latin typeface="Bodoni MT" pitchFamily="18" charset="0"/>
              </a:rPr>
              <a:t>, and </a:t>
            </a:r>
            <a:r>
              <a:rPr lang="en-GB" sz="2100" b="1" dirty="0" smtClean="0">
                <a:solidFill>
                  <a:srgbClr val="FF0000"/>
                </a:solidFill>
                <a:latin typeface="Bodoni MT" pitchFamily="18" charset="0"/>
              </a:rPr>
              <a:t>SPECIAL NEEDS.  </a:t>
            </a:r>
            <a:r>
              <a:rPr lang="en-GB" sz="2100" b="1" dirty="0" smtClean="0">
                <a:latin typeface="Bodoni MT" pitchFamily="18" charset="0"/>
              </a:rPr>
              <a:t>There are around 12000 camps of which 8000 are residential mainly based around outdoor adventure</a:t>
            </a:r>
          </a:p>
          <a:p>
            <a:r>
              <a:rPr lang="en-GB" sz="2100" b="1" dirty="0" smtClean="0">
                <a:latin typeface="Bodoni MT" pitchFamily="18" charset="0"/>
              </a:rPr>
              <a:t>They are very </a:t>
            </a:r>
            <a:r>
              <a:rPr lang="en-GB" sz="2100" b="1" dirty="0" smtClean="0">
                <a:solidFill>
                  <a:srgbClr val="FF0000"/>
                </a:solidFill>
                <a:latin typeface="Bodoni MT" pitchFamily="18" charset="0"/>
              </a:rPr>
              <a:t>PATRIOTIC. </a:t>
            </a:r>
            <a:r>
              <a:rPr lang="en-GB" sz="2100" b="1" dirty="0" smtClean="0">
                <a:latin typeface="Bodoni MT" pitchFamily="18" charset="0"/>
              </a:rPr>
              <a:t>The Stars and Stripes Flag is displayed. They have </a:t>
            </a:r>
            <a:r>
              <a:rPr lang="en-GB" sz="2100" b="1" dirty="0" smtClean="0">
                <a:solidFill>
                  <a:srgbClr val="FF0000"/>
                </a:solidFill>
                <a:latin typeface="Bodoni MT" pitchFamily="18" charset="0"/>
              </a:rPr>
              <a:t>CAMP FIRE RITUALS</a:t>
            </a:r>
            <a:r>
              <a:rPr lang="en-GB" sz="2100" b="1" dirty="0" smtClean="0">
                <a:latin typeface="Bodoni MT" pitchFamily="18" charset="0"/>
              </a:rPr>
              <a:t> which reflect </a:t>
            </a:r>
            <a:r>
              <a:rPr lang="en-GB" sz="2100" b="1" dirty="0" smtClean="0">
                <a:solidFill>
                  <a:srgbClr val="FF0000"/>
                </a:solidFill>
                <a:latin typeface="Bodoni MT" pitchFamily="18" charset="0"/>
              </a:rPr>
              <a:t>MILITARY ETHOS </a:t>
            </a:r>
            <a:r>
              <a:rPr lang="en-GB" sz="2100" b="1" dirty="0" smtClean="0">
                <a:latin typeface="Bodoni MT" pitchFamily="18" charset="0"/>
              </a:rPr>
              <a:t>and </a:t>
            </a:r>
            <a:r>
              <a:rPr lang="en-GB" sz="2100" b="1" dirty="0" smtClean="0">
                <a:solidFill>
                  <a:srgbClr val="FF0000"/>
                </a:solidFill>
                <a:latin typeface="Bodoni MT" pitchFamily="18" charset="0"/>
              </a:rPr>
              <a:t>FRONTIERISM</a:t>
            </a:r>
            <a:endParaRPr lang="en-GB" sz="2100" b="1" dirty="0" smtClean="0">
              <a:latin typeface="Bodoni MT" pitchFamily="18" charset="0"/>
            </a:endParaRPr>
          </a:p>
          <a:p>
            <a:pPr>
              <a:buNone/>
            </a:pPr>
            <a:r>
              <a:rPr lang="en-GB" sz="2100" b="1" dirty="0" smtClean="0">
                <a:latin typeface="Bodoni MT" pitchFamily="18" charset="0"/>
              </a:rPr>
              <a:t>	Research camps from the 3 different types of sponsor. Be ready to feedback this information. Describe how it operates.</a:t>
            </a:r>
          </a:p>
          <a:p>
            <a:pPr>
              <a:buNone/>
            </a:pPr>
            <a:r>
              <a:rPr lang="en-GB" sz="2100" b="1" dirty="0" smtClean="0">
                <a:latin typeface="Bodoni MT" pitchFamily="18" charset="0"/>
              </a:rPr>
              <a:t>	Evaluate the </a:t>
            </a:r>
            <a:r>
              <a:rPr lang="en-GB" sz="2100" b="1" dirty="0" smtClean="0">
                <a:solidFill>
                  <a:srgbClr val="FF0000"/>
                </a:solidFill>
                <a:latin typeface="Bodoni MT" pitchFamily="18" charset="0"/>
              </a:rPr>
              <a:t>BENEFITS</a:t>
            </a:r>
            <a:r>
              <a:rPr lang="en-GB" sz="2100" b="1" dirty="0" smtClean="0">
                <a:latin typeface="Bodoni MT" pitchFamily="18" charset="0"/>
              </a:rPr>
              <a:t> of attending Summer Camps. Describe the Benefits as: Physical, Psychological, Esteem, Self Realisation, Health, Active Lifestyles, Challenge, Knowledge, Cultural Experiences, Skills, Independence. Link these to the camp you have researched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solidFill>
                  <a:srgbClr val="FF0000"/>
                </a:solidFill>
                <a:latin typeface="Bodoni MT" pitchFamily="18" charset="0"/>
              </a:rPr>
              <a:t>INTRA MURAL </a:t>
            </a:r>
            <a:r>
              <a:rPr lang="en-GB" sz="2100" b="1" dirty="0" smtClean="0">
                <a:latin typeface="Bodoni MT" pitchFamily="18" charset="0"/>
              </a:rPr>
              <a:t>sports are </a:t>
            </a:r>
            <a:r>
              <a:rPr lang="en-GB" sz="2100" b="1" dirty="0" smtClean="0">
                <a:solidFill>
                  <a:srgbClr val="FF0000"/>
                </a:solidFill>
                <a:latin typeface="Bodoni MT" pitchFamily="18" charset="0"/>
              </a:rPr>
              <a:t>RECREATIONAL</a:t>
            </a:r>
            <a:r>
              <a:rPr lang="en-GB" sz="2100" b="1" dirty="0" smtClean="0">
                <a:latin typeface="Bodoni MT" pitchFamily="18" charset="0"/>
              </a:rPr>
              <a:t> sports that take place </a:t>
            </a:r>
            <a:r>
              <a:rPr lang="en-GB" sz="2100" b="1" dirty="0" smtClean="0">
                <a:solidFill>
                  <a:srgbClr val="FF0000"/>
                </a:solidFill>
                <a:latin typeface="Bodoni MT" pitchFamily="18" charset="0"/>
              </a:rPr>
              <a:t>WITHIN </a:t>
            </a:r>
            <a:r>
              <a:rPr lang="en-GB" sz="2100" b="1" dirty="0" smtClean="0">
                <a:latin typeface="Bodoni MT" pitchFamily="18" charset="0"/>
              </a:rPr>
              <a:t>a high school. They are open to all and may involve leagues. It promotes </a:t>
            </a:r>
            <a:r>
              <a:rPr lang="en-GB" sz="2100" b="1" dirty="0" smtClean="0">
                <a:solidFill>
                  <a:srgbClr val="FF0000"/>
                </a:solidFill>
                <a:latin typeface="Bodoni MT" pitchFamily="18" charset="0"/>
              </a:rPr>
              <a:t>PARTICIPATION</a:t>
            </a:r>
            <a:r>
              <a:rPr lang="en-GB" sz="2100" b="1" dirty="0" smtClean="0">
                <a:latin typeface="Bodoni MT" pitchFamily="18" charset="0"/>
              </a:rPr>
              <a:t>. It is meant to be </a:t>
            </a:r>
            <a:r>
              <a:rPr lang="en-GB" sz="2100" b="1" dirty="0" smtClean="0">
                <a:solidFill>
                  <a:srgbClr val="FF0000"/>
                </a:solidFill>
                <a:latin typeface="Bodoni MT" pitchFamily="18" charset="0"/>
              </a:rPr>
              <a:t>INFORMAL</a:t>
            </a:r>
            <a:r>
              <a:rPr lang="en-GB" sz="2100" b="1" dirty="0" smtClean="0">
                <a:latin typeface="Bodoni MT" pitchFamily="18" charset="0"/>
              </a:rPr>
              <a:t> but is actually very intense. They start in </a:t>
            </a:r>
            <a:r>
              <a:rPr lang="en-GB" sz="2100" b="1" dirty="0" smtClean="0">
                <a:solidFill>
                  <a:srgbClr val="FF0000"/>
                </a:solidFill>
                <a:latin typeface="Bodoni MT" pitchFamily="18" charset="0"/>
              </a:rPr>
              <a:t>ELEMENTARY</a:t>
            </a:r>
            <a:r>
              <a:rPr lang="en-GB" sz="2100" b="1" dirty="0" smtClean="0">
                <a:latin typeface="Bodoni MT" pitchFamily="18" charset="0"/>
              </a:rPr>
              <a:t> school, develop through high school to college</a:t>
            </a:r>
          </a:p>
          <a:p>
            <a:r>
              <a:rPr lang="en-GB" sz="2100" b="1" dirty="0" smtClean="0">
                <a:latin typeface="Bodoni MT" pitchFamily="18" charset="0"/>
              </a:rPr>
              <a:t>Sports include flag football, lacrosse, field hockey, soccer and volleyball</a:t>
            </a:r>
          </a:p>
          <a:p>
            <a:r>
              <a:rPr lang="en-GB" sz="2100" b="1" dirty="0" smtClean="0">
                <a:latin typeface="Bodoni MT" pitchFamily="18" charset="0"/>
              </a:rPr>
              <a:t>It is associated with the </a:t>
            </a:r>
            <a:r>
              <a:rPr lang="en-GB" sz="2100" b="1" dirty="0" smtClean="0">
                <a:solidFill>
                  <a:srgbClr val="FF0000"/>
                </a:solidFill>
                <a:latin typeface="Bodoni MT" pitchFamily="18" charset="0"/>
              </a:rPr>
              <a:t>RADICAL ETHIC </a:t>
            </a:r>
            <a:r>
              <a:rPr lang="en-GB" sz="2100" b="1" dirty="0" smtClean="0">
                <a:latin typeface="Bodoni MT" pitchFamily="18" charset="0"/>
              </a:rPr>
              <a:t>and is a strategy to promote PE and Sport.</a:t>
            </a:r>
          </a:p>
          <a:p>
            <a:r>
              <a:rPr lang="en-GB" sz="2100" b="1" dirty="0" smtClean="0">
                <a:solidFill>
                  <a:srgbClr val="FF0000"/>
                </a:solidFill>
                <a:latin typeface="Bodoni MT" pitchFamily="18" charset="0"/>
              </a:rPr>
              <a:t>INTER MURAL </a:t>
            </a:r>
            <a:r>
              <a:rPr lang="en-GB" sz="2100" b="1" dirty="0" smtClean="0">
                <a:latin typeface="Bodoni MT" pitchFamily="18" charset="0"/>
              </a:rPr>
              <a:t>sport in the USA fixtures between other schools. In the UK it is called </a:t>
            </a:r>
            <a:r>
              <a:rPr lang="en-GB" sz="2100" b="1" dirty="0" smtClean="0">
                <a:solidFill>
                  <a:srgbClr val="FF0000"/>
                </a:solidFill>
                <a:latin typeface="Bodoni MT" pitchFamily="18" charset="0"/>
              </a:rPr>
              <a:t>INTER SCHOOL </a:t>
            </a:r>
            <a:r>
              <a:rPr lang="en-GB" sz="2100" b="1" dirty="0" smtClean="0">
                <a:latin typeface="Bodoni MT" pitchFamily="18" charset="0"/>
              </a:rPr>
              <a:t>sport. In 2008 400,000 pupils competed in the UK and the government pledged £2.4 Billion to school sport up to 2011. In the UK school sport is important but PE has higher status. Matches are organised on an </a:t>
            </a:r>
            <a:r>
              <a:rPr lang="en-GB" sz="2100" b="1" dirty="0" smtClean="0">
                <a:solidFill>
                  <a:srgbClr val="FF0000"/>
                </a:solidFill>
                <a:latin typeface="Bodoni MT" pitchFamily="18" charset="0"/>
              </a:rPr>
              <a:t>EXTRA CURRICULAR </a:t>
            </a:r>
            <a:r>
              <a:rPr lang="en-GB" sz="2100" b="1" dirty="0" smtClean="0">
                <a:latin typeface="Bodoni MT" pitchFamily="18" charset="0"/>
              </a:rPr>
              <a:t>basis organised by many agencies. In the USA the </a:t>
            </a:r>
            <a:r>
              <a:rPr lang="en-GB" sz="2100" b="1" dirty="0" smtClean="0">
                <a:solidFill>
                  <a:srgbClr val="FF0000"/>
                </a:solidFill>
                <a:latin typeface="Bodoni MT" pitchFamily="18" charset="0"/>
              </a:rPr>
              <a:t>SHSAA</a:t>
            </a:r>
            <a:r>
              <a:rPr lang="en-GB" sz="2100" b="1" dirty="0" smtClean="0">
                <a:latin typeface="Bodoni MT" pitchFamily="18" charset="0"/>
              </a:rPr>
              <a:t> is solely responsible. </a:t>
            </a:r>
          </a:p>
          <a:p>
            <a:r>
              <a:rPr lang="en-GB" sz="2100" b="1" dirty="0" smtClean="0">
                <a:latin typeface="Bodoni MT" pitchFamily="18" charset="0"/>
              </a:rPr>
              <a:t>In UK the </a:t>
            </a:r>
            <a:r>
              <a:rPr lang="en-GB" sz="2100" b="1" dirty="0" smtClean="0">
                <a:solidFill>
                  <a:srgbClr val="FF0000"/>
                </a:solidFill>
                <a:latin typeface="Bodoni MT" pitchFamily="18" charset="0"/>
              </a:rPr>
              <a:t>NGB</a:t>
            </a:r>
            <a:r>
              <a:rPr lang="en-GB" sz="2100" b="1" dirty="0" smtClean="0">
                <a:latin typeface="Bodoni MT" pitchFamily="18" charset="0"/>
              </a:rPr>
              <a:t>s tend to run competitions and they select National teams</a:t>
            </a:r>
          </a:p>
          <a:p>
            <a:r>
              <a:rPr lang="en-GB" sz="2100" b="1" dirty="0" smtClean="0">
                <a:latin typeface="Bodoni MT" pitchFamily="18" charset="0"/>
              </a:rPr>
              <a:t>Sports Colleges in UK are not necessarily elite. In USA </a:t>
            </a:r>
            <a:r>
              <a:rPr lang="en-GB" sz="2100" b="1" dirty="0" smtClean="0">
                <a:solidFill>
                  <a:srgbClr val="FF0000"/>
                </a:solidFill>
                <a:latin typeface="Bodoni MT" pitchFamily="18" charset="0"/>
              </a:rPr>
              <a:t>SCHOLARSHIPS</a:t>
            </a:r>
            <a:r>
              <a:rPr lang="en-GB" sz="2100" b="1" dirty="0" smtClean="0">
                <a:latin typeface="Bodoni MT" pitchFamily="18" charset="0"/>
              </a:rPr>
              <a:t> are offered by some private schools</a:t>
            </a:r>
          </a:p>
          <a:p>
            <a:r>
              <a:rPr lang="en-GB" sz="2100" b="1" dirty="0" smtClean="0">
                <a:solidFill>
                  <a:srgbClr val="FF0000"/>
                </a:solidFill>
                <a:latin typeface="Bodoni MT" pitchFamily="18" charset="0"/>
              </a:rPr>
              <a:t>PARTICIPATION </a:t>
            </a:r>
            <a:r>
              <a:rPr lang="en-GB" sz="2100" b="1" dirty="0" smtClean="0">
                <a:latin typeface="Bodoni MT" pitchFamily="18" charset="0"/>
              </a:rPr>
              <a:t>ethic exists in UK whereas </a:t>
            </a:r>
            <a:r>
              <a:rPr lang="en-GB" sz="2100" b="1" dirty="0" smtClean="0">
                <a:solidFill>
                  <a:srgbClr val="FF0000"/>
                </a:solidFill>
                <a:latin typeface="Bodoni MT" pitchFamily="18" charset="0"/>
              </a:rPr>
              <a:t>LOMBARDIANISM </a:t>
            </a:r>
            <a:r>
              <a:rPr lang="en-GB" sz="2100" b="1" dirty="0" smtClean="0">
                <a:latin typeface="Bodoni MT" pitchFamily="18" charset="0"/>
              </a:rPr>
              <a:t>prevails in the USA. Sponsorship is small scale in UK and </a:t>
            </a:r>
            <a:r>
              <a:rPr lang="en-GB" sz="2100" b="1" dirty="0" smtClean="0">
                <a:solidFill>
                  <a:srgbClr val="FF0000"/>
                </a:solidFill>
                <a:latin typeface="Bodoni MT" pitchFamily="18" charset="0"/>
              </a:rPr>
              <a:t>MEDIA</a:t>
            </a:r>
            <a:r>
              <a:rPr lang="en-GB" sz="2100" b="1" dirty="0" smtClean="0">
                <a:latin typeface="Bodoni MT" pitchFamily="18" charset="0"/>
              </a:rPr>
              <a:t> involvement and </a:t>
            </a:r>
            <a:r>
              <a:rPr lang="en-GB" sz="2100" b="1" dirty="0" smtClean="0">
                <a:solidFill>
                  <a:srgbClr val="FF0000"/>
                </a:solidFill>
                <a:latin typeface="Bodoni MT" pitchFamily="18" charset="0"/>
              </a:rPr>
              <a:t>SPECTATORISM</a:t>
            </a:r>
            <a:r>
              <a:rPr lang="en-GB" sz="2100" b="1" dirty="0" smtClean="0">
                <a:latin typeface="Bodoni MT" pitchFamily="18" charset="0"/>
              </a:rPr>
              <a:t> is low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latin typeface="Bodoni MT" pitchFamily="18" charset="0"/>
              </a:rPr>
              <a:t>Whilst PE in the USA is in crisis </a:t>
            </a:r>
            <a:r>
              <a:rPr lang="en-GB" sz="2100" b="1" dirty="0" smtClean="0">
                <a:solidFill>
                  <a:srgbClr val="FF0000"/>
                </a:solidFill>
                <a:latin typeface="Bodoni MT" pitchFamily="18" charset="0"/>
              </a:rPr>
              <a:t>HIGH SCHOOL INTER MURAL </a:t>
            </a:r>
            <a:r>
              <a:rPr lang="en-GB" sz="2100" b="1" dirty="0" smtClean="0">
                <a:latin typeface="Bodoni MT" pitchFamily="18" charset="0"/>
              </a:rPr>
              <a:t>or </a:t>
            </a:r>
            <a:r>
              <a:rPr lang="en-GB" sz="2100" b="1" dirty="0" smtClean="0">
                <a:solidFill>
                  <a:srgbClr val="FF0000"/>
                </a:solidFill>
                <a:latin typeface="Bodoni MT" pitchFamily="18" charset="0"/>
              </a:rPr>
              <a:t>INTRA MURAL SPORT</a:t>
            </a:r>
            <a:r>
              <a:rPr lang="en-GB" sz="2100" b="1" dirty="0" smtClean="0">
                <a:latin typeface="Bodoni MT" pitchFamily="18" charset="0"/>
              </a:rPr>
              <a:t> is very strong. Schools have squads in most major sports for the purpose of </a:t>
            </a:r>
            <a:r>
              <a:rPr lang="en-GB" sz="2100" b="1" dirty="0" smtClean="0">
                <a:solidFill>
                  <a:srgbClr val="FF0000"/>
                </a:solidFill>
                <a:latin typeface="Bodoni MT" pitchFamily="18" charset="0"/>
              </a:rPr>
              <a:t>INTER SCHOOL </a:t>
            </a:r>
            <a:r>
              <a:rPr lang="en-GB" sz="2100" b="1" dirty="0" smtClean="0">
                <a:latin typeface="Bodoni MT" pitchFamily="18" charset="0"/>
              </a:rPr>
              <a:t>competition. The BIG 3 sports are emphasised Some wealthy schools can compete in Ice Hockey if it has an ice rink.</a:t>
            </a:r>
          </a:p>
          <a:p>
            <a:r>
              <a:rPr lang="en-GB" sz="2100" b="1" dirty="0" smtClean="0">
                <a:latin typeface="Bodoni MT" pitchFamily="18" charset="0"/>
              </a:rPr>
              <a:t>The </a:t>
            </a:r>
            <a:r>
              <a:rPr lang="en-GB" sz="2100" b="1" dirty="0" smtClean="0">
                <a:solidFill>
                  <a:srgbClr val="FF0000"/>
                </a:solidFill>
                <a:latin typeface="Bodoni MT" pitchFamily="18" charset="0"/>
              </a:rPr>
              <a:t>STATE HIGH SCHOOL ATHLETIC ASSOCIATION (SHSAA) </a:t>
            </a:r>
            <a:r>
              <a:rPr lang="en-GB" sz="2100" b="1" dirty="0" smtClean="0">
                <a:latin typeface="Bodoni MT" pitchFamily="18" charset="0"/>
              </a:rPr>
              <a:t>controls competition. It has a branch in each state such as the (AIA) Arizona Interscholastic Assoc. These do not receive federal funding BUT are self sufficient as they see competition as a huge part of the education process.</a:t>
            </a:r>
          </a:p>
          <a:p>
            <a:r>
              <a:rPr lang="en-GB" sz="2100" b="1" dirty="0" smtClean="0">
                <a:latin typeface="Bodoni MT" pitchFamily="18" charset="0"/>
              </a:rPr>
              <a:t>Schools are grouped into 5 </a:t>
            </a:r>
            <a:r>
              <a:rPr lang="en-GB" sz="2100" b="1" dirty="0" smtClean="0">
                <a:solidFill>
                  <a:srgbClr val="FF0000"/>
                </a:solidFill>
                <a:latin typeface="Bodoni MT" pitchFamily="18" charset="0"/>
              </a:rPr>
              <a:t>CONFERENCES</a:t>
            </a:r>
            <a:r>
              <a:rPr lang="en-GB" sz="2100" b="1" dirty="0" smtClean="0">
                <a:latin typeface="Bodoni MT" pitchFamily="18" charset="0"/>
              </a:rPr>
              <a:t> based on the number of students</a:t>
            </a:r>
          </a:p>
          <a:p>
            <a:r>
              <a:rPr lang="en-GB" sz="2100" b="1" dirty="0" smtClean="0">
                <a:solidFill>
                  <a:srgbClr val="FF0000"/>
                </a:solidFill>
                <a:latin typeface="Bodoni MT" pitchFamily="18" charset="0"/>
              </a:rPr>
              <a:t>SPECIALIST HEAD COACHES </a:t>
            </a:r>
            <a:r>
              <a:rPr lang="en-GB" sz="2100" b="1" dirty="0" smtClean="0">
                <a:latin typeface="Bodoni MT" pitchFamily="18" charset="0"/>
              </a:rPr>
              <a:t>run the teams. The coaches and the PE teachers are accountable to the </a:t>
            </a:r>
            <a:r>
              <a:rPr lang="en-GB" sz="2100" b="1" dirty="0" smtClean="0">
                <a:solidFill>
                  <a:srgbClr val="FF0000"/>
                </a:solidFill>
                <a:latin typeface="Bodoni MT" pitchFamily="18" charset="0"/>
              </a:rPr>
              <a:t>ATHLETICS DIRECTOR. </a:t>
            </a:r>
          </a:p>
          <a:p>
            <a:r>
              <a:rPr lang="en-GB" sz="2100" b="1" dirty="0" smtClean="0">
                <a:latin typeface="Bodoni MT" pitchFamily="18" charset="0"/>
              </a:rPr>
              <a:t>Sport is very </a:t>
            </a:r>
            <a:r>
              <a:rPr lang="en-GB" sz="2100" b="1" dirty="0" smtClean="0">
                <a:solidFill>
                  <a:srgbClr val="FF0000"/>
                </a:solidFill>
                <a:latin typeface="Bodoni MT" pitchFamily="18" charset="0"/>
              </a:rPr>
              <a:t>HIGH STATUS</a:t>
            </a:r>
            <a:r>
              <a:rPr lang="en-GB" sz="2100" b="1" dirty="0" smtClean="0">
                <a:latin typeface="Bodoni MT" pitchFamily="18" charset="0"/>
              </a:rPr>
              <a:t>. Much more so than PE. This is mainly because it is a direct reflection of pro sport and is considered a </a:t>
            </a:r>
            <a:r>
              <a:rPr lang="en-GB" sz="2100" b="1" dirty="0" smtClean="0">
                <a:solidFill>
                  <a:srgbClr val="FF0000"/>
                </a:solidFill>
                <a:latin typeface="Bodoni MT" pitchFamily="18" charset="0"/>
              </a:rPr>
              <a:t>NURSERY</a:t>
            </a:r>
            <a:r>
              <a:rPr lang="en-GB" sz="2100" b="1" dirty="0" smtClean="0">
                <a:latin typeface="Bodoni MT" pitchFamily="18" charset="0"/>
              </a:rPr>
              <a:t> for pro teams. </a:t>
            </a:r>
          </a:p>
          <a:p>
            <a:r>
              <a:rPr lang="en-GB" sz="2100" b="1" dirty="0" smtClean="0">
                <a:latin typeface="Bodoni MT" pitchFamily="18" charset="0"/>
              </a:rPr>
              <a:t>Matches are played in the school stadium in an atmosphere enhanced by </a:t>
            </a:r>
            <a:r>
              <a:rPr lang="en-GB" sz="2100" b="1" dirty="0" smtClean="0">
                <a:solidFill>
                  <a:srgbClr val="FF0000"/>
                </a:solidFill>
                <a:latin typeface="Bodoni MT" pitchFamily="18" charset="0"/>
              </a:rPr>
              <a:t>CHEERLEADERS </a:t>
            </a:r>
            <a:r>
              <a:rPr lang="en-GB" sz="2100" b="1" dirty="0" smtClean="0">
                <a:latin typeface="Bodoni MT" pitchFamily="18" charset="0"/>
              </a:rPr>
              <a:t>and </a:t>
            </a:r>
            <a:r>
              <a:rPr lang="en-GB" sz="2100" b="1" dirty="0" smtClean="0">
                <a:solidFill>
                  <a:srgbClr val="FF0000"/>
                </a:solidFill>
                <a:latin typeface="Bodoni MT" pitchFamily="18" charset="0"/>
              </a:rPr>
              <a:t>MARCHING BANDS</a:t>
            </a:r>
            <a:r>
              <a:rPr lang="en-GB" sz="2100" b="1" dirty="0" smtClean="0">
                <a:latin typeface="Bodoni MT" pitchFamily="18" charset="0"/>
              </a:rPr>
              <a:t>. </a:t>
            </a:r>
          </a:p>
          <a:p>
            <a:r>
              <a:rPr lang="en-GB" sz="2100" b="1" dirty="0" smtClean="0">
                <a:latin typeface="Bodoni MT" pitchFamily="18" charset="0"/>
              </a:rPr>
              <a:t>There is a big emphasis on </a:t>
            </a:r>
            <a:r>
              <a:rPr lang="en-GB" sz="2100" b="1" dirty="0" smtClean="0">
                <a:solidFill>
                  <a:srgbClr val="FF0000"/>
                </a:solidFill>
                <a:latin typeface="Bodoni MT" pitchFamily="18" charset="0"/>
              </a:rPr>
              <a:t>LOMBARDIANISM</a:t>
            </a:r>
            <a:r>
              <a:rPr lang="en-GB" sz="2100" b="1" dirty="0" smtClean="0">
                <a:latin typeface="Bodoni MT" pitchFamily="18" charset="0"/>
              </a:rPr>
              <a:t> because the team represent the </a:t>
            </a:r>
            <a:r>
              <a:rPr lang="en-GB" sz="2100" b="1" dirty="0" smtClean="0">
                <a:solidFill>
                  <a:srgbClr val="FF0000"/>
                </a:solidFill>
                <a:latin typeface="Bodoni MT" pitchFamily="18" charset="0"/>
              </a:rPr>
              <a:t>COMMUNITY</a:t>
            </a:r>
            <a:r>
              <a:rPr lang="en-GB" sz="2100" b="1" dirty="0" smtClean="0">
                <a:latin typeface="Bodoni MT" pitchFamily="18" charset="0"/>
              </a:rPr>
              <a:t>. Also as coach lives in a </a:t>
            </a:r>
            <a:r>
              <a:rPr lang="en-GB" sz="2100" b="1" dirty="0" smtClean="0">
                <a:solidFill>
                  <a:srgbClr val="FF0000"/>
                </a:solidFill>
                <a:latin typeface="Bodoni MT" pitchFamily="18" charset="0"/>
              </a:rPr>
              <a:t>HIRE AND FIRE </a:t>
            </a:r>
            <a:r>
              <a:rPr lang="en-GB" sz="2100" b="1" dirty="0" smtClean="0">
                <a:latin typeface="Bodoni MT" pitchFamily="18" charset="0"/>
              </a:rPr>
              <a:t>environment, and finally because the students can win </a:t>
            </a:r>
            <a:r>
              <a:rPr lang="en-GB" sz="2100" b="1" dirty="0" smtClean="0">
                <a:solidFill>
                  <a:srgbClr val="FF0000"/>
                </a:solidFill>
                <a:latin typeface="Bodoni MT" pitchFamily="18" charset="0"/>
              </a:rPr>
              <a:t>SCHOLARSHIPS</a:t>
            </a:r>
            <a:r>
              <a:rPr lang="en-GB" sz="2100" b="1" dirty="0" smtClean="0">
                <a:latin typeface="Bodoni MT" pitchFamily="18" charset="0"/>
              </a:rPr>
              <a:t> to colleges. </a:t>
            </a:r>
          </a:p>
          <a:p>
            <a:r>
              <a:rPr lang="en-GB" sz="2100" b="1" dirty="0" smtClean="0">
                <a:solidFill>
                  <a:srgbClr val="FF0000"/>
                </a:solidFill>
                <a:latin typeface="Bodoni MT" pitchFamily="18" charset="0"/>
              </a:rPr>
              <a:t>COMMERCIALISM</a:t>
            </a:r>
            <a:r>
              <a:rPr lang="en-GB" sz="2100" b="1" dirty="0" smtClean="0">
                <a:latin typeface="Bodoni MT" pitchFamily="18" charset="0"/>
              </a:rPr>
              <a:t> is huge including sponsors, gate receipts and </a:t>
            </a:r>
            <a:r>
              <a:rPr lang="en-GB" sz="2100" b="1" dirty="0" smtClean="0">
                <a:solidFill>
                  <a:srgbClr val="FF0000"/>
                </a:solidFill>
                <a:latin typeface="Bodoni MT" pitchFamily="18" charset="0"/>
              </a:rPr>
              <a:t>ALUMIN </a:t>
            </a:r>
            <a:r>
              <a:rPr lang="en-GB" sz="2100" b="1" dirty="0" smtClean="0">
                <a:latin typeface="Bodoni MT" pitchFamily="18" charset="0"/>
              </a:rPr>
              <a:t>(former student) donations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buNone/>
            </a:pPr>
            <a:r>
              <a:rPr lang="en-GB" sz="2100" b="1" dirty="0" smtClean="0">
                <a:latin typeface="Bodoni MT" pitchFamily="18" charset="0"/>
              </a:rPr>
              <a:t>	SPORTS PARTICIPATION </a:t>
            </a:r>
          </a:p>
          <a:p>
            <a:pPr>
              <a:buNone/>
            </a:pPr>
            <a:r>
              <a:rPr lang="en-GB" sz="2100" b="1" dirty="0" smtClean="0">
                <a:latin typeface="Bodoni MT" pitchFamily="18" charset="0"/>
              </a:rPr>
              <a:t>	in the UK has risen and </a:t>
            </a:r>
            <a:r>
              <a:rPr lang="en-GB" sz="2100" b="1" dirty="0" smtClean="0">
                <a:solidFill>
                  <a:srgbClr val="FF0000"/>
                </a:solidFill>
                <a:latin typeface="Bodoni MT" pitchFamily="18" charset="0"/>
              </a:rPr>
              <a:t>75% </a:t>
            </a:r>
            <a:r>
              <a:rPr lang="en-GB" sz="2100" b="1" dirty="0" smtClean="0">
                <a:latin typeface="Bodoni MT" pitchFamily="18" charset="0"/>
              </a:rPr>
              <a:t>of people engage in Physical Activity. Rates in the UK are higher than in the USA. Younger people are more active than older people and </a:t>
            </a:r>
            <a:r>
              <a:rPr lang="en-GB" sz="2100" b="1" dirty="0" smtClean="0">
                <a:solidFill>
                  <a:srgbClr val="FF0000"/>
                </a:solidFill>
                <a:latin typeface="Bodoni MT" pitchFamily="18" charset="0"/>
              </a:rPr>
              <a:t>WEALTH</a:t>
            </a:r>
            <a:r>
              <a:rPr lang="en-GB" sz="2100" b="1" dirty="0" smtClean="0">
                <a:latin typeface="Bodoni MT" pitchFamily="18" charset="0"/>
              </a:rPr>
              <a:t> determines how much opportunity you have. In 1980 there were 200 gyms in the UK. Now there are 6000</a:t>
            </a:r>
          </a:p>
          <a:p>
            <a:pPr>
              <a:buNone/>
            </a:pPr>
            <a:endParaRPr lang="en-GB" sz="2100" b="1" dirty="0" smtClean="0">
              <a:latin typeface="Bodoni MT" pitchFamily="18" charset="0"/>
            </a:endParaRPr>
          </a:p>
          <a:p>
            <a:pPr>
              <a:buNone/>
            </a:pPr>
            <a:r>
              <a:rPr lang="en-GB" sz="2100" b="1" dirty="0" smtClean="0">
                <a:latin typeface="Bodoni MT" pitchFamily="18" charset="0"/>
              </a:rPr>
              <a:t>	Have a look at the table which indicates activities pursued by both men and women in the UK: What are the </a:t>
            </a:r>
            <a:r>
              <a:rPr lang="en-GB" sz="2100" b="1" dirty="0" smtClean="0">
                <a:solidFill>
                  <a:srgbClr val="FF0000"/>
                </a:solidFill>
                <a:latin typeface="Bodoni MT" pitchFamily="18" charset="0"/>
              </a:rPr>
              <a:t>TRENDS?</a:t>
            </a:r>
          </a:p>
          <a:p>
            <a:pPr>
              <a:buNone/>
            </a:pPr>
            <a:r>
              <a:rPr lang="en-GB" sz="2100" b="1" dirty="0" smtClean="0">
                <a:latin typeface="Bodoni MT" pitchFamily="18" charset="0"/>
              </a:rPr>
              <a:t>	Are Individual activities are more popular than team games?</a:t>
            </a:r>
          </a:p>
          <a:p>
            <a:pPr>
              <a:buNone/>
            </a:pPr>
            <a:r>
              <a:rPr lang="en-GB" sz="2100" b="1" dirty="0" smtClean="0">
                <a:latin typeface="Bodoni MT" pitchFamily="18" charset="0"/>
              </a:rPr>
              <a:t>	Who participate most – Men or Women?</a:t>
            </a:r>
          </a:p>
          <a:p>
            <a:pPr>
              <a:buNone/>
            </a:pPr>
            <a:r>
              <a:rPr lang="en-GB" sz="2100" b="1" dirty="0" smtClean="0">
                <a:latin typeface="Bodoni MT" pitchFamily="18" charset="0"/>
              </a:rPr>
              <a:t>	Are there any activities which are more popular by gender?</a:t>
            </a:r>
          </a:p>
          <a:p>
            <a:pPr>
              <a:buNone/>
            </a:pPr>
            <a:r>
              <a:rPr lang="en-GB" sz="2100" b="1" dirty="0" smtClean="0">
                <a:latin typeface="Bodoni MT" pitchFamily="18" charset="0"/>
              </a:rPr>
              <a:t>	Why do you think there is a difference by age?</a:t>
            </a:r>
          </a:p>
          <a:p>
            <a:pPr>
              <a:buNone/>
            </a:pPr>
            <a:r>
              <a:rPr lang="en-GB" sz="2100" b="1" dirty="0" smtClean="0">
                <a:latin typeface="Bodoni MT" pitchFamily="18" charset="0"/>
              </a:rPr>
              <a:t>	Explain the </a:t>
            </a:r>
            <a:r>
              <a:rPr lang="en-GB" sz="2100" b="1" dirty="0" smtClean="0">
                <a:solidFill>
                  <a:srgbClr val="FF0000"/>
                </a:solidFill>
                <a:latin typeface="Bodoni MT" pitchFamily="18" charset="0"/>
              </a:rPr>
              <a:t>AMERICANISATION </a:t>
            </a:r>
            <a:r>
              <a:rPr lang="en-GB" sz="2100" b="1" dirty="0" smtClean="0">
                <a:latin typeface="Bodoni MT" pitchFamily="18" charset="0"/>
              </a:rPr>
              <a:t>of physical activity in the UK</a:t>
            </a:r>
          </a:p>
          <a:p>
            <a:pPr>
              <a:buNone/>
            </a:pPr>
            <a:r>
              <a:rPr lang="en-GB" sz="2100" b="1" dirty="0" smtClean="0">
                <a:latin typeface="Bodoni MT" pitchFamily="18" charset="0"/>
              </a:rPr>
              <a:t>	What is the only MAJOR GAME in the table</a:t>
            </a:r>
          </a:p>
          <a:p>
            <a:pPr>
              <a:buNone/>
            </a:pPr>
            <a:endParaRPr lang="en-GB" sz="2100" b="1" dirty="0" smtClean="0">
              <a:latin typeface="Bodoni MT" pitchFamily="18" charset="0"/>
            </a:endParaRPr>
          </a:p>
          <a:p>
            <a:pPr>
              <a:buNone/>
            </a:pPr>
            <a:r>
              <a:rPr lang="en-GB" sz="2100" b="1" dirty="0" smtClean="0">
                <a:latin typeface="Bodoni MT" pitchFamily="18" charset="0"/>
              </a:rPr>
              <a:t>	Now consult the table which highlights participation in the USA and compare these </a:t>
            </a:r>
            <a:r>
              <a:rPr lang="en-GB" sz="2100" b="1" dirty="0" smtClean="0">
                <a:solidFill>
                  <a:srgbClr val="FF0000"/>
                </a:solidFill>
                <a:latin typeface="Bodoni MT" pitchFamily="18" charset="0"/>
              </a:rPr>
              <a:t>TRENDS </a:t>
            </a:r>
            <a:r>
              <a:rPr lang="en-GB" sz="2100" b="1" dirty="0" smtClean="0">
                <a:latin typeface="Bodoni MT" pitchFamily="18" charset="0"/>
              </a:rPr>
              <a:t>with the information you have obtained for the UK. What cultural factors may have influenced these trends</a:t>
            </a: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latin typeface="Bodoni MT" pitchFamily="18" charset="0"/>
              </a:rPr>
              <a:t>Mass Participation in the USA is not high. Only 19% of adults take part in high level activity. 60% are </a:t>
            </a:r>
            <a:r>
              <a:rPr lang="en-GB" sz="2100" b="1" dirty="0" smtClean="0">
                <a:solidFill>
                  <a:srgbClr val="FF0000"/>
                </a:solidFill>
                <a:latin typeface="Bodoni MT" pitchFamily="18" charset="0"/>
              </a:rPr>
              <a:t>UNDER ACTIVE</a:t>
            </a:r>
            <a:r>
              <a:rPr lang="en-GB" sz="2100" b="1" dirty="0" smtClean="0">
                <a:latin typeface="Bodoni MT" pitchFamily="18" charset="0"/>
              </a:rPr>
              <a:t>. Men take part in activity which is </a:t>
            </a:r>
            <a:r>
              <a:rPr lang="en-GB" sz="2100" b="1" dirty="0" smtClean="0">
                <a:solidFill>
                  <a:srgbClr val="FF0000"/>
                </a:solidFill>
                <a:latin typeface="Bodoni MT" pitchFamily="18" charset="0"/>
              </a:rPr>
              <a:t>COMPETITIVE</a:t>
            </a:r>
            <a:r>
              <a:rPr lang="en-GB" sz="2100" b="1" dirty="0" smtClean="0">
                <a:latin typeface="Bodoni MT" pitchFamily="18" charset="0"/>
              </a:rPr>
              <a:t> more than women. Both gender’s participation decline with </a:t>
            </a:r>
            <a:r>
              <a:rPr lang="en-GB" sz="2100" b="1" dirty="0" smtClean="0">
                <a:solidFill>
                  <a:srgbClr val="FF0000"/>
                </a:solidFill>
                <a:latin typeface="Bodoni MT" pitchFamily="18" charset="0"/>
              </a:rPr>
              <a:t>AGE. INDIVIDUAL </a:t>
            </a:r>
            <a:r>
              <a:rPr lang="en-GB" sz="2100" b="1" dirty="0" smtClean="0">
                <a:latin typeface="Bodoni MT" pitchFamily="18" charset="0"/>
              </a:rPr>
              <a:t>activities are more popular than </a:t>
            </a:r>
            <a:r>
              <a:rPr lang="en-GB" sz="2100" b="1" dirty="0" smtClean="0">
                <a:solidFill>
                  <a:srgbClr val="FF0000"/>
                </a:solidFill>
                <a:latin typeface="Bodoni MT" pitchFamily="18" charset="0"/>
              </a:rPr>
              <a:t>TEAM</a:t>
            </a:r>
            <a:r>
              <a:rPr lang="en-GB" sz="2100" b="1" dirty="0" smtClean="0">
                <a:latin typeface="Bodoni MT" pitchFamily="18" charset="0"/>
              </a:rPr>
              <a:t> games. </a:t>
            </a:r>
          </a:p>
          <a:p>
            <a:r>
              <a:rPr lang="en-GB" sz="2100" b="1" dirty="0" smtClean="0">
                <a:solidFill>
                  <a:srgbClr val="FF0000"/>
                </a:solidFill>
                <a:latin typeface="Bodoni MT" pitchFamily="18" charset="0"/>
              </a:rPr>
              <a:t>WEALTH</a:t>
            </a:r>
            <a:r>
              <a:rPr lang="en-GB" sz="2100" b="1" dirty="0" smtClean="0">
                <a:latin typeface="Bodoni MT" pitchFamily="18" charset="0"/>
              </a:rPr>
              <a:t> is a huge factor in </a:t>
            </a:r>
            <a:r>
              <a:rPr lang="en-GB" sz="2100" b="1" dirty="0" smtClean="0">
                <a:solidFill>
                  <a:srgbClr val="FF0000"/>
                </a:solidFill>
                <a:latin typeface="Bodoni MT" pitchFamily="18" charset="0"/>
              </a:rPr>
              <a:t>OPPORTUNITY. </a:t>
            </a:r>
            <a:r>
              <a:rPr lang="en-GB" sz="2100" b="1" dirty="0" smtClean="0">
                <a:latin typeface="Bodoni MT" pitchFamily="18" charset="0"/>
              </a:rPr>
              <a:t>The wealthy participate more</a:t>
            </a:r>
          </a:p>
          <a:p>
            <a:r>
              <a:rPr lang="en-GB" sz="2100" b="1" dirty="0" smtClean="0">
                <a:latin typeface="Bodoni MT" pitchFamily="18" charset="0"/>
              </a:rPr>
              <a:t>A </a:t>
            </a:r>
            <a:r>
              <a:rPr lang="en-GB" sz="2100" b="1" dirty="0" smtClean="0">
                <a:solidFill>
                  <a:srgbClr val="FF0000"/>
                </a:solidFill>
                <a:latin typeface="Bodoni MT" pitchFamily="18" charset="0"/>
              </a:rPr>
              <a:t>GYM</a:t>
            </a:r>
            <a:r>
              <a:rPr lang="en-GB" sz="2100" b="1" dirty="0" smtClean="0">
                <a:latin typeface="Bodoni MT" pitchFamily="18" charset="0"/>
              </a:rPr>
              <a:t> /</a:t>
            </a:r>
            <a:r>
              <a:rPr lang="en-GB" sz="2100" b="1" dirty="0" smtClean="0">
                <a:solidFill>
                  <a:srgbClr val="FF0000"/>
                </a:solidFill>
                <a:latin typeface="Bodoni MT" pitchFamily="18" charset="0"/>
              </a:rPr>
              <a:t>JOGGING</a:t>
            </a:r>
            <a:r>
              <a:rPr lang="en-GB" sz="2100" b="1" dirty="0" smtClean="0">
                <a:latin typeface="Bodoni MT" pitchFamily="18" charset="0"/>
              </a:rPr>
              <a:t> </a:t>
            </a:r>
            <a:r>
              <a:rPr lang="en-GB" sz="2100" b="1" dirty="0" smtClean="0">
                <a:solidFill>
                  <a:srgbClr val="FF0000"/>
                </a:solidFill>
                <a:latin typeface="Bodoni MT" pitchFamily="18" charset="0"/>
              </a:rPr>
              <a:t>CULTURE</a:t>
            </a:r>
            <a:r>
              <a:rPr lang="en-GB" sz="2100" b="1" dirty="0" smtClean="0">
                <a:latin typeface="Bodoni MT" pitchFamily="18" charset="0"/>
              </a:rPr>
              <a:t> has developed since the 1950s. Statistics suggest activity is </a:t>
            </a:r>
            <a:r>
              <a:rPr lang="en-GB" sz="2100" b="1" dirty="0" smtClean="0">
                <a:solidFill>
                  <a:srgbClr val="FF0000"/>
                </a:solidFill>
                <a:latin typeface="Bodoni MT" pitchFamily="18" charset="0"/>
              </a:rPr>
              <a:t>INCREASING</a:t>
            </a:r>
            <a:r>
              <a:rPr lang="en-GB" sz="2100" b="1" dirty="0" smtClean="0">
                <a:latin typeface="Bodoni MT" pitchFamily="18" charset="0"/>
              </a:rPr>
              <a:t> especially in </a:t>
            </a:r>
            <a:r>
              <a:rPr lang="en-GB" sz="2100" b="1" dirty="0" smtClean="0">
                <a:solidFill>
                  <a:srgbClr val="FF0000"/>
                </a:solidFill>
                <a:latin typeface="Bodoni MT" pitchFamily="18" charset="0"/>
              </a:rPr>
              <a:t>PILATES</a:t>
            </a:r>
            <a:r>
              <a:rPr lang="en-GB" sz="2100" b="1" dirty="0" smtClean="0">
                <a:latin typeface="Bodoni MT" pitchFamily="18" charset="0"/>
              </a:rPr>
              <a:t>. </a:t>
            </a:r>
            <a:r>
              <a:rPr lang="en-GB" sz="2100" b="1" dirty="0" smtClean="0">
                <a:solidFill>
                  <a:srgbClr val="FF0000"/>
                </a:solidFill>
                <a:latin typeface="Bodoni MT" pitchFamily="18" charset="0"/>
              </a:rPr>
              <a:t>OBESITY</a:t>
            </a:r>
            <a:r>
              <a:rPr lang="en-GB" sz="2100" b="1" dirty="0" smtClean="0">
                <a:latin typeface="Bodoni MT" pitchFamily="18" charset="0"/>
              </a:rPr>
              <a:t> is a major concern. </a:t>
            </a:r>
          </a:p>
          <a:p>
            <a:r>
              <a:rPr lang="en-GB" sz="2100" b="1" dirty="0" smtClean="0">
                <a:latin typeface="Bodoni MT" pitchFamily="18" charset="0"/>
              </a:rPr>
              <a:t>Colorado is only state to have less than 20% </a:t>
            </a:r>
            <a:r>
              <a:rPr lang="en-GB" sz="2100" b="1" dirty="0" smtClean="0">
                <a:solidFill>
                  <a:srgbClr val="FF0000"/>
                </a:solidFill>
                <a:latin typeface="Bodoni MT" pitchFamily="18" charset="0"/>
              </a:rPr>
              <a:t>OBESITY</a:t>
            </a:r>
            <a:r>
              <a:rPr lang="en-GB" sz="2100" b="1" dirty="0" smtClean="0">
                <a:latin typeface="Bodoni MT" pitchFamily="18" charset="0"/>
              </a:rPr>
              <a:t> . 30 states are 25% +</a:t>
            </a:r>
          </a:p>
          <a:p>
            <a:r>
              <a:rPr lang="en-GB" sz="2100" b="1" dirty="0" smtClean="0">
                <a:latin typeface="Bodoni MT" pitchFamily="18" charset="0"/>
              </a:rPr>
              <a:t>In the UK </a:t>
            </a:r>
            <a:r>
              <a:rPr lang="en-GB" sz="2100" b="1" dirty="0" smtClean="0">
                <a:solidFill>
                  <a:srgbClr val="FF0000"/>
                </a:solidFill>
                <a:latin typeface="Bodoni MT" pitchFamily="18" charset="0"/>
              </a:rPr>
              <a:t>AMATEUR CLUBS </a:t>
            </a:r>
            <a:r>
              <a:rPr lang="en-GB" sz="2100" b="1" dirty="0" smtClean="0">
                <a:latin typeface="Bodoni MT" pitchFamily="18" charset="0"/>
              </a:rPr>
              <a:t>have a big tradition for participation, competition, facilities which exist because of </a:t>
            </a:r>
            <a:r>
              <a:rPr lang="en-GB" sz="2100" b="1" dirty="0" smtClean="0">
                <a:solidFill>
                  <a:srgbClr val="FF0000"/>
                </a:solidFill>
                <a:latin typeface="Bodoni MT" pitchFamily="18" charset="0"/>
              </a:rPr>
              <a:t>VOLUNTARY MEMBER’S SUBSCRIPTIONS</a:t>
            </a:r>
            <a:r>
              <a:rPr lang="en-GB" sz="2100" b="1" dirty="0" smtClean="0">
                <a:latin typeface="Bodoni MT" pitchFamily="18" charset="0"/>
              </a:rPr>
              <a:t> and some </a:t>
            </a:r>
            <a:r>
              <a:rPr lang="en-GB" sz="2100" b="1" dirty="0" smtClean="0">
                <a:solidFill>
                  <a:srgbClr val="FF0000"/>
                </a:solidFill>
                <a:latin typeface="Bodoni MT" pitchFamily="18" charset="0"/>
              </a:rPr>
              <a:t>PUBLIC FUNDING </a:t>
            </a:r>
            <a:r>
              <a:rPr lang="en-GB" sz="2100" b="1" dirty="0" smtClean="0">
                <a:latin typeface="Bodoni MT" pitchFamily="18" charset="0"/>
              </a:rPr>
              <a:t>(National Lottery). This does not exist in the USA. If people want to play competitively they organise their own </a:t>
            </a:r>
            <a:r>
              <a:rPr lang="en-GB" sz="2100" b="1" dirty="0" smtClean="0">
                <a:solidFill>
                  <a:srgbClr val="FF0000"/>
                </a:solidFill>
                <a:latin typeface="Bodoni MT" pitchFamily="18" charset="0"/>
              </a:rPr>
              <a:t>FRIENDSHIP</a:t>
            </a:r>
            <a:r>
              <a:rPr lang="en-GB" sz="2100" b="1" dirty="0" smtClean="0">
                <a:latin typeface="Bodoni MT" pitchFamily="18" charset="0"/>
              </a:rPr>
              <a:t> teams organised by the </a:t>
            </a:r>
            <a:r>
              <a:rPr lang="en-GB" sz="2100" b="1" dirty="0" smtClean="0">
                <a:solidFill>
                  <a:srgbClr val="FF0000"/>
                </a:solidFill>
                <a:latin typeface="Bodoni MT" pitchFamily="18" charset="0"/>
              </a:rPr>
              <a:t>AAU</a:t>
            </a:r>
            <a:r>
              <a:rPr lang="en-GB" sz="2100" b="1" dirty="0" smtClean="0">
                <a:latin typeface="Bodoni MT" pitchFamily="18" charset="0"/>
              </a:rPr>
              <a:t> (Amateur Athletic Union) which is a national </a:t>
            </a:r>
            <a:r>
              <a:rPr lang="en-GB" sz="2100" b="1" dirty="0" smtClean="0">
                <a:solidFill>
                  <a:srgbClr val="FF0000"/>
                </a:solidFill>
                <a:latin typeface="Bodoni MT" pitchFamily="18" charset="0"/>
              </a:rPr>
              <a:t>NON PROFIT </a:t>
            </a:r>
            <a:r>
              <a:rPr lang="en-GB" sz="2100" b="1" dirty="0" smtClean="0">
                <a:latin typeface="Bodoni MT" pitchFamily="18" charset="0"/>
              </a:rPr>
              <a:t>and</a:t>
            </a:r>
            <a:r>
              <a:rPr lang="en-GB" sz="2100" b="1" dirty="0" smtClean="0">
                <a:solidFill>
                  <a:srgbClr val="FF0000"/>
                </a:solidFill>
                <a:latin typeface="Bodoni MT" pitchFamily="18" charset="0"/>
              </a:rPr>
              <a:t> VOLUNTEER </a:t>
            </a:r>
            <a:r>
              <a:rPr lang="en-GB" sz="2100" b="1" dirty="0" smtClean="0">
                <a:latin typeface="Bodoni MT" pitchFamily="18" charset="0"/>
              </a:rPr>
              <a:t>organisation</a:t>
            </a:r>
          </a:p>
          <a:p>
            <a:r>
              <a:rPr lang="en-GB" sz="2100" b="1" dirty="0" smtClean="0">
                <a:latin typeface="Bodoni MT" pitchFamily="18" charset="0"/>
              </a:rPr>
              <a:t>The </a:t>
            </a:r>
            <a:r>
              <a:rPr lang="en-GB" sz="2100" b="1" dirty="0" smtClean="0">
                <a:solidFill>
                  <a:srgbClr val="FF0000"/>
                </a:solidFill>
                <a:latin typeface="Bodoni MT" pitchFamily="18" charset="0"/>
              </a:rPr>
              <a:t>AAU</a:t>
            </a:r>
            <a:r>
              <a:rPr lang="en-GB" sz="2100" b="1" dirty="0" smtClean="0">
                <a:latin typeface="Bodoni MT" pitchFamily="18" charset="0"/>
              </a:rPr>
              <a:t> organise the </a:t>
            </a:r>
            <a:r>
              <a:rPr lang="en-GB" sz="2100" b="1" dirty="0" smtClean="0">
                <a:solidFill>
                  <a:srgbClr val="FF0000"/>
                </a:solidFill>
                <a:latin typeface="Bodoni MT" pitchFamily="18" charset="0"/>
              </a:rPr>
              <a:t>NATIONAL YOUTH FITNESS PROGRAMME </a:t>
            </a:r>
            <a:r>
              <a:rPr lang="en-GB" sz="2100" b="1" dirty="0" smtClean="0">
                <a:latin typeface="Bodoni MT" pitchFamily="18" charset="0"/>
              </a:rPr>
              <a:t>as part of the </a:t>
            </a:r>
            <a:r>
              <a:rPr lang="en-GB" sz="2100" b="1" dirty="0" smtClean="0">
                <a:solidFill>
                  <a:srgbClr val="FF0000"/>
                </a:solidFill>
                <a:latin typeface="Bodoni MT" pitchFamily="18" charset="0"/>
              </a:rPr>
              <a:t>PRESIDENT’S CHALLENGE</a:t>
            </a:r>
            <a:r>
              <a:rPr lang="en-GB" sz="2100" b="1" dirty="0" smtClean="0">
                <a:latin typeface="Bodoni MT" pitchFamily="18" charset="0"/>
              </a:rPr>
              <a:t> in which 4 m youths register to prove exceptional physicality</a:t>
            </a:r>
          </a:p>
          <a:p>
            <a:r>
              <a:rPr lang="en-GB" sz="2100" b="1" dirty="0" smtClean="0">
                <a:solidFill>
                  <a:srgbClr val="FF0000"/>
                </a:solidFill>
                <a:latin typeface="Bodoni MT" pitchFamily="18" charset="0"/>
              </a:rPr>
              <a:t>PRIVATE CLUBS </a:t>
            </a:r>
            <a:r>
              <a:rPr lang="en-GB" sz="2100" b="1" dirty="0" smtClean="0">
                <a:latin typeface="Bodoni MT" pitchFamily="18" charset="0"/>
              </a:rPr>
              <a:t>operate but they are </a:t>
            </a:r>
            <a:r>
              <a:rPr lang="en-GB" sz="2100" b="1" dirty="0" smtClean="0">
                <a:solidFill>
                  <a:srgbClr val="FF0000"/>
                </a:solidFill>
                <a:latin typeface="Bodoni MT" pitchFamily="18" charset="0"/>
              </a:rPr>
              <a:t>EXPENSIVE, SPORTS SPECIFIC </a:t>
            </a:r>
            <a:r>
              <a:rPr lang="en-GB" sz="2100" b="1" dirty="0" smtClean="0">
                <a:latin typeface="Bodoni MT" pitchFamily="18" charset="0"/>
              </a:rPr>
              <a:t>(Golf, Tennis) and are for the </a:t>
            </a:r>
            <a:r>
              <a:rPr lang="en-GB" sz="2100" b="1" dirty="0" smtClean="0">
                <a:solidFill>
                  <a:srgbClr val="FF0000"/>
                </a:solidFill>
                <a:latin typeface="Bodoni MT" pitchFamily="18" charset="0"/>
              </a:rPr>
              <a:t>WEALTHY. </a:t>
            </a: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solidFill>
                  <a:srgbClr val="FF0000"/>
                </a:solidFill>
                <a:latin typeface="Bodoni MT" pitchFamily="18" charset="0"/>
              </a:rPr>
              <a:t>MIDNIGHT BASKETBALL LEAGUES </a:t>
            </a:r>
            <a:r>
              <a:rPr lang="en-GB" sz="2100" b="1" dirty="0" smtClean="0">
                <a:latin typeface="Bodoni MT" pitchFamily="18" charset="0"/>
              </a:rPr>
              <a:t>were established in 1986 in an attempt to cut </a:t>
            </a:r>
            <a:r>
              <a:rPr lang="en-GB" sz="2100" b="1" dirty="0" smtClean="0">
                <a:solidFill>
                  <a:srgbClr val="FF0000"/>
                </a:solidFill>
                <a:latin typeface="Bodoni MT" pitchFamily="18" charset="0"/>
              </a:rPr>
              <a:t>CRIME LEVELS</a:t>
            </a:r>
            <a:r>
              <a:rPr lang="en-GB" sz="2100" b="1" dirty="0" smtClean="0">
                <a:latin typeface="Bodoni MT" pitchFamily="18" charset="0"/>
              </a:rPr>
              <a:t>. This is a </a:t>
            </a:r>
            <a:r>
              <a:rPr lang="en-GB" sz="2100" b="1" dirty="0" smtClean="0">
                <a:solidFill>
                  <a:srgbClr val="FF0000"/>
                </a:solidFill>
                <a:latin typeface="Bodoni MT" pitchFamily="18" charset="0"/>
              </a:rPr>
              <a:t>SOCIAL</a:t>
            </a:r>
            <a:r>
              <a:rPr lang="en-GB" sz="2100" b="1" dirty="0" smtClean="0">
                <a:latin typeface="Bodoni MT" pitchFamily="18" charset="0"/>
              </a:rPr>
              <a:t> project to assist inner city youths. It is played between 10pm and 2am on playgrounds funded by local government. Players must attend a 1 hour </a:t>
            </a:r>
            <a:r>
              <a:rPr lang="en-GB" sz="2100" b="1" dirty="0" smtClean="0">
                <a:solidFill>
                  <a:srgbClr val="FF0000"/>
                </a:solidFill>
                <a:latin typeface="Bodoni MT" pitchFamily="18" charset="0"/>
              </a:rPr>
              <a:t>WORKSHOP </a:t>
            </a:r>
            <a:r>
              <a:rPr lang="en-GB" sz="2100" b="1" dirty="0" smtClean="0">
                <a:latin typeface="Bodoni MT" pitchFamily="18" charset="0"/>
              </a:rPr>
              <a:t>related to drugs, crime, alcohol. Players are mainly 17-25 year old males. Standards are very </a:t>
            </a:r>
            <a:r>
              <a:rPr lang="en-GB" sz="2100" b="1" dirty="0" smtClean="0">
                <a:solidFill>
                  <a:srgbClr val="FF0000"/>
                </a:solidFill>
                <a:latin typeface="Bodoni MT" pitchFamily="18" charset="0"/>
              </a:rPr>
              <a:t>HIGH</a:t>
            </a:r>
            <a:r>
              <a:rPr lang="en-GB" sz="2100" b="1" dirty="0" smtClean="0">
                <a:latin typeface="Bodoni MT" pitchFamily="18" charset="0"/>
              </a:rPr>
              <a:t> and can attract TV viewers of 3.5 million. </a:t>
            </a:r>
            <a:r>
              <a:rPr lang="en-GB" sz="2100" b="1" dirty="0" smtClean="0">
                <a:solidFill>
                  <a:srgbClr val="00B050"/>
                </a:solidFill>
                <a:latin typeface="Bodoni MT" pitchFamily="18" charset="0"/>
              </a:rPr>
              <a:t>HYPERLINK</a:t>
            </a:r>
          </a:p>
          <a:p>
            <a:r>
              <a:rPr lang="en-GB" sz="2100" b="1" dirty="0" smtClean="0">
                <a:solidFill>
                  <a:srgbClr val="FF0000"/>
                </a:solidFill>
                <a:latin typeface="Bodoni MT" pitchFamily="18" charset="0"/>
              </a:rPr>
              <a:t>LITTLE LEAGUES </a:t>
            </a:r>
            <a:r>
              <a:rPr lang="en-GB" sz="2100" b="1" dirty="0" smtClean="0">
                <a:latin typeface="Bodoni MT" pitchFamily="18" charset="0"/>
              </a:rPr>
              <a:t>are for children in the USA and are very popular.  Teams are managed by </a:t>
            </a:r>
            <a:r>
              <a:rPr lang="en-GB" sz="2100" b="1" dirty="0" smtClean="0">
                <a:solidFill>
                  <a:srgbClr val="FF0000"/>
                </a:solidFill>
                <a:latin typeface="Bodoni MT" pitchFamily="18" charset="0"/>
              </a:rPr>
              <a:t>VOLUNTEERS </a:t>
            </a:r>
            <a:r>
              <a:rPr lang="en-GB" sz="2100" b="1" dirty="0" smtClean="0">
                <a:latin typeface="Bodoni MT" pitchFamily="18" charset="0"/>
              </a:rPr>
              <a:t>(who are mainly parents). There is a great emphasis on </a:t>
            </a:r>
            <a:r>
              <a:rPr lang="en-GB" sz="2100" b="1" dirty="0" smtClean="0">
                <a:solidFill>
                  <a:srgbClr val="FF0000"/>
                </a:solidFill>
                <a:latin typeface="Bodoni MT" pitchFamily="18" charset="0"/>
              </a:rPr>
              <a:t>SAFETY, MORALITY </a:t>
            </a:r>
            <a:r>
              <a:rPr lang="en-GB" sz="2100" b="1" dirty="0" smtClean="0">
                <a:latin typeface="Bodoni MT" pitchFamily="18" charset="0"/>
              </a:rPr>
              <a:t>and the </a:t>
            </a:r>
            <a:r>
              <a:rPr lang="en-GB" sz="2100" b="1" dirty="0" smtClean="0">
                <a:solidFill>
                  <a:srgbClr val="FF0000"/>
                </a:solidFill>
                <a:latin typeface="Bodoni MT" pitchFamily="18" charset="0"/>
              </a:rPr>
              <a:t>WIN ETHIC </a:t>
            </a:r>
            <a:r>
              <a:rPr lang="en-GB" sz="2100" b="1" dirty="0" smtClean="0">
                <a:latin typeface="Bodoni MT" pitchFamily="18" charset="0"/>
              </a:rPr>
              <a:t>as it is imposed by parents who believe it prepares them for the future. There is a saying </a:t>
            </a:r>
            <a:r>
              <a:rPr lang="en-GB" sz="2100" b="1" dirty="0" smtClean="0">
                <a:solidFill>
                  <a:srgbClr val="FF0000"/>
                </a:solidFill>
                <a:latin typeface="Bodoni MT" pitchFamily="18" charset="0"/>
              </a:rPr>
              <a:t>LITTLE LEAGUE TO SUPER BOWL</a:t>
            </a:r>
            <a:r>
              <a:rPr lang="en-GB" sz="2100" b="1" dirty="0" smtClean="0">
                <a:latin typeface="Bodoni MT" pitchFamily="18" charset="0"/>
              </a:rPr>
              <a:t>. Competition is </a:t>
            </a:r>
            <a:r>
              <a:rPr lang="en-GB" sz="2100" b="1" dirty="0" smtClean="0">
                <a:solidFill>
                  <a:srgbClr val="FF0000"/>
                </a:solidFill>
                <a:latin typeface="Bodoni MT" pitchFamily="18" charset="0"/>
              </a:rPr>
              <a:t>STRUCTURED</a:t>
            </a:r>
            <a:r>
              <a:rPr lang="en-GB" sz="2100" b="1" dirty="0" smtClean="0">
                <a:latin typeface="Bodoni MT" pitchFamily="18" charset="0"/>
              </a:rPr>
              <a:t> and reflects the </a:t>
            </a:r>
            <a:r>
              <a:rPr lang="en-GB" sz="2100" b="1" dirty="0" smtClean="0">
                <a:solidFill>
                  <a:srgbClr val="FF0000"/>
                </a:solidFill>
                <a:latin typeface="Bodoni MT" pitchFamily="18" charset="0"/>
              </a:rPr>
              <a:t>PROFESSIONALS </a:t>
            </a:r>
            <a:r>
              <a:rPr lang="en-GB" sz="2100" b="1" dirty="0" smtClean="0">
                <a:latin typeface="Bodoni MT" pitchFamily="18" charset="0"/>
              </a:rPr>
              <a:t>game</a:t>
            </a:r>
          </a:p>
          <a:p>
            <a:r>
              <a:rPr lang="en-GB" sz="2100" b="1" dirty="0" smtClean="0">
                <a:latin typeface="Bodoni MT" pitchFamily="18" charset="0"/>
              </a:rPr>
              <a:t>Little League attracts </a:t>
            </a:r>
            <a:r>
              <a:rPr lang="en-GB" sz="2100" b="1" dirty="0" smtClean="0">
                <a:solidFill>
                  <a:srgbClr val="FF0000"/>
                </a:solidFill>
                <a:latin typeface="Bodoni MT" pitchFamily="18" charset="0"/>
              </a:rPr>
              <a:t>COMMERCIALISM</a:t>
            </a:r>
            <a:r>
              <a:rPr lang="en-GB" sz="2100" b="1" dirty="0" smtClean="0">
                <a:latin typeface="Bodoni MT" pitchFamily="18" charset="0"/>
              </a:rPr>
              <a:t> and </a:t>
            </a:r>
            <a:r>
              <a:rPr lang="en-GB" sz="2100" b="1" dirty="0" smtClean="0">
                <a:solidFill>
                  <a:srgbClr val="FF0000"/>
                </a:solidFill>
                <a:latin typeface="Bodoni MT" pitchFamily="18" charset="0"/>
              </a:rPr>
              <a:t>MEDIA ATTENTION </a:t>
            </a:r>
            <a:r>
              <a:rPr lang="en-GB" sz="2100" b="1" dirty="0" smtClean="0">
                <a:latin typeface="Bodoni MT" pitchFamily="18" charset="0"/>
              </a:rPr>
              <a:t>and </a:t>
            </a:r>
            <a:r>
              <a:rPr lang="en-GB" sz="2100" b="1" dirty="0" smtClean="0">
                <a:solidFill>
                  <a:srgbClr val="FF0000"/>
                </a:solidFill>
                <a:latin typeface="Bodoni MT" pitchFamily="18" charset="0"/>
              </a:rPr>
              <a:t>MINI SUPERBOWLS</a:t>
            </a:r>
            <a:r>
              <a:rPr lang="en-GB" sz="2100" b="1" dirty="0" smtClean="0">
                <a:latin typeface="Bodoni MT" pitchFamily="18" charset="0"/>
              </a:rPr>
              <a:t> inspire competition.</a:t>
            </a:r>
          </a:p>
          <a:p>
            <a:r>
              <a:rPr lang="en-GB" sz="2100" b="1" dirty="0" smtClean="0">
                <a:latin typeface="Bodoni MT" pitchFamily="18" charset="0"/>
              </a:rPr>
              <a:t>Little league version of American Football is </a:t>
            </a:r>
            <a:r>
              <a:rPr lang="en-GB" sz="2100" b="1" dirty="0" smtClean="0">
                <a:solidFill>
                  <a:srgbClr val="FF0000"/>
                </a:solidFill>
                <a:latin typeface="Bodoni MT" pitchFamily="18" charset="0"/>
              </a:rPr>
              <a:t>POP WARNER FOOTBALL</a:t>
            </a:r>
            <a:r>
              <a:rPr lang="en-GB" sz="2100" b="1" dirty="0" smtClean="0">
                <a:latin typeface="Bodoni MT" pitchFamily="18" charset="0"/>
              </a:rPr>
              <a:t>, of Baseball is </a:t>
            </a:r>
            <a:r>
              <a:rPr lang="en-GB" sz="2100" b="1" dirty="0" smtClean="0">
                <a:solidFill>
                  <a:srgbClr val="FF0000"/>
                </a:solidFill>
                <a:latin typeface="Bodoni MT" pitchFamily="18" charset="0"/>
              </a:rPr>
              <a:t>PEE WEE BASEBALL </a:t>
            </a:r>
            <a:r>
              <a:rPr lang="en-GB" sz="2100" b="1" dirty="0" smtClean="0">
                <a:latin typeface="Bodoni MT" pitchFamily="18" charset="0"/>
              </a:rPr>
              <a:t>and Basketball is </a:t>
            </a:r>
            <a:r>
              <a:rPr lang="en-GB" sz="2100" b="1" dirty="0" smtClean="0">
                <a:solidFill>
                  <a:srgbClr val="FF0000"/>
                </a:solidFill>
                <a:latin typeface="Bodoni MT" pitchFamily="18" charset="0"/>
              </a:rPr>
              <a:t>BIDDY BASKETBALL</a:t>
            </a:r>
          </a:p>
          <a:p>
            <a:r>
              <a:rPr lang="en-GB" sz="2100" b="1" dirty="0" smtClean="0">
                <a:latin typeface="Bodoni MT" pitchFamily="18" charset="0"/>
              </a:rPr>
              <a:t>Major Initiatives to increase mass participation in the USA also include </a:t>
            </a:r>
            <a:r>
              <a:rPr lang="en-GB" sz="2100" b="1" dirty="0" smtClean="0">
                <a:solidFill>
                  <a:srgbClr val="FF0000"/>
                </a:solidFill>
                <a:latin typeface="Bodoni MT" pitchFamily="18" charset="0"/>
              </a:rPr>
              <a:t>TIME OUT FOR BETTER SPORTS FOR KIDS </a:t>
            </a:r>
            <a:r>
              <a:rPr lang="en-GB" sz="2100" b="1" dirty="0" smtClean="0">
                <a:latin typeface="Bodoni MT" pitchFamily="18" charset="0"/>
              </a:rPr>
              <a:t>and </a:t>
            </a:r>
            <a:r>
              <a:rPr lang="en-GB" sz="2100" b="1" dirty="0" smtClean="0">
                <a:solidFill>
                  <a:srgbClr val="FF0000"/>
                </a:solidFill>
                <a:latin typeface="Bodoni MT" pitchFamily="18" charset="0"/>
              </a:rPr>
              <a:t>HOOK A KID ON GOLF</a:t>
            </a:r>
          </a:p>
          <a:p>
            <a:pPr>
              <a:buNone/>
            </a:pPr>
            <a:endParaRPr lang="en-GB" sz="2100" b="1" dirty="0" smtClean="0">
              <a:latin typeface="Bodoni MT" pitchFamily="18" charset="0"/>
            </a:endParaRPr>
          </a:p>
          <a:p>
            <a:pPr>
              <a:buNone/>
            </a:pPr>
            <a:endParaRPr lang="en-GB" sz="2100" b="1" dirty="0" smtClean="0">
              <a:solidFill>
                <a:srgbClr val="FF0000"/>
              </a:solidFill>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4913</TotalTime>
  <Words>5047</Words>
  <Application>Microsoft Office PowerPoint</Application>
  <PresentationFormat>On-screen Show (4:3)</PresentationFormat>
  <Paragraphs>227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1098</cp:revision>
  <dcterms:created xsi:type="dcterms:W3CDTF">2009-02-12T08:41:41Z</dcterms:created>
  <dcterms:modified xsi:type="dcterms:W3CDTF">2010-12-29T08:09:48Z</dcterms:modified>
</cp:coreProperties>
</file>