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8"/>
  </p:handoutMasterIdLst>
  <p:sldIdLst>
    <p:sldId id="355" r:id="rId2"/>
    <p:sldId id="356" r:id="rId3"/>
    <p:sldId id="357" r:id="rId4"/>
    <p:sldId id="358" r:id="rId5"/>
    <p:sldId id="359" r:id="rId6"/>
    <p:sldId id="360" r:id="rId7"/>
    <p:sldId id="365" r:id="rId8"/>
    <p:sldId id="361" r:id="rId9"/>
    <p:sldId id="362" r:id="rId10"/>
    <p:sldId id="363" r:id="rId11"/>
    <p:sldId id="364" r:id="rId12"/>
    <p:sldId id="346" r:id="rId13"/>
    <p:sldId id="345" r:id="rId14"/>
    <p:sldId id="347" r:id="rId15"/>
    <p:sldId id="348" r:id="rId16"/>
    <p:sldId id="341" r:id="rId17"/>
    <p:sldId id="344" r:id="rId18"/>
    <p:sldId id="349" r:id="rId19"/>
    <p:sldId id="350" r:id="rId20"/>
    <p:sldId id="351" r:id="rId21"/>
    <p:sldId id="352" r:id="rId22"/>
    <p:sldId id="353" r:id="rId23"/>
    <p:sldId id="354" r:id="rId24"/>
    <p:sldId id="393" r:id="rId25"/>
    <p:sldId id="394" r:id="rId26"/>
    <p:sldId id="395" r:id="rId27"/>
    <p:sldId id="396" r:id="rId28"/>
    <p:sldId id="397" r:id="rId29"/>
    <p:sldId id="398" r:id="rId30"/>
    <p:sldId id="390" r:id="rId31"/>
    <p:sldId id="391" r:id="rId32"/>
    <p:sldId id="392" r:id="rId33"/>
    <p:sldId id="366" r:id="rId34"/>
    <p:sldId id="367" r:id="rId35"/>
    <p:sldId id="370" r:id="rId36"/>
    <p:sldId id="371" r:id="rId37"/>
    <p:sldId id="372" r:id="rId38"/>
    <p:sldId id="373" r:id="rId39"/>
    <p:sldId id="368" r:id="rId40"/>
    <p:sldId id="369" r:id="rId41"/>
    <p:sldId id="374" r:id="rId42"/>
    <p:sldId id="375" r:id="rId43"/>
    <p:sldId id="376" r:id="rId44"/>
    <p:sldId id="377" r:id="rId45"/>
    <p:sldId id="378" r:id="rId46"/>
    <p:sldId id="379" r:id="rId47"/>
    <p:sldId id="380" r:id="rId48"/>
    <p:sldId id="385" r:id="rId49"/>
    <p:sldId id="386" r:id="rId50"/>
    <p:sldId id="387" r:id="rId51"/>
    <p:sldId id="388" r:id="rId52"/>
    <p:sldId id="389" r:id="rId53"/>
    <p:sldId id="381" r:id="rId54"/>
    <p:sldId id="382" r:id="rId55"/>
    <p:sldId id="383" r:id="rId56"/>
    <p:sldId id="384"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709" autoAdjust="0"/>
  </p:normalViewPr>
  <p:slideViewPr>
    <p:cSldViewPr>
      <p:cViewPr varScale="1">
        <p:scale>
          <a:sx n="70" d="100"/>
          <a:sy n="70" d="100"/>
        </p:scale>
        <p:origin x="-522" y="-102"/>
      </p:cViewPr>
      <p:guideLst>
        <p:guide orient="horz" pos="2160"/>
        <p:guide pos="2880"/>
      </p:guideLst>
    </p:cSldViewPr>
  </p:slideViewPr>
  <p:outlineViewPr>
    <p:cViewPr>
      <p:scale>
        <a:sx n="33" d="100"/>
        <a:sy n="33" d="100"/>
      </p:scale>
      <p:origin x="0" y="1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01C2CC-D306-45FC-9276-504EE137EDFB}" type="datetimeFigureOut">
              <a:rPr lang="en-GB" smtClean="0"/>
              <a:t>17/03/2011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D3459D-5458-4DEF-AC30-71E8899EF8C2}"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870F8-55FE-424A-855D-F6DCF7CB5E1C}" type="datetimeFigureOut">
              <a:rPr lang="en-US" smtClean="0"/>
              <a:pPr/>
              <a:t>3/17/2011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4500FB-6A39-42F5-8902-ED330C1902E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870F8-55FE-424A-855D-F6DCF7CB5E1C}" type="datetimeFigureOut">
              <a:rPr lang="en-US" smtClean="0"/>
              <a:pPr/>
              <a:t>3/17/2011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500FB-6A39-42F5-8902-ED330C1902E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6rCOi-RSAsc&amp;NR=1" TargetMode="External"/><Relationship Id="rId2" Type="http://schemas.openxmlformats.org/officeDocument/2006/relationships/hyperlink" Target="http://www.youtube.com/watch?v=4pnKafOebj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youtube.com/watch?v=Xhw8GLIVKPY"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youtube.com/watch?v=XQQmK0g7v_0&amp;NR=1" TargetMode="External"/><Relationship Id="rId2" Type="http://schemas.openxmlformats.org/officeDocument/2006/relationships/hyperlink" Target="http://www.youtube.com/watch?v=Ivzs6ji7mMs" TargetMode="External"/><Relationship Id="rId1" Type="http://schemas.openxmlformats.org/officeDocument/2006/relationships/slideLayout" Target="../slideLayouts/slideLayout2.xml"/><Relationship Id="rId4" Type="http://schemas.openxmlformats.org/officeDocument/2006/relationships/hyperlink" Target="http://www.youtube.com/watch?v=8D-TNgNizUQ"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youtube.com/watch?v=-VIi0deVWGo"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youtube.com/watch?v=aHeMvO5O4rk&amp;feature=related" TargetMode="External"/><Relationship Id="rId2" Type="http://schemas.openxmlformats.org/officeDocument/2006/relationships/hyperlink" Target="http://www.youtube.com/watch?v=XyexwXINkug" TargetMode="External"/><Relationship Id="rId1" Type="http://schemas.openxmlformats.org/officeDocument/2006/relationships/slideLayout" Target="../slideLayouts/slideLayout2.xml"/><Relationship Id="rId4" Type="http://schemas.openxmlformats.org/officeDocument/2006/relationships/hyperlink" Target="http://www.youtube.com/watch?v=AZBjin8hDRE"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428604"/>
          </a:xfrm>
        </p:spPr>
        <p:txBody>
          <a:bodyPr>
            <a:noAutofit/>
          </a:bodyPr>
          <a:lstStyle/>
          <a:p>
            <a:r>
              <a:rPr lang="en-GB" sz="3200" b="1" u="sng" dirty="0" smtClean="0">
                <a:latin typeface="Bodoni MT" pitchFamily="18" charset="0"/>
              </a:rPr>
              <a:t>WARM UP AND COOL DOWN</a:t>
            </a:r>
            <a:endParaRPr lang="en-GB" sz="3200"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rmAutofit fontScale="92500" lnSpcReduction="10000"/>
          </a:bodyPr>
          <a:lstStyle/>
          <a:p>
            <a:pPr>
              <a:buNone/>
            </a:pPr>
            <a:r>
              <a:rPr lang="en-GB" sz="2000" b="1" dirty="0" smtClean="0">
                <a:latin typeface="Bodoni MT" pitchFamily="18" charset="0"/>
              </a:rPr>
              <a:t>	</a:t>
            </a:r>
            <a:r>
              <a:rPr lang="en-GB" sz="2200" b="1" dirty="0" smtClean="0">
                <a:latin typeface="Bodoni MT" pitchFamily="18" charset="0"/>
              </a:rPr>
              <a:t>Devise a warm up and a cool down for an activity of your choice. Follow the models:</a:t>
            </a:r>
          </a:p>
          <a:p>
            <a:pPr algn="ctr">
              <a:buNone/>
            </a:pPr>
            <a:r>
              <a:rPr lang="en-GB" sz="2200" b="1" dirty="0" smtClean="0">
                <a:latin typeface="Bodoni MT" pitchFamily="18" charset="0"/>
              </a:rPr>
              <a:t>	Warm Up: 3 Phases</a:t>
            </a:r>
          </a:p>
          <a:p>
            <a:r>
              <a:rPr lang="en-GB" sz="2200" b="1" dirty="0" smtClean="0">
                <a:latin typeface="Bodoni MT" pitchFamily="18" charset="0"/>
              </a:rPr>
              <a:t>Pulse raiser</a:t>
            </a:r>
          </a:p>
          <a:p>
            <a:r>
              <a:rPr lang="en-GB" sz="2200" b="1" dirty="0" smtClean="0">
                <a:latin typeface="Bodoni MT" pitchFamily="18" charset="0"/>
              </a:rPr>
              <a:t>Mobility – controlled joint movements which rehearse movement patterns</a:t>
            </a:r>
          </a:p>
          <a:p>
            <a:r>
              <a:rPr lang="en-GB" sz="2200" b="1" dirty="0" smtClean="0">
                <a:latin typeface="Bodoni MT" pitchFamily="18" charset="0"/>
              </a:rPr>
              <a:t>Stretches</a:t>
            </a:r>
          </a:p>
          <a:p>
            <a:pPr>
              <a:buNone/>
            </a:pPr>
            <a:r>
              <a:rPr lang="en-GB" sz="2200" b="1" dirty="0" smtClean="0">
                <a:latin typeface="Bodoni MT" pitchFamily="18" charset="0"/>
              </a:rPr>
              <a:t>	Now explain the impact this will have on the Cardio Respiratory Systems and the </a:t>
            </a:r>
            <a:r>
              <a:rPr lang="en-GB" sz="2200" b="1" dirty="0" err="1" smtClean="0">
                <a:latin typeface="Bodoni MT" pitchFamily="18" charset="0"/>
              </a:rPr>
              <a:t>Musculo</a:t>
            </a:r>
            <a:r>
              <a:rPr lang="en-GB" sz="2200" b="1" dirty="0" smtClean="0">
                <a:latin typeface="Bodoni MT" pitchFamily="18" charset="0"/>
              </a:rPr>
              <a:t> - Skeletal Systems. Think about: muscle temp / O2 Dissociation / Nerve Impulse Conduction and Contraction / Muscle Force, speed and reactions / Synovial Fluid / Elasticity of Muscles / Distribution of Blood (Vascular Shunt) / Enzyme Activity for cell Respiration</a:t>
            </a:r>
          </a:p>
          <a:p>
            <a:endParaRPr lang="en-GB" sz="2200" b="1" dirty="0" smtClean="0">
              <a:latin typeface="Bodoni MT" pitchFamily="18" charset="0"/>
            </a:endParaRPr>
          </a:p>
          <a:p>
            <a:pPr algn="ctr">
              <a:buNone/>
            </a:pPr>
            <a:r>
              <a:rPr lang="en-GB" sz="2200" b="1" dirty="0" smtClean="0">
                <a:latin typeface="Bodoni MT" pitchFamily="18" charset="0"/>
              </a:rPr>
              <a:t>	Cool Down: 2 Phases</a:t>
            </a:r>
          </a:p>
          <a:p>
            <a:r>
              <a:rPr lang="en-GB" sz="2200" b="1" dirty="0" smtClean="0">
                <a:latin typeface="Bodoni MT" pitchFamily="18" charset="0"/>
              </a:rPr>
              <a:t>Active Recovery / Pulse Lowering </a:t>
            </a:r>
          </a:p>
          <a:p>
            <a:r>
              <a:rPr lang="en-GB" sz="2200" b="1" dirty="0" smtClean="0">
                <a:latin typeface="Bodoni MT" pitchFamily="18" charset="0"/>
              </a:rPr>
              <a:t>Stretch Active Muscles</a:t>
            </a:r>
          </a:p>
          <a:p>
            <a:pPr>
              <a:buNone/>
            </a:pPr>
            <a:r>
              <a:rPr lang="en-GB" sz="2200" b="1" dirty="0" smtClean="0">
                <a:latin typeface="Bodoni MT" pitchFamily="18" charset="0"/>
              </a:rPr>
              <a:t>	Now explain the benefits of this to; Q (Cardiac Output), Venous Return (VR), Stroke Volume (SV), Minute Ventilation (VE), Blood Pressure, Muscle Temperature, Length of Muscles, DOMS risk, Removal of Lactic Acid, Blood Pooling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buNone/>
            </a:pPr>
            <a:r>
              <a:rPr lang="en-GB" sz="2200" b="1" dirty="0" smtClean="0">
                <a:latin typeface="Bodoni MT" pitchFamily="18" charset="0"/>
              </a:rPr>
              <a:t>1) </a:t>
            </a:r>
            <a:r>
              <a:rPr lang="en-GB" sz="2200" b="1" u="sng" dirty="0" smtClean="0">
                <a:solidFill>
                  <a:srgbClr val="FF0000"/>
                </a:solidFill>
                <a:latin typeface="Bodoni MT" pitchFamily="18" charset="0"/>
              </a:rPr>
              <a:t>NEURAL</a:t>
            </a:r>
            <a:r>
              <a:rPr lang="en-GB" sz="2200" b="1" u="sng" dirty="0" smtClean="0">
                <a:latin typeface="Bodoni MT" pitchFamily="18" charset="0"/>
              </a:rPr>
              <a:t> ADAPTATIONS</a:t>
            </a:r>
            <a:r>
              <a:rPr lang="en-GB" sz="2200" b="1" dirty="0" smtClean="0">
                <a:latin typeface="Bodoni MT" pitchFamily="18" charset="0"/>
              </a:rPr>
              <a:t> –Occur 0 - 2 Weeks+ then </a:t>
            </a:r>
            <a:r>
              <a:rPr lang="en-GB" sz="2200" b="1" dirty="0" smtClean="0">
                <a:solidFill>
                  <a:srgbClr val="FF0000"/>
                </a:solidFill>
                <a:latin typeface="Bodoni MT" pitchFamily="18" charset="0"/>
              </a:rPr>
              <a:t>PLATEAU</a:t>
            </a:r>
          </a:p>
          <a:p>
            <a:pPr marL="457200" indent="-457200"/>
            <a:r>
              <a:rPr lang="en-GB" sz="2200" b="1" dirty="0" smtClean="0">
                <a:latin typeface="Bodoni MT" pitchFamily="18" charset="0"/>
              </a:rPr>
              <a:t>Increased Fast Twitch muscle FIBRE</a:t>
            </a:r>
          </a:p>
          <a:p>
            <a:pPr marL="457200" indent="-457200"/>
            <a:r>
              <a:rPr lang="en-GB" sz="2200" b="1" dirty="0" smtClean="0">
                <a:latin typeface="Bodoni MT" pitchFamily="18" charset="0"/>
              </a:rPr>
              <a:t>Increased recruitment of MOTOR UNITS</a:t>
            </a:r>
          </a:p>
          <a:p>
            <a:pPr marL="457200" indent="-457200"/>
            <a:r>
              <a:rPr lang="en-GB" sz="2200" b="1" dirty="0" smtClean="0">
                <a:latin typeface="Bodoni MT" pitchFamily="18" charset="0"/>
              </a:rPr>
              <a:t>Improved COORDINATION of Motor Units</a:t>
            </a:r>
          </a:p>
          <a:p>
            <a:pPr marL="457200" indent="-457200"/>
            <a:r>
              <a:rPr lang="en-GB" sz="2200" b="1" dirty="0" smtClean="0">
                <a:latin typeface="Bodoni MT" pitchFamily="18" charset="0"/>
              </a:rPr>
              <a:t>Reduced inhibition of Antagonist Muscles STRETCH REFLEX</a:t>
            </a:r>
          </a:p>
          <a:p>
            <a:pPr marL="457200" indent="-457200">
              <a:buNone/>
            </a:pPr>
            <a:r>
              <a:rPr lang="en-GB" sz="2200" b="1" dirty="0" smtClean="0">
                <a:latin typeface="Bodoni MT" pitchFamily="18" charset="0"/>
              </a:rPr>
              <a:t>2) </a:t>
            </a:r>
            <a:r>
              <a:rPr lang="en-GB" sz="2200" b="1" u="sng" dirty="0" smtClean="0">
                <a:solidFill>
                  <a:srgbClr val="FF0000"/>
                </a:solidFill>
                <a:latin typeface="Bodoni MT" pitchFamily="18" charset="0"/>
              </a:rPr>
              <a:t>PHYSIOLOGICAL</a:t>
            </a:r>
            <a:r>
              <a:rPr lang="en-GB" sz="2200" b="1" u="sng" dirty="0" smtClean="0">
                <a:latin typeface="Bodoni MT" pitchFamily="18" charset="0"/>
              </a:rPr>
              <a:t> ADAPTATIONS – Occur </a:t>
            </a:r>
            <a:r>
              <a:rPr lang="en-GB" sz="2200" b="1" dirty="0" smtClean="0">
                <a:latin typeface="Bodoni MT" pitchFamily="18" charset="0"/>
              </a:rPr>
              <a:t>2 to 3 Weeks + then </a:t>
            </a:r>
            <a:r>
              <a:rPr lang="en-GB" sz="2200" b="1" dirty="0" smtClean="0">
                <a:solidFill>
                  <a:srgbClr val="FF0000"/>
                </a:solidFill>
                <a:latin typeface="Bodoni MT" pitchFamily="18" charset="0"/>
              </a:rPr>
              <a:t>PLATEAU</a:t>
            </a:r>
            <a:endParaRPr lang="en-GB" sz="2200" b="1" dirty="0" smtClean="0">
              <a:latin typeface="Bodoni MT" pitchFamily="18" charset="0"/>
            </a:endParaRPr>
          </a:p>
          <a:p>
            <a:pPr marL="457200" indent="-457200"/>
            <a:r>
              <a:rPr lang="en-GB" sz="2200" b="1" dirty="0" smtClean="0">
                <a:latin typeface="Bodoni MT" pitchFamily="18" charset="0"/>
              </a:rPr>
              <a:t>HYPERTROPHY (increase in fast twitch fibres) and HYPERPLASIA (increase in number of Fibres)</a:t>
            </a:r>
          </a:p>
          <a:p>
            <a:pPr marL="457200" indent="-457200"/>
            <a:r>
              <a:rPr lang="en-GB" sz="2200" b="1" dirty="0" smtClean="0">
                <a:latin typeface="Bodoni MT" pitchFamily="18" charset="0"/>
              </a:rPr>
              <a:t>Increased CONTRACTILE PROTEIN</a:t>
            </a:r>
          </a:p>
          <a:p>
            <a:pPr marL="457200" indent="-457200"/>
            <a:r>
              <a:rPr lang="en-GB" sz="2200" b="1" dirty="0" smtClean="0">
                <a:latin typeface="Bodoni MT" pitchFamily="18" charset="0"/>
              </a:rPr>
              <a:t>Increased MYSOSIN/ACTIN CROSS BRIDGES</a:t>
            </a:r>
          </a:p>
          <a:p>
            <a:pPr marL="457200" indent="-457200">
              <a:buNone/>
            </a:pPr>
            <a:r>
              <a:rPr lang="en-GB" sz="2200" b="1" dirty="0" smtClean="0">
                <a:latin typeface="Bodoni MT" pitchFamily="18" charset="0"/>
              </a:rPr>
              <a:t>3) </a:t>
            </a:r>
            <a:r>
              <a:rPr lang="en-GB" sz="2200" b="1" u="sng" dirty="0" smtClean="0">
                <a:solidFill>
                  <a:srgbClr val="FF0000"/>
                </a:solidFill>
                <a:latin typeface="Bodoni MT" pitchFamily="18" charset="0"/>
              </a:rPr>
              <a:t>METABOLIC</a:t>
            </a:r>
            <a:r>
              <a:rPr lang="en-GB" sz="2200" b="1" u="sng" dirty="0" smtClean="0">
                <a:latin typeface="Bodoni MT" pitchFamily="18" charset="0"/>
              </a:rPr>
              <a:t> ADAPTATIONS - </a:t>
            </a:r>
            <a:r>
              <a:rPr lang="en-GB" sz="2200" b="1" dirty="0" smtClean="0">
                <a:latin typeface="Bodoni MT" pitchFamily="18" charset="0"/>
              </a:rPr>
              <a:t>2 to 3 Weeks then </a:t>
            </a:r>
            <a:r>
              <a:rPr lang="en-GB" sz="2200" b="1" dirty="0" smtClean="0">
                <a:solidFill>
                  <a:srgbClr val="FF0000"/>
                </a:solidFill>
                <a:latin typeface="Bodoni MT" pitchFamily="18" charset="0"/>
              </a:rPr>
              <a:t>PLATEAU</a:t>
            </a:r>
            <a:endParaRPr lang="en-GB" sz="2200" b="1" u="sng" dirty="0" smtClean="0">
              <a:latin typeface="Bodoni MT" pitchFamily="18" charset="0"/>
            </a:endParaRPr>
          </a:p>
          <a:p>
            <a:pPr marL="457200" indent="-457200"/>
            <a:r>
              <a:rPr lang="en-GB" sz="2200" b="1" dirty="0" smtClean="0">
                <a:latin typeface="Bodoni MT" pitchFamily="18" charset="0"/>
              </a:rPr>
              <a:t>Increased ATP PC and GLYCOGEN stores</a:t>
            </a:r>
          </a:p>
          <a:p>
            <a:pPr marL="457200" indent="-457200"/>
            <a:r>
              <a:rPr lang="en-GB" sz="2200" b="1" dirty="0" smtClean="0">
                <a:latin typeface="Bodoni MT" pitchFamily="18" charset="0"/>
              </a:rPr>
              <a:t>Increased LACTATE THRESHOLD (buffering capacity) and removal of LA</a:t>
            </a:r>
          </a:p>
          <a:p>
            <a:pPr marL="457200" indent="-457200"/>
            <a:r>
              <a:rPr lang="en-GB" sz="2200" b="1" dirty="0" smtClean="0">
                <a:latin typeface="Bodoni MT" pitchFamily="18" charset="0"/>
              </a:rPr>
              <a:t>Increase GLYCOLITIC ENZYME actions</a:t>
            </a:r>
          </a:p>
          <a:p>
            <a:pPr marL="457200" indent="-457200"/>
            <a:r>
              <a:rPr lang="en-GB" sz="2200" b="1" dirty="0" smtClean="0">
                <a:latin typeface="Bodoni MT" pitchFamily="18" charset="0"/>
              </a:rPr>
              <a:t>Increased ANAEROBIC THRESHOLD and RECOVERY of ATP/PC</a:t>
            </a:r>
          </a:p>
          <a:p>
            <a:pPr marL="457200" indent="-457200"/>
            <a:r>
              <a:rPr lang="en-GB" sz="2200" b="1" dirty="0" smtClean="0">
                <a:latin typeface="Bodoni MT" pitchFamily="18" charset="0"/>
              </a:rPr>
              <a:t>Increased Performance Intensity/ Duration and delay of OBLA</a:t>
            </a:r>
          </a:p>
          <a:p>
            <a:pPr marL="457200" indent="-457200"/>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800" b="1" dirty="0" smtClean="0">
                <a:latin typeface="Bodoni MT" pitchFamily="18" charset="0"/>
              </a:rPr>
              <a:t>	</a:t>
            </a:r>
            <a:r>
              <a:rPr lang="en-GB" sz="2800" b="1" u="sng" dirty="0" smtClean="0">
                <a:latin typeface="Bodoni MT" pitchFamily="18" charset="0"/>
              </a:rPr>
              <a:t>CV ADAPTATIONS TO STRENGTH TRAINING</a:t>
            </a:r>
          </a:p>
          <a:p>
            <a:pPr marL="514350" indent="-514350">
              <a:buNone/>
            </a:pPr>
            <a:r>
              <a:rPr lang="en-GB" sz="2200" b="1" dirty="0" smtClean="0">
                <a:solidFill>
                  <a:srgbClr val="FF0000"/>
                </a:solidFill>
                <a:latin typeface="Bodoni MT" pitchFamily="18" charset="0"/>
              </a:rPr>
              <a:t>	</a:t>
            </a:r>
            <a:endParaRPr lang="en-GB" sz="2200" b="1" dirty="0" smtClean="0">
              <a:latin typeface="Bodoni MT" pitchFamily="18" charset="0"/>
            </a:endParaRPr>
          </a:p>
          <a:p>
            <a:pPr marL="457200" indent="-457200">
              <a:buNone/>
            </a:pPr>
            <a:endParaRPr lang="en-GB" sz="2400" b="1" dirty="0" smtClean="0">
              <a:latin typeface="Bodoni MT" pitchFamily="18" charset="0"/>
            </a:endParaRPr>
          </a:p>
        </p:txBody>
      </p:sp>
      <p:graphicFrame>
        <p:nvGraphicFramePr>
          <p:cNvPr id="4" name="Table 3"/>
          <p:cNvGraphicFramePr>
            <a:graphicFrameLocks noGrp="1"/>
          </p:cNvGraphicFramePr>
          <p:nvPr/>
        </p:nvGraphicFramePr>
        <p:xfrm>
          <a:off x="0" y="642918"/>
          <a:ext cx="9144000" cy="6100302"/>
        </p:xfrm>
        <a:graphic>
          <a:graphicData uri="http://schemas.openxmlformats.org/drawingml/2006/table">
            <a:tbl>
              <a:tblPr firstRow="1" bandRow="1">
                <a:tableStyleId>{5C22544A-7EE6-4342-B048-85BDC9FD1C3A}</a:tableStyleId>
              </a:tblPr>
              <a:tblGrid>
                <a:gridCol w="2714612"/>
                <a:gridCol w="3000396"/>
                <a:gridCol w="3428992"/>
              </a:tblGrid>
              <a:tr h="334796">
                <a:tc>
                  <a:txBody>
                    <a:bodyPr/>
                    <a:lstStyle/>
                    <a:p>
                      <a:pPr algn="ctr"/>
                      <a:r>
                        <a:rPr lang="en-GB" sz="1800" dirty="0" smtClean="0">
                          <a:latin typeface="Bodoni MT" pitchFamily="18" charset="0"/>
                        </a:rPr>
                        <a:t>STRUCTURE</a:t>
                      </a:r>
                      <a:endParaRPr lang="en-GB" sz="1800" dirty="0">
                        <a:latin typeface="Bodoni MT" pitchFamily="18" charset="0"/>
                      </a:endParaRPr>
                    </a:p>
                  </a:txBody>
                  <a:tcPr/>
                </a:tc>
                <a:tc>
                  <a:txBody>
                    <a:bodyPr/>
                    <a:lstStyle/>
                    <a:p>
                      <a:pPr algn="ctr"/>
                      <a:r>
                        <a:rPr lang="en-GB" sz="1600" dirty="0" smtClean="0">
                          <a:latin typeface="Bodoni MT" pitchFamily="18" charset="0"/>
                        </a:rPr>
                        <a:t>PURE STRENGTH TRAINING</a:t>
                      </a:r>
                      <a:endParaRPr lang="en-GB" sz="1600" dirty="0">
                        <a:latin typeface="Bodoni MT" pitchFamily="18" charset="0"/>
                      </a:endParaRPr>
                    </a:p>
                  </a:txBody>
                  <a:tcPr/>
                </a:tc>
                <a:tc>
                  <a:txBody>
                    <a:bodyPr/>
                    <a:lstStyle/>
                    <a:p>
                      <a:pPr algn="ctr"/>
                      <a:r>
                        <a:rPr lang="en-GB" sz="1600" dirty="0" smtClean="0">
                          <a:latin typeface="Bodoni MT" pitchFamily="18" charset="0"/>
                        </a:rPr>
                        <a:t>ENDURANCE STRENGTH TRAINING</a:t>
                      </a:r>
                      <a:endParaRPr lang="en-GB" sz="1600" dirty="0">
                        <a:latin typeface="Bodoni MT" pitchFamily="18" charset="0"/>
                      </a:endParaRPr>
                    </a:p>
                  </a:txBody>
                  <a:tcPr/>
                </a:tc>
              </a:tr>
              <a:tr h="3600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Heart Hypertrophy</a:t>
                      </a:r>
                    </a:p>
                  </a:txBody>
                  <a:tcPr/>
                </a:tc>
                <a:tc>
                  <a:txBody>
                    <a:bodyPr/>
                    <a:lstStyle/>
                    <a:p>
                      <a:pPr algn="ctr"/>
                      <a:r>
                        <a:rPr lang="en-GB" sz="1800" b="1" dirty="0" smtClean="0">
                          <a:latin typeface="Bodoni MT" pitchFamily="18" charset="0"/>
                        </a:rPr>
                        <a:t>Increase</a:t>
                      </a:r>
                      <a:endParaRPr lang="en-GB" sz="1800" b="1" dirty="0">
                        <a:latin typeface="Bodoni MT"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txBody>
                  <a:tcPr/>
                </a:tc>
              </a:tr>
              <a:tr h="351485">
                <a:tc>
                  <a:txBody>
                    <a:bodyPr/>
                    <a:lstStyle/>
                    <a:p>
                      <a:pPr marL="514350" indent="-514350"/>
                      <a:r>
                        <a:rPr lang="en-GB" sz="1800" b="1" dirty="0" smtClean="0">
                          <a:latin typeface="Bodoni MT" pitchFamily="18" charset="0"/>
                        </a:rPr>
                        <a:t>Resting Blood Pressure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txBody>
                  <a:tcPr/>
                </a:tc>
                <a:tc>
                  <a:txBody>
                    <a:bodyPr/>
                    <a:lstStyle/>
                    <a:p>
                      <a:pPr algn="ctr"/>
                      <a:r>
                        <a:rPr lang="en-GB" sz="1800" b="1" dirty="0" smtClean="0">
                          <a:latin typeface="Bodoni MT" pitchFamily="18" charset="0"/>
                        </a:rPr>
                        <a:t>Decrease</a:t>
                      </a:r>
                      <a:endParaRPr lang="en-GB" sz="1800" b="1" dirty="0">
                        <a:latin typeface="Bodoni MT" pitchFamily="18" charset="0"/>
                      </a:endParaRPr>
                    </a:p>
                  </a:txBody>
                  <a:tcPr/>
                </a:tc>
              </a:tr>
              <a:tr h="414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Capillary Density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Slight Increase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txBody>
                  <a:tcPr/>
                </a:tc>
              </a:tr>
              <a:tr h="428628">
                <a:tc>
                  <a:txBody>
                    <a:bodyPr/>
                    <a:lstStyle/>
                    <a:p>
                      <a:pPr marL="514350" indent="-514350"/>
                      <a:r>
                        <a:rPr lang="en-GB" sz="1800" b="1" dirty="0" smtClean="0">
                          <a:latin typeface="Bodoni MT" pitchFamily="18" charset="0"/>
                        </a:rPr>
                        <a:t>Volume of the Left Ventricle</a:t>
                      </a:r>
                    </a:p>
                  </a:txBody>
                  <a:tcPr/>
                </a:tc>
                <a:tc>
                  <a:txBody>
                    <a:bodyPr/>
                    <a:lstStyle/>
                    <a:p>
                      <a:pPr algn="ctr"/>
                      <a:r>
                        <a:rPr lang="en-GB" b="1" dirty="0" smtClean="0">
                          <a:latin typeface="Bodoni MT" pitchFamily="18" charset="0"/>
                        </a:rPr>
                        <a:t>Decrease</a:t>
                      </a:r>
                      <a:endParaRPr lang="en-GB" b="1" dirty="0">
                        <a:latin typeface="Bodoni MT"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Slight Increase</a:t>
                      </a:r>
                    </a:p>
                  </a:txBody>
                  <a:tcPr/>
                </a:tc>
              </a:tr>
              <a:tr h="357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Stroke Volume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latin typeface="Bodoni MT" pitchFamily="18" charset="0"/>
                        </a:rPr>
                        <a:t>Decrease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txBody>
                  <a:tcPr/>
                </a:tc>
              </a:tr>
              <a:tr h="420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Metabolic Function / Rate</a:t>
                      </a:r>
                    </a:p>
                  </a:txBody>
                  <a:tcPr/>
                </a:tc>
                <a:tc>
                  <a:txBody>
                    <a:bodyPr/>
                    <a:lstStyle/>
                    <a:p>
                      <a:pPr algn="ctr"/>
                      <a:r>
                        <a:rPr lang="en-GB" b="1" smtClean="0">
                          <a:latin typeface="Bodoni MT" pitchFamily="18" charset="0"/>
                        </a:rPr>
                        <a:t>This is Limited</a:t>
                      </a:r>
                      <a:endParaRPr lang="en-GB" b="1" dirty="0">
                        <a:latin typeface="Bodoni MT"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txBody>
                  <a:tcPr/>
                </a:tc>
              </a:tr>
              <a:tr h="428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Muscle Mass (Hypertrophy)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txBody>
                  <a:tcPr/>
                </a:tc>
                <a:tc>
                  <a:txBody>
                    <a:bodyPr/>
                    <a:lstStyle/>
                    <a:p>
                      <a:pPr algn="ctr"/>
                      <a:r>
                        <a:rPr lang="en-GB" sz="1800" b="1" dirty="0" smtClean="0">
                          <a:latin typeface="Bodoni MT" pitchFamily="18" charset="0"/>
                        </a:rPr>
                        <a:t>Same</a:t>
                      </a:r>
                      <a:endParaRPr lang="en-GB" sz="1800" b="1" dirty="0">
                        <a:latin typeface="Bodoni MT" pitchFamily="18" charset="0"/>
                      </a:endParaRPr>
                    </a:p>
                  </a:txBody>
                  <a:tcPr/>
                </a:tc>
              </a:tr>
              <a:tr h="489074">
                <a:tc>
                  <a:txBody>
                    <a:bodyPr/>
                    <a:lstStyle/>
                    <a:p>
                      <a:r>
                        <a:rPr lang="en-GB" sz="1800" b="1" dirty="0" smtClean="0">
                          <a:latin typeface="Bodoni MT" pitchFamily="18" charset="0"/>
                        </a:rPr>
                        <a:t>Blood Flow through Arteries during weights session</a:t>
                      </a:r>
                      <a:endParaRPr lang="en-GB" dirty="0">
                        <a:latin typeface="Bodoni MT" pitchFamily="18" charset="0"/>
                      </a:endParaRPr>
                    </a:p>
                  </a:txBody>
                  <a:tcPr/>
                </a:tc>
                <a:tc>
                  <a:txBody>
                    <a:bodyPr/>
                    <a:lstStyle/>
                    <a:p>
                      <a:pPr algn="ctr"/>
                      <a:r>
                        <a:rPr lang="en-GB" b="1" dirty="0" smtClean="0">
                          <a:latin typeface="Bodoni MT" pitchFamily="18" charset="0"/>
                        </a:rPr>
                        <a:t>Obstructed</a:t>
                      </a:r>
                      <a:r>
                        <a:rPr lang="en-GB" b="1" baseline="0" dirty="0" smtClean="0">
                          <a:latin typeface="Bodoni MT" pitchFamily="18" charset="0"/>
                        </a:rPr>
                        <a:t> because of Powerful Muscle Contractions</a:t>
                      </a:r>
                      <a:endParaRPr lang="en-GB" b="1" dirty="0">
                        <a:latin typeface="Bodoni MT"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p>
                      <a:pPr algn="ctr"/>
                      <a:endParaRPr lang="en-GB" sz="1800" b="1" dirty="0">
                        <a:latin typeface="Bodoni MT" pitchFamily="18" charset="0"/>
                      </a:endParaRPr>
                    </a:p>
                  </a:txBody>
                  <a:tcPr/>
                </a:tc>
              </a:tr>
              <a:tr h="754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The Distance and Speed to allow O2 / C02 Diffusion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Increased because of larger</a:t>
                      </a:r>
                      <a:r>
                        <a:rPr lang="en-GB" sz="1800" b="1" baseline="0" dirty="0" smtClean="0">
                          <a:latin typeface="Bodoni MT" pitchFamily="18" charset="0"/>
                        </a:rPr>
                        <a:t> heart muscle fibres - Negative</a:t>
                      </a:r>
                      <a:endParaRPr lang="en-GB" sz="1800" b="1" dirty="0" smtClean="0">
                        <a:latin typeface="Bodoni MT"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Same </a:t>
                      </a:r>
                    </a:p>
                  </a:txBody>
                  <a:tcPr/>
                </a:tc>
              </a:tr>
              <a:tr h="489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Number of Mitochondria (Cell Oxygen ‘Factories’)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Same</a:t>
                      </a:r>
                    </a:p>
                    <a:p>
                      <a:pPr algn="ctr"/>
                      <a:r>
                        <a:rPr lang="en-GB" baseline="0" dirty="0" smtClean="0">
                          <a:latin typeface="Bodoni MT" pitchFamily="18" charset="0"/>
                        </a:rPr>
                        <a:t> </a:t>
                      </a:r>
                      <a:endParaRPr lang="en-GB" dirty="0">
                        <a:latin typeface="Bodoni MT"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smtClean="0">
                          <a:latin typeface="Bodoni MT" pitchFamily="18" charset="0"/>
                        </a:rPr>
                        <a:t>Increase</a:t>
                      </a:r>
                    </a:p>
                    <a:p>
                      <a:pPr algn="ctr"/>
                      <a:endParaRPr lang="en-GB" sz="1800" b="1" dirty="0">
                        <a:latin typeface="Bodoni M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solidFill>
                  <a:srgbClr val="FF0000"/>
                </a:solidFill>
                <a:latin typeface="Bodoni MT" pitchFamily="18" charset="0"/>
              </a:rPr>
              <a:t>BODY COMPOSITION </a:t>
            </a:r>
            <a:r>
              <a:rPr lang="en-GB" sz="2100" b="1" dirty="0" smtClean="0">
                <a:latin typeface="Bodoni MT" pitchFamily="18" charset="0"/>
              </a:rPr>
              <a:t>is the chemical make up of the body. There are 2 components. 1) </a:t>
            </a:r>
            <a:r>
              <a:rPr lang="en-GB" sz="2100" b="1" dirty="0" smtClean="0">
                <a:solidFill>
                  <a:srgbClr val="FF0000"/>
                </a:solidFill>
                <a:latin typeface="Bodoni MT" pitchFamily="18" charset="0"/>
              </a:rPr>
              <a:t>FAT MASS </a:t>
            </a:r>
            <a:r>
              <a:rPr lang="en-GB" sz="2100" b="1" dirty="0" smtClean="0">
                <a:latin typeface="Bodoni MT" pitchFamily="18" charset="0"/>
              </a:rPr>
              <a:t>(the percentage of body weight stored as fat in </a:t>
            </a:r>
            <a:r>
              <a:rPr lang="en-GB" sz="2100" b="1" dirty="0" smtClean="0">
                <a:solidFill>
                  <a:srgbClr val="FF0000"/>
                </a:solidFill>
                <a:latin typeface="Bodoni MT" pitchFamily="18" charset="0"/>
              </a:rPr>
              <a:t>ADIPOSE TISSUE</a:t>
            </a:r>
            <a:r>
              <a:rPr lang="en-GB" sz="2100" b="1" dirty="0" smtClean="0">
                <a:latin typeface="Bodoni MT" pitchFamily="18" charset="0"/>
              </a:rPr>
              <a:t>) and 2) </a:t>
            </a:r>
            <a:r>
              <a:rPr lang="en-GB" sz="2100" b="1" dirty="0" smtClean="0">
                <a:solidFill>
                  <a:srgbClr val="FF0000"/>
                </a:solidFill>
                <a:latin typeface="Bodoni MT" pitchFamily="18" charset="0"/>
              </a:rPr>
              <a:t>LEAN BODY MASS </a:t>
            </a:r>
            <a:r>
              <a:rPr lang="en-GB" sz="2100" b="1" dirty="0" smtClean="0">
                <a:latin typeface="Bodoni MT" pitchFamily="18" charset="0"/>
              </a:rPr>
              <a:t>(weight of rest of the body)</a:t>
            </a:r>
          </a:p>
          <a:p>
            <a:r>
              <a:rPr lang="en-GB" sz="2100" b="1" dirty="0" smtClean="0">
                <a:latin typeface="Bodoni MT" pitchFamily="18" charset="0"/>
              </a:rPr>
              <a:t>2 people may be the same weight but their composition may vary significantly</a:t>
            </a:r>
          </a:p>
          <a:p>
            <a:r>
              <a:rPr lang="en-GB" sz="2100" b="1" dirty="0" smtClean="0">
                <a:latin typeface="Bodoni MT" pitchFamily="18" charset="0"/>
              </a:rPr>
              <a:t>The ideal size for athletes depend on the event and also their position . Standard weight charts are not accurate as they don’t account for composition. Additional weight if it is lean muscle is not normally an issue as it can enhance performance. Muscle weighs 3 times more than fat.</a:t>
            </a:r>
          </a:p>
          <a:p>
            <a:r>
              <a:rPr lang="en-GB" sz="2100" b="1" dirty="0" smtClean="0">
                <a:solidFill>
                  <a:srgbClr val="FF0000"/>
                </a:solidFill>
                <a:latin typeface="Bodoni MT" pitchFamily="18" charset="0"/>
              </a:rPr>
              <a:t>HYDROSTATIC WIGHING</a:t>
            </a:r>
            <a:r>
              <a:rPr lang="en-GB" sz="2100" b="1" dirty="0" smtClean="0">
                <a:latin typeface="Bodoni MT" pitchFamily="18" charset="0"/>
              </a:rPr>
              <a:t>: Athlete is weighed in a water tank. The difference between their scale weight and their immersed weight calculates the body fat. It is widely accepted as the most accurate. </a:t>
            </a:r>
            <a:r>
              <a:rPr lang="en-GB" sz="2100" b="1" dirty="0" smtClean="0">
                <a:latin typeface="Bodoni MT" pitchFamily="18" charset="0"/>
                <a:hlinkClick r:id="rId2"/>
              </a:rPr>
              <a:t>YouTube - Hydrostatic weighing</a:t>
            </a:r>
            <a:endParaRPr lang="en-GB" sz="2100" b="1" dirty="0" smtClean="0">
              <a:latin typeface="Bodoni MT" pitchFamily="18" charset="0"/>
            </a:endParaRPr>
          </a:p>
          <a:p>
            <a:r>
              <a:rPr lang="en-GB" sz="2100" b="1" dirty="0" smtClean="0">
                <a:solidFill>
                  <a:srgbClr val="FF0000"/>
                </a:solidFill>
                <a:latin typeface="Bodoni MT" pitchFamily="18" charset="0"/>
              </a:rPr>
              <a:t>BIOELECTRICAL IMPEDENCE SPECTROSCOPY (BIS): </a:t>
            </a:r>
            <a:r>
              <a:rPr lang="en-GB" sz="2100" b="1" dirty="0" smtClean="0">
                <a:latin typeface="Bodoni MT" pitchFamily="18" charset="0"/>
              </a:rPr>
              <a:t>This is Body Fat Scales which send a low electrical impulse through the body. When the impulse meets resistance  (Bioelectrical </a:t>
            </a:r>
            <a:r>
              <a:rPr lang="en-GB" sz="2100" b="1" dirty="0" err="1" smtClean="0">
                <a:latin typeface="Bodoni MT" pitchFamily="18" charset="0"/>
              </a:rPr>
              <a:t>Impedence</a:t>
            </a:r>
            <a:r>
              <a:rPr lang="en-GB" sz="2100" b="1" dirty="0" smtClean="0">
                <a:latin typeface="Bodoni MT" pitchFamily="18" charset="0"/>
              </a:rPr>
              <a:t>) of Fat Tissue. Must be measured against height and weight. Accurate but relies on hydrated athletes and uses generic average population calculations. Not accurate for elite athletes</a:t>
            </a:r>
          </a:p>
          <a:p>
            <a:r>
              <a:rPr lang="en-GB" sz="2100" b="1" dirty="0" smtClean="0">
                <a:solidFill>
                  <a:srgbClr val="FF0000"/>
                </a:solidFill>
                <a:latin typeface="Bodoni MT" pitchFamily="18" charset="0"/>
              </a:rPr>
              <a:t>SKINFOLD CALLIPERS:  </a:t>
            </a:r>
            <a:r>
              <a:rPr lang="en-GB" sz="2100" b="1" dirty="0" smtClean="0">
                <a:latin typeface="Bodoni MT" pitchFamily="18" charset="0"/>
              </a:rPr>
              <a:t>Accurate, practical, and accessible. 4 sites mainly </a:t>
            </a:r>
            <a:r>
              <a:rPr lang="en-GB" sz="2100" b="1" dirty="0" err="1" smtClean="0">
                <a:latin typeface="Bodoni MT" pitchFamily="18" charset="0"/>
              </a:rPr>
              <a:t>Tricep</a:t>
            </a:r>
            <a:r>
              <a:rPr lang="en-GB" sz="2100" b="1" dirty="0" smtClean="0">
                <a:latin typeface="Bodoni MT" pitchFamily="18" charset="0"/>
              </a:rPr>
              <a:t>, Bicep, </a:t>
            </a:r>
            <a:r>
              <a:rPr lang="en-GB" sz="2100" b="1" dirty="0" err="1" smtClean="0">
                <a:latin typeface="Bodoni MT" pitchFamily="18" charset="0"/>
              </a:rPr>
              <a:t>Subscapula</a:t>
            </a:r>
            <a:r>
              <a:rPr lang="en-GB" sz="2100" b="1" dirty="0" smtClean="0">
                <a:latin typeface="Bodoni MT" pitchFamily="18" charset="0"/>
              </a:rPr>
              <a:t> and </a:t>
            </a:r>
            <a:r>
              <a:rPr lang="en-GB" sz="2100" b="1" dirty="0" err="1" smtClean="0">
                <a:latin typeface="Bodoni MT" pitchFamily="18" charset="0"/>
              </a:rPr>
              <a:t>Superiliac</a:t>
            </a:r>
            <a:r>
              <a:rPr lang="en-GB" sz="2100" b="1" dirty="0" smtClean="0">
                <a:latin typeface="Bodoni MT" pitchFamily="18" charset="0"/>
              </a:rPr>
              <a:t>. Measured in mm put in a formula. The first 2 folds are diagonal and the others are vertical </a:t>
            </a:r>
            <a:r>
              <a:rPr lang="en-GB" sz="2100" b="1" dirty="0" smtClean="0">
                <a:latin typeface="Bodoni MT" pitchFamily="18" charset="0"/>
                <a:hlinkClick r:id="rId3"/>
              </a:rPr>
              <a:t>YouTube - Skin Fold </a:t>
            </a:r>
            <a:r>
              <a:rPr lang="en-GB" sz="2100" b="1" dirty="0" err="1" smtClean="0">
                <a:latin typeface="Bodoni MT" pitchFamily="18" charset="0"/>
                <a:hlinkClick r:id="rId3"/>
              </a:rPr>
              <a:t>Caliper</a:t>
            </a:r>
            <a:r>
              <a:rPr lang="en-GB" sz="2100" b="1" dirty="0" smtClean="0">
                <a:latin typeface="Bodoni MT" pitchFamily="18" charset="0"/>
                <a:hlinkClick r:id="rId3"/>
              </a:rPr>
              <a:t> Testing</a:t>
            </a:r>
            <a:endParaRPr lang="en-GB" sz="2100" b="1" dirty="0" smtClean="0">
              <a:latin typeface="Bodoni MT" pitchFamily="18" charset="0"/>
            </a:endParaRPr>
          </a:p>
          <a:p>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r>
              <a:rPr lang="en-GB" sz="2100" b="1" dirty="0" smtClean="0">
                <a:solidFill>
                  <a:srgbClr val="FF0000"/>
                </a:solidFill>
                <a:latin typeface="Bodoni MT" pitchFamily="18" charset="0"/>
              </a:rPr>
              <a:t>BODY MASS INDEX (BMI) </a:t>
            </a:r>
            <a:r>
              <a:rPr lang="en-GB" sz="2100" b="1" dirty="0" smtClean="0">
                <a:latin typeface="Bodoni MT" pitchFamily="18" charset="0"/>
              </a:rPr>
              <a:t>is calculated by your body weight (</a:t>
            </a:r>
            <a:r>
              <a:rPr lang="en-GB" sz="2100" b="1" dirty="0" smtClean="0">
                <a:solidFill>
                  <a:srgbClr val="FF0000"/>
                </a:solidFill>
                <a:latin typeface="Bodoni MT" pitchFamily="18" charset="0"/>
              </a:rPr>
              <a:t>KGs</a:t>
            </a:r>
            <a:r>
              <a:rPr lang="en-GB" sz="2100" b="1" dirty="0" smtClean="0">
                <a:latin typeface="Bodoni MT" pitchFamily="18" charset="0"/>
              </a:rPr>
              <a:t>) divided by your height (</a:t>
            </a:r>
            <a:r>
              <a:rPr lang="en-GB" sz="2100" b="1" dirty="0" smtClean="0">
                <a:solidFill>
                  <a:srgbClr val="FF0000"/>
                </a:solidFill>
                <a:latin typeface="Bodoni MT" pitchFamily="18" charset="0"/>
              </a:rPr>
              <a:t>metres squared</a:t>
            </a:r>
            <a:r>
              <a:rPr lang="en-GB" sz="2100" b="1" dirty="0" smtClean="0">
                <a:latin typeface="Bodoni MT" pitchFamily="18" charset="0"/>
              </a:rPr>
              <a:t>). It is currently used by the government to measure weight and obesity BUT it doesn’t measure Body Composition</a:t>
            </a:r>
          </a:p>
          <a:p>
            <a:r>
              <a:rPr lang="en-GB" sz="2100" b="1" dirty="0" smtClean="0">
                <a:latin typeface="Bodoni MT" pitchFamily="18" charset="0"/>
              </a:rPr>
              <a:t>The acceptable range is 20.1 – 25.0 for men and 18.5 to 23.8 for women. This varies between organisations and countries. It is a </a:t>
            </a:r>
            <a:r>
              <a:rPr lang="en-GB" sz="2100" b="1" dirty="0" smtClean="0">
                <a:solidFill>
                  <a:srgbClr val="FF0000"/>
                </a:solidFill>
                <a:latin typeface="Bodoni MT" pitchFamily="18" charset="0"/>
              </a:rPr>
              <a:t>RISK MEASUREMENT </a:t>
            </a:r>
            <a:r>
              <a:rPr lang="en-GB" sz="2100" b="1" dirty="0" smtClean="0">
                <a:latin typeface="Bodoni MT" pitchFamily="18" charset="0"/>
              </a:rPr>
              <a:t>method!</a:t>
            </a:r>
          </a:p>
          <a:p>
            <a:r>
              <a:rPr lang="en-GB" sz="2100" b="1" dirty="0" smtClean="0">
                <a:latin typeface="Bodoni MT" pitchFamily="18" charset="0"/>
              </a:rPr>
              <a:t>It does not measure Fat Mass but it is related to Body Composition and more </a:t>
            </a:r>
            <a:r>
              <a:rPr lang="en-GB" sz="2100" b="1" dirty="0" smtClean="0">
                <a:solidFill>
                  <a:srgbClr val="FF0000"/>
                </a:solidFill>
                <a:latin typeface="Bodoni MT" pitchFamily="18" charset="0"/>
              </a:rPr>
              <a:t>ACCURATE</a:t>
            </a:r>
            <a:r>
              <a:rPr lang="en-GB" sz="2100" b="1" dirty="0" smtClean="0">
                <a:latin typeface="Bodoni MT" pitchFamily="18" charset="0"/>
              </a:rPr>
              <a:t> than simple height weight charts. It is not suitable however for people such as infants, pregnant women, OAPs and </a:t>
            </a:r>
            <a:r>
              <a:rPr lang="en-GB" sz="2100" b="1" dirty="0" smtClean="0">
                <a:solidFill>
                  <a:srgbClr val="FF0000"/>
                </a:solidFill>
                <a:latin typeface="Bodoni MT" pitchFamily="18" charset="0"/>
              </a:rPr>
              <a:t>ATHLETES </a:t>
            </a:r>
            <a:r>
              <a:rPr lang="en-GB" sz="2100" b="1" dirty="0" smtClean="0">
                <a:latin typeface="Bodoni MT" pitchFamily="18" charset="0"/>
              </a:rPr>
              <a:t>who can have higher than normal </a:t>
            </a:r>
            <a:r>
              <a:rPr lang="en-GB" sz="2100" b="1" dirty="0" smtClean="0">
                <a:solidFill>
                  <a:srgbClr val="FF0000"/>
                </a:solidFill>
                <a:latin typeface="Bodoni MT" pitchFamily="18" charset="0"/>
              </a:rPr>
              <a:t>MUSCLE MASS</a:t>
            </a:r>
            <a:r>
              <a:rPr lang="en-GB" sz="2100" b="1" dirty="0" smtClean="0">
                <a:latin typeface="Bodoni MT" pitchFamily="18" charset="0"/>
              </a:rPr>
              <a:t>. EG: Elite rugby players would be classified as obese but have an acceptable body fat percentage</a:t>
            </a:r>
          </a:p>
          <a:p>
            <a:r>
              <a:rPr lang="en-GB" sz="2100" b="1" dirty="0" smtClean="0">
                <a:latin typeface="Bodoni MT" pitchFamily="18" charset="0"/>
              </a:rPr>
              <a:t>For a 90KG athlete who is 1.75m tall. </a:t>
            </a:r>
          </a:p>
          <a:p>
            <a:pPr>
              <a:buNone/>
            </a:pPr>
            <a:r>
              <a:rPr lang="en-GB" sz="2100" b="1" dirty="0" smtClean="0">
                <a:latin typeface="Bodoni MT" pitchFamily="18" charset="0"/>
              </a:rPr>
              <a:t>	Height squared = 1.75 x 1.75 = 3.06m²</a:t>
            </a:r>
          </a:p>
          <a:p>
            <a:pPr>
              <a:buNone/>
            </a:pPr>
            <a:r>
              <a:rPr lang="en-GB" sz="2100" b="1" dirty="0" smtClean="0">
                <a:latin typeface="Verdana"/>
              </a:rPr>
              <a:t>	</a:t>
            </a:r>
            <a:r>
              <a:rPr lang="en-GB" sz="2100" b="1" dirty="0" smtClean="0">
                <a:latin typeface="Bodoni MT" pitchFamily="18" charset="0"/>
              </a:rPr>
              <a:t>Weight divided by = </a:t>
            </a:r>
            <a:r>
              <a:rPr lang="en-GB" sz="2100" b="1" u="sng" dirty="0" smtClean="0">
                <a:latin typeface="Bodoni MT" pitchFamily="18" charset="0"/>
              </a:rPr>
              <a:t>90 Kg</a:t>
            </a:r>
            <a:r>
              <a:rPr lang="en-GB" sz="2100" b="1" dirty="0" smtClean="0">
                <a:latin typeface="Bodoni MT" pitchFamily="18" charset="0"/>
              </a:rPr>
              <a:t>	=</a:t>
            </a:r>
            <a:r>
              <a:rPr lang="en-GB" sz="2100" b="1" dirty="0" smtClean="0">
                <a:solidFill>
                  <a:srgbClr val="FF0000"/>
                </a:solidFill>
                <a:latin typeface="Bodoni MT" pitchFamily="18" charset="0"/>
              </a:rPr>
              <a:t> 29.4 </a:t>
            </a:r>
            <a:r>
              <a:rPr lang="en-GB" sz="2100" b="1" dirty="0" smtClean="0">
                <a:latin typeface="Bodoni MT" pitchFamily="18" charset="0"/>
              </a:rPr>
              <a:t>BMI</a:t>
            </a:r>
          </a:p>
          <a:p>
            <a:pPr>
              <a:buNone/>
            </a:pPr>
            <a:r>
              <a:rPr lang="en-GB" sz="2100" b="1" dirty="0" smtClean="0">
                <a:latin typeface="Bodoni MT" pitchFamily="18" charset="0"/>
              </a:rPr>
              <a:t>	Height Squared        3.06 m²</a:t>
            </a:r>
          </a:p>
          <a:p>
            <a:r>
              <a:rPr lang="en-GB" sz="2100" b="1" dirty="0" smtClean="0">
                <a:solidFill>
                  <a:srgbClr val="FF0000"/>
                </a:solidFill>
                <a:latin typeface="Bodoni MT" pitchFamily="18" charset="0"/>
              </a:rPr>
              <a:t>OVERWEIGHT </a:t>
            </a:r>
            <a:r>
              <a:rPr lang="en-GB" sz="2100" b="1" dirty="0" smtClean="0">
                <a:latin typeface="Bodoni MT" pitchFamily="18" charset="0"/>
              </a:rPr>
              <a:t>is when body weight exceeds the normal standard weight based on height/frame size or having a BMI between 25.0 and 29.9</a:t>
            </a:r>
          </a:p>
          <a:p>
            <a:r>
              <a:rPr lang="en-GB" sz="2100" b="1" dirty="0" smtClean="0">
                <a:solidFill>
                  <a:srgbClr val="FF0000"/>
                </a:solidFill>
                <a:latin typeface="Bodoni MT" pitchFamily="18" charset="0"/>
              </a:rPr>
              <a:t>OBESITY </a:t>
            </a:r>
            <a:r>
              <a:rPr lang="en-GB" sz="2100" b="1" dirty="0" smtClean="0">
                <a:latin typeface="Bodoni MT" pitchFamily="18" charset="0"/>
              </a:rPr>
              <a:t>is having a very high amount of body fat. 20 – 25 % for men and 30 – 35 % in women or having a BMI over 30</a:t>
            </a:r>
          </a:p>
          <a:p>
            <a:pPr>
              <a:buNone/>
            </a:pPr>
            <a:endParaRPr lang="en-GB" sz="2100" b="1" dirty="0" smtClean="0">
              <a:latin typeface="Verdana"/>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BASAL METABOLIC RATE</a:t>
            </a:r>
          </a:p>
          <a:p>
            <a:r>
              <a:rPr lang="en-GB" sz="2100" b="1" dirty="0" smtClean="0">
                <a:latin typeface="Bodoni MT" pitchFamily="18" charset="0"/>
              </a:rPr>
              <a:t>Basal Metabolic Rate is the body’s lowest </a:t>
            </a:r>
            <a:r>
              <a:rPr lang="en-GB" sz="2100" b="1" dirty="0" smtClean="0">
                <a:solidFill>
                  <a:srgbClr val="FF0000"/>
                </a:solidFill>
                <a:latin typeface="Bodoni MT" pitchFamily="18" charset="0"/>
              </a:rPr>
              <a:t>RATE OF ENERGY EXPENDITURE </a:t>
            </a:r>
            <a:r>
              <a:rPr lang="en-GB" sz="2100" b="1" dirty="0" smtClean="0">
                <a:latin typeface="Bodoni MT" pitchFamily="18" charset="0"/>
              </a:rPr>
              <a:t>to sustain the body’s essential </a:t>
            </a:r>
            <a:r>
              <a:rPr lang="en-GB" sz="2100" b="1" dirty="0" smtClean="0">
                <a:solidFill>
                  <a:srgbClr val="FF0000"/>
                </a:solidFill>
                <a:latin typeface="Bodoni MT" pitchFamily="18" charset="0"/>
              </a:rPr>
              <a:t>PHYSIOLOGICAL FUNCTIONS</a:t>
            </a:r>
            <a:r>
              <a:rPr lang="en-GB" sz="2100" b="1" dirty="0" smtClean="0">
                <a:latin typeface="Bodoni MT" pitchFamily="18" charset="0"/>
              </a:rPr>
              <a:t> whilst at </a:t>
            </a:r>
            <a:r>
              <a:rPr lang="en-GB" sz="2100" b="1" dirty="0" smtClean="0">
                <a:solidFill>
                  <a:srgbClr val="FF0000"/>
                </a:solidFill>
                <a:latin typeface="Bodoni MT" pitchFamily="18" charset="0"/>
              </a:rPr>
              <a:t>REST </a:t>
            </a:r>
            <a:r>
              <a:rPr lang="en-GB" sz="2100" b="1" dirty="0" smtClean="0">
                <a:latin typeface="Bodoni MT" pitchFamily="18" charset="0"/>
              </a:rPr>
              <a:t>(after 8 hours sleep and 12 hours fasting). The term </a:t>
            </a:r>
            <a:r>
              <a:rPr lang="en-GB" sz="2100" b="1" dirty="0" smtClean="0">
                <a:solidFill>
                  <a:srgbClr val="FF0000"/>
                </a:solidFill>
                <a:latin typeface="Bodoni MT" pitchFamily="18" charset="0"/>
              </a:rPr>
              <a:t>RESTING</a:t>
            </a:r>
            <a:r>
              <a:rPr lang="en-GB" sz="2100" b="1" dirty="0" smtClean="0">
                <a:latin typeface="Bodoni MT" pitchFamily="18" charset="0"/>
              </a:rPr>
              <a:t> Metabolic Rate (</a:t>
            </a:r>
            <a:r>
              <a:rPr lang="en-GB" sz="2100" b="1" dirty="0" smtClean="0">
                <a:solidFill>
                  <a:srgbClr val="FF0000"/>
                </a:solidFill>
                <a:latin typeface="Bodoni MT" pitchFamily="18" charset="0"/>
              </a:rPr>
              <a:t>RMR</a:t>
            </a:r>
            <a:r>
              <a:rPr lang="en-GB" sz="2100" b="1" dirty="0" smtClean="0">
                <a:latin typeface="Bodoni MT" pitchFamily="18" charset="0"/>
              </a:rPr>
              <a:t>) is often used. Daily expenditure of RMR is 60-75%, of physical activity is 20-30% and of the </a:t>
            </a:r>
            <a:r>
              <a:rPr lang="en-GB" sz="2100" b="1" dirty="0" smtClean="0">
                <a:solidFill>
                  <a:srgbClr val="FF0000"/>
                </a:solidFill>
                <a:latin typeface="Bodoni MT" pitchFamily="18" charset="0"/>
              </a:rPr>
              <a:t>THERMIC EFFECT </a:t>
            </a:r>
            <a:r>
              <a:rPr lang="en-GB" sz="2100" b="1" dirty="0" smtClean="0">
                <a:latin typeface="Bodoni MT" pitchFamily="18" charset="0"/>
              </a:rPr>
              <a:t>(digesting and using food) is the remainder.</a:t>
            </a:r>
          </a:p>
          <a:p>
            <a:r>
              <a:rPr lang="en-GB" sz="2100" b="1" dirty="0" smtClean="0">
                <a:latin typeface="Bodoni MT" pitchFamily="18" charset="0"/>
              </a:rPr>
              <a:t>RMR is calculated in </a:t>
            </a:r>
            <a:r>
              <a:rPr lang="en-GB" sz="2100" b="1" dirty="0" smtClean="0">
                <a:solidFill>
                  <a:srgbClr val="FF0000"/>
                </a:solidFill>
                <a:latin typeface="Bodoni MT" pitchFamily="18" charset="0"/>
              </a:rPr>
              <a:t>CALORIES</a:t>
            </a:r>
            <a:r>
              <a:rPr lang="en-GB" sz="2100" b="1" dirty="0" smtClean="0">
                <a:latin typeface="Bodoni MT" pitchFamily="18" charset="0"/>
              </a:rPr>
              <a:t> per day / hour </a:t>
            </a:r>
          </a:p>
          <a:p>
            <a:r>
              <a:rPr lang="en-GB" sz="2100" b="1" dirty="0" smtClean="0">
                <a:latin typeface="Bodoni MT" pitchFamily="18" charset="0"/>
              </a:rPr>
              <a:t>For </a:t>
            </a:r>
            <a:r>
              <a:rPr lang="en-GB" sz="2100" b="1" dirty="0" smtClean="0">
                <a:solidFill>
                  <a:srgbClr val="FF0000"/>
                </a:solidFill>
                <a:latin typeface="Bodoni MT" pitchFamily="18" charset="0"/>
              </a:rPr>
              <a:t>MEN </a:t>
            </a:r>
            <a:r>
              <a:rPr lang="en-GB" sz="2100" b="1" dirty="0" smtClean="0">
                <a:latin typeface="Bodoni MT" pitchFamily="18" charset="0"/>
              </a:rPr>
              <a:t>- Multiply Body Weight by 10, and Add  X2 the Body Weight. EG: 150 lb = 150 x 10 = 1500. 150 x 2 = 300. 1500 + 300 = 1800 Calories Per Day or 1800 / 24 = 75 Per Hour</a:t>
            </a:r>
          </a:p>
          <a:p>
            <a:r>
              <a:rPr lang="en-GB" sz="2100" b="1" dirty="0" smtClean="0">
                <a:latin typeface="Bodoni MT" pitchFamily="18" charset="0"/>
              </a:rPr>
              <a:t>For </a:t>
            </a:r>
            <a:r>
              <a:rPr lang="en-GB" sz="2100" b="1" dirty="0" smtClean="0">
                <a:solidFill>
                  <a:srgbClr val="FF0000"/>
                </a:solidFill>
                <a:latin typeface="Bodoni MT" pitchFamily="18" charset="0"/>
              </a:rPr>
              <a:t>FEMALES</a:t>
            </a:r>
            <a:r>
              <a:rPr lang="en-GB" sz="2100" b="1" dirty="0" smtClean="0">
                <a:latin typeface="Bodoni MT" pitchFamily="18" charset="0"/>
              </a:rPr>
              <a:t>: Same equation but only add the exact body weight (not X2)</a:t>
            </a:r>
          </a:p>
          <a:p>
            <a:r>
              <a:rPr lang="en-GB" sz="2100" b="1" dirty="0" smtClean="0">
                <a:latin typeface="Bodoni MT" pitchFamily="18" charset="0"/>
              </a:rPr>
              <a:t>This is to meet energy requirements at </a:t>
            </a:r>
            <a:r>
              <a:rPr lang="en-GB" sz="2100" b="1" dirty="0" smtClean="0">
                <a:solidFill>
                  <a:srgbClr val="FF0000"/>
                </a:solidFill>
                <a:latin typeface="Bodoni MT" pitchFamily="18" charset="0"/>
              </a:rPr>
              <a:t>REST</a:t>
            </a:r>
            <a:r>
              <a:rPr lang="en-GB" sz="2100" b="1" dirty="0" smtClean="0">
                <a:latin typeface="Bodoni MT" pitchFamily="18" charset="0"/>
              </a:rPr>
              <a:t>. During </a:t>
            </a:r>
            <a:r>
              <a:rPr lang="en-GB" sz="2100" b="1" dirty="0" smtClean="0">
                <a:solidFill>
                  <a:srgbClr val="FF0000"/>
                </a:solidFill>
                <a:latin typeface="Bodoni MT" pitchFamily="18" charset="0"/>
              </a:rPr>
              <a:t>EXERCISE</a:t>
            </a:r>
            <a:r>
              <a:rPr lang="en-GB" sz="2100" b="1" dirty="0" smtClean="0">
                <a:latin typeface="Bodoni MT" pitchFamily="18" charset="0"/>
              </a:rPr>
              <a:t> we need to calculate energy expenditure. We can use the </a:t>
            </a:r>
            <a:r>
              <a:rPr lang="en-GB" sz="2100" b="1" dirty="0" smtClean="0">
                <a:solidFill>
                  <a:srgbClr val="FF0000"/>
                </a:solidFill>
                <a:latin typeface="Bodoni MT" pitchFamily="18" charset="0"/>
              </a:rPr>
              <a:t>MET</a:t>
            </a:r>
            <a:r>
              <a:rPr lang="en-GB" sz="2100" b="1" dirty="0" smtClean="0">
                <a:latin typeface="Bodoni MT" pitchFamily="18" charset="0"/>
              </a:rPr>
              <a:t>s Method </a:t>
            </a:r>
            <a:r>
              <a:rPr lang="en-GB" sz="2100" b="1" dirty="0" smtClean="0">
                <a:solidFill>
                  <a:srgbClr val="FF0000"/>
                </a:solidFill>
                <a:latin typeface="Bodoni MT" pitchFamily="18" charset="0"/>
              </a:rPr>
              <a:t>(METABOLIC EQUIVALENT TASK) </a:t>
            </a:r>
            <a:r>
              <a:rPr lang="en-GB" sz="2100" b="1" dirty="0" smtClean="0">
                <a:latin typeface="Bodoni MT" pitchFamily="18" charset="0"/>
              </a:rPr>
              <a:t>This is the ratio of </a:t>
            </a:r>
            <a:r>
              <a:rPr lang="en-GB" sz="2100" b="1" dirty="0" smtClean="0">
                <a:solidFill>
                  <a:srgbClr val="FF0000"/>
                </a:solidFill>
                <a:latin typeface="Bodoni MT" pitchFamily="18" charset="0"/>
              </a:rPr>
              <a:t>WORKING </a:t>
            </a:r>
            <a:r>
              <a:rPr lang="en-GB" sz="2100" b="1" dirty="0" smtClean="0">
                <a:latin typeface="Bodoni MT" pitchFamily="18" charset="0"/>
              </a:rPr>
              <a:t>metabolic rate relative to their </a:t>
            </a:r>
            <a:r>
              <a:rPr lang="en-GB" sz="2100" b="1" dirty="0" smtClean="0">
                <a:solidFill>
                  <a:srgbClr val="FF0000"/>
                </a:solidFill>
                <a:latin typeface="Bodoni MT" pitchFamily="18" charset="0"/>
              </a:rPr>
              <a:t>RESTING</a:t>
            </a:r>
            <a:r>
              <a:rPr lang="en-GB" sz="2100" b="1" dirty="0" smtClean="0">
                <a:latin typeface="Bodoni MT" pitchFamily="18" charset="0"/>
              </a:rPr>
              <a:t> metabolic rate. METs uses 02 consumption per unit of body weight per minute </a:t>
            </a:r>
            <a:r>
              <a:rPr lang="en-GB" sz="2100" b="1" dirty="0" smtClean="0">
                <a:solidFill>
                  <a:srgbClr val="FF0000"/>
                </a:solidFill>
                <a:latin typeface="Bodoni MT" pitchFamily="18" charset="0"/>
              </a:rPr>
              <a:t>(02/Kg/min) </a:t>
            </a:r>
            <a:r>
              <a:rPr lang="en-GB" sz="2100" b="1" dirty="0" smtClean="0">
                <a:latin typeface="Bodoni MT" pitchFamily="18" charset="0"/>
              </a:rPr>
              <a:t>to measure </a:t>
            </a:r>
            <a:r>
              <a:rPr lang="en-GB" sz="2100" b="1" dirty="0" smtClean="0">
                <a:solidFill>
                  <a:srgbClr val="FF0000"/>
                </a:solidFill>
                <a:latin typeface="Bodoni MT" pitchFamily="18" charset="0"/>
              </a:rPr>
              <a:t>EXERCISE INTENSITY</a:t>
            </a:r>
            <a:r>
              <a:rPr lang="en-GB" sz="2100" b="1" dirty="0" smtClean="0">
                <a:latin typeface="Bodoni MT" pitchFamily="18" charset="0"/>
              </a:rPr>
              <a:t>. At </a:t>
            </a:r>
            <a:r>
              <a:rPr lang="en-GB" sz="2100" b="1" dirty="0" smtClean="0">
                <a:solidFill>
                  <a:srgbClr val="FF0000"/>
                </a:solidFill>
                <a:latin typeface="Bodoni MT" pitchFamily="18" charset="0"/>
              </a:rPr>
              <a:t>REST</a:t>
            </a:r>
            <a:r>
              <a:rPr lang="en-GB" sz="2100" b="1" dirty="0" smtClean="0">
                <a:latin typeface="Bodoni MT" pitchFamily="18" charset="0"/>
              </a:rPr>
              <a:t> our bodies use 3.5ml/Kg/min which is equivalent to 0.0175 kcal/Kg/min which is equivalent to 1 MET which is equivalent to your </a:t>
            </a:r>
            <a:r>
              <a:rPr lang="en-GB" sz="2100" b="1" dirty="0" smtClean="0">
                <a:solidFill>
                  <a:srgbClr val="FF0000"/>
                </a:solidFill>
                <a:latin typeface="Bodoni MT" pitchFamily="18" charset="0"/>
              </a:rPr>
              <a:t>RESTING</a:t>
            </a:r>
            <a:r>
              <a:rPr lang="en-GB" sz="2100" b="1" dirty="0" smtClean="0">
                <a:latin typeface="Bodoni MT" pitchFamily="18" charset="0"/>
              </a:rPr>
              <a:t> </a:t>
            </a:r>
            <a:r>
              <a:rPr lang="en-GB" sz="2100" b="1" dirty="0" smtClean="0">
                <a:solidFill>
                  <a:srgbClr val="FF0000"/>
                </a:solidFill>
                <a:latin typeface="Bodoni MT" pitchFamily="18" charset="0"/>
              </a:rPr>
              <a:t>V02</a:t>
            </a:r>
            <a:r>
              <a:rPr lang="en-GB" sz="2100" b="1" dirty="0" smtClean="0">
                <a:latin typeface="Bodoni MT" pitchFamily="18" charset="0"/>
              </a:rPr>
              <a:t> or RMR</a:t>
            </a:r>
          </a:p>
          <a:p>
            <a:r>
              <a:rPr lang="en-GB" sz="2100" b="1" dirty="0" smtClean="0">
                <a:latin typeface="Bodoni MT" pitchFamily="18" charset="0"/>
              </a:rPr>
              <a:t>2 METs is twice that at rest. 3 METs is three times that at rest etc</a:t>
            </a:r>
          </a:p>
          <a:p>
            <a:endParaRPr lang="en-GB" sz="2100" b="1" dirty="0" smtClean="0">
              <a:latin typeface="Bodoni MT" pitchFamily="18" charset="0"/>
            </a:endParaRPr>
          </a:p>
          <a:p>
            <a:endParaRPr lang="en-GB" sz="2100" b="1" dirty="0" smtClean="0">
              <a:latin typeface="Verdana"/>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200" b="1" dirty="0" smtClean="0">
                <a:latin typeface="Bodoni MT" pitchFamily="18" charset="0"/>
              </a:rPr>
              <a:t>BASAL METABOLIC RATE</a:t>
            </a:r>
          </a:p>
          <a:p>
            <a:r>
              <a:rPr lang="en-GB" sz="2200" b="1" dirty="0" smtClean="0">
                <a:latin typeface="Bodoni MT" pitchFamily="18" charset="0"/>
              </a:rPr>
              <a:t>If you </a:t>
            </a:r>
            <a:r>
              <a:rPr lang="en-GB" sz="2200" b="1" dirty="0" smtClean="0">
                <a:solidFill>
                  <a:srgbClr val="FF0000"/>
                </a:solidFill>
                <a:latin typeface="Bodoni MT" pitchFamily="18" charset="0"/>
              </a:rPr>
              <a:t>MULTIPLY</a:t>
            </a:r>
            <a:r>
              <a:rPr lang="en-GB" sz="2200" b="1" dirty="0" smtClean="0">
                <a:latin typeface="Bodoni MT" pitchFamily="18" charset="0"/>
              </a:rPr>
              <a:t> your </a:t>
            </a:r>
            <a:r>
              <a:rPr lang="en-GB" sz="2200" b="1" dirty="0" smtClean="0">
                <a:solidFill>
                  <a:srgbClr val="FF0000"/>
                </a:solidFill>
                <a:latin typeface="Bodoni MT" pitchFamily="18" charset="0"/>
              </a:rPr>
              <a:t>RMR</a:t>
            </a:r>
            <a:r>
              <a:rPr lang="en-GB" sz="2200" b="1" dirty="0" smtClean="0">
                <a:latin typeface="Bodoni MT" pitchFamily="18" charset="0"/>
              </a:rPr>
              <a:t> with the activity’s </a:t>
            </a:r>
            <a:r>
              <a:rPr lang="en-GB" sz="2200" b="1" dirty="0" smtClean="0">
                <a:solidFill>
                  <a:srgbClr val="FF0000"/>
                </a:solidFill>
                <a:latin typeface="Bodoni MT" pitchFamily="18" charset="0"/>
              </a:rPr>
              <a:t>MET</a:t>
            </a:r>
            <a:r>
              <a:rPr lang="en-GB" sz="2200" b="1" dirty="0" smtClean="0">
                <a:latin typeface="Bodoni MT" pitchFamily="18" charset="0"/>
              </a:rPr>
              <a:t> value you can work out Calories Needed or Used. For example:</a:t>
            </a:r>
          </a:p>
          <a:p>
            <a:pPr>
              <a:buNone/>
            </a:pPr>
            <a:r>
              <a:rPr lang="en-GB" sz="2200" b="1" dirty="0" smtClean="0">
                <a:latin typeface="Bodoni MT" pitchFamily="18" charset="0"/>
              </a:rPr>
              <a:t>	For a 150lb female footballer in a 60 minute game =</a:t>
            </a:r>
          </a:p>
          <a:p>
            <a:pPr algn="ctr">
              <a:buNone/>
            </a:pPr>
            <a:r>
              <a:rPr lang="en-GB" sz="2200" b="1" dirty="0" smtClean="0">
                <a:latin typeface="Bodoni MT" pitchFamily="18" charset="0"/>
              </a:rPr>
              <a:t>	150 	X 10 + 150 ÷ 24 x 8.0 = 550</a:t>
            </a:r>
          </a:p>
          <a:p>
            <a:r>
              <a:rPr lang="en-GB" sz="2200" b="1" dirty="0" smtClean="0">
                <a:latin typeface="Bodoni MT" pitchFamily="18" charset="0"/>
              </a:rPr>
              <a:t>A more </a:t>
            </a:r>
            <a:r>
              <a:rPr lang="en-GB" sz="2200" b="1" dirty="0" smtClean="0">
                <a:solidFill>
                  <a:srgbClr val="FF0000"/>
                </a:solidFill>
                <a:latin typeface="Bodoni MT" pitchFamily="18" charset="0"/>
              </a:rPr>
              <a:t>ACCURATE</a:t>
            </a:r>
            <a:r>
              <a:rPr lang="en-GB" sz="2200" b="1" dirty="0" smtClean="0">
                <a:latin typeface="Bodoni MT" pitchFamily="18" charset="0"/>
              </a:rPr>
              <a:t> way is to use 0.0175 cal/kg/min = 3.5ml/kg/min. </a:t>
            </a:r>
          </a:p>
          <a:p>
            <a:pPr algn="ctr">
              <a:buNone/>
            </a:pPr>
            <a:r>
              <a:rPr lang="en-GB" sz="2200" b="1" dirty="0" smtClean="0">
                <a:latin typeface="Bodoni MT" pitchFamily="18" charset="0"/>
              </a:rPr>
              <a:t>150lb = 68.1Kg (1 lb = 0.454 Kg)</a:t>
            </a:r>
          </a:p>
          <a:p>
            <a:pPr algn="ctr">
              <a:buNone/>
            </a:pPr>
            <a:r>
              <a:rPr lang="en-GB" sz="2200" b="1" dirty="0" smtClean="0">
                <a:latin typeface="Bodoni MT" pitchFamily="18" charset="0"/>
              </a:rPr>
              <a:t>8 METs X 0.0175 = 0.14 kcal/kg/min (1 MET = 0.0175 kcal/kg/min)</a:t>
            </a:r>
          </a:p>
          <a:p>
            <a:pPr algn="ctr">
              <a:buNone/>
            </a:pPr>
            <a:r>
              <a:rPr lang="en-GB" sz="2200" b="1" dirty="0" smtClean="0">
                <a:latin typeface="Bodoni MT" pitchFamily="18" charset="0"/>
              </a:rPr>
              <a:t>0.14 X 68.1 = 9.534 kcal / min</a:t>
            </a:r>
          </a:p>
          <a:p>
            <a:pPr algn="ctr">
              <a:buNone/>
            </a:pPr>
            <a:r>
              <a:rPr lang="en-GB" sz="2200" b="1" dirty="0" smtClean="0">
                <a:latin typeface="Bodoni MT" pitchFamily="18" charset="0"/>
              </a:rPr>
              <a:t>9.534 X 60 = 572.04 kcal</a:t>
            </a:r>
          </a:p>
          <a:p>
            <a:r>
              <a:rPr lang="en-GB" sz="2200" b="1" dirty="0" smtClean="0">
                <a:latin typeface="Bodoni MT" pitchFamily="18" charset="0"/>
              </a:rPr>
              <a:t>An </a:t>
            </a:r>
            <a:r>
              <a:rPr lang="en-GB" sz="2200" b="1" dirty="0" smtClean="0">
                <a:solidFill>
                  <a:srgbClr val="FF0000"/>
                </a:solidFill>
                <a:latin typeface="Bodoni MT" pitchFamily="18" charset="0"/>
              </a:rPr>
              <a:t>ALTERNATIVE</a:t>
            </a:r>
            <a:r>
              <a:rPr lang="en-GB" sz="2200" b="1" dirty="0" smtClean="0">
                <a:latin typeface="Bodoni MT" pitchFamily="18" charset="0"/>
              </a:rPr>
              <a:t> is as follows:</a:t>
            </a:r>
          </a:p>
          <a:p>
            <a:pPr>
              <a:buNone/>
            </a:pPr>
            <a:r>
              <a:rPr lang="en-GB" sz="2200" b="1" dirty="0" smtClean="0">
                <a:solidFill>
                  <a:srgbClr val="FF0000"/>
                </a:solidFill>
                <a:latin typeface="Bodoni MT" pitchFamily="18" charset="0"/>
              </a:rPr>
              <a:t>TOTAL CALORIES </a:t>
            </a:r>
            <a:r>
              <a:rPr lang="en-GB" sz="2200" b="1" dirty="0" smtClean="0">
                <a:latin typeface="Bodoni MT" pitchFamily="18" charset="0"/>
              </a:rPr>
              <a:t>= (METs x 3.5 x Weight in Kg) ÷ 200 x Time (</a:t>
            </a:r>
            <a:r>
              <a:rPr lang="en-GB" sz="2200" b="1" dirty="0" err="1" smtClean="0">
                <a:latin typeface="Bodoni MT" pitchFamily="18" charset="0"/>
              </a:rPr>
              <a:t>mins</a:t>
            </a:r>
            <a:r>
              <a:rPr lang="en-GB" sz="2200" b="1" dirty="0" smtClean="0">
                <a:latin typeface="Bodoni MT" pitchFamily="18" charset="0"/>
              </a:rPr>
              <a:t>)</a:t>
            </a:r>
          </a:p>
          <a:p>
            <a:pPr>
              <a:buNone/>
            </a:pPr>
            <a:r>
              <a:rPr lang="en-GB" sz="2200" b="1" dirty="0" smtClean="0">
                <a:solidFill>
                  <a:srgbClr val="FF0000"/>
                </a:solidFill>
                <a:latin typeface="Bodoni MT" pitchFamily="18" charset="0"/>
              </a:rPr>
              <a:t>BURNED</a:t>
            </a:r>
            <a:r>
              <a:rPr lang="en-GB" sz="2200" b="1" dirty="0" smtClean="0">
                <a:latin typeface="Bodoni MT" pitchFamily="18" charset="0"/>
              </a:rPr>
              <a:t>		(8 x 3.5 x 68.1) = 1906.8</a:t>
            </a:r>
          </a:p>
          <a:p>
            <a:pPr>
              <a:buNone/>
            </a:pPr>
            <a:r>
              <a:rPr lang="en-GB" sz="2200" b="1" dirty="0" smtClean="0">
                <a:latin typeface="Bodoni MT" pitchFamily="18" charset="0"/>
              </a:rPr>
              <a:t>				1960.8 ÷ 200 = 9.534 kcal/min </a:t>
            </a:r>
          </a:p>
          <a:p>
            <a:pPr>
              <a:buNone/>
            </a:pPr>
            <a:r>
              <a:rPr lang="en-GB" sz="2200" b="1" dirty="0" smtClean="0">
                <a:latin typeface="Bodoni MT" pitchFamily="18" charset="0"/>
              </a:rPr>
              <a:t>				9.534 x 60 = 572.04 kcal per hour </a:t>
            </a:r>
          </a:p>
          <a:p>
            <a:pPr>
              <a:buNone/>
            </a:pPr>
            <a:endParaRPr lang="en-GB" sz="2200" b="1" dirty="0" smtClean="0">
              <a:latin typeface="Bodoni MT" pitchFamily="18" charset="0"/>
            </a:endParaRPr>
          </a:p>
          <a:p>
            <a:pPr>
              <a:buNone/>
            </a:pPr>
            <a:endParaRPr lang="en-GB" sz="2200" b="1" dirty="0" smtClean="0">
              <a:latin typeface="Verdana"/>
            </a:endParaRPr>
          </a:p>
          <a:p>
            <a:pPr>
              <a:buNone/>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ENERGY INTAKE</a:t>
            </a:r>
          </a:p>
          <a:p>
            <a:r>
              <a:rPr lang="en-GB" sz="2100" b="1" dirty="0" smtClean="0">
                <a:latin typeface="Bodoni MT" pitchFamily="18" charset="0"/>
              </a:rPr>
              <a:t>Energy Intake is the </a:t>
            </a:r>
            <a:r>
              <a:rPr lang="en-GB" sz="2100" b="1" dirty="0" smtClean="0">
                <a:solidFill>
                  <a:srgbClr val="FF0000"/>
                </a:solidFill>
                <a:latin typeface="Bodoni MT" pitchFamily="18" charset="0"/>
              </a:rPr>
              <a:t>FOOD CONSUMED </a:t>
            </a:r>
            <a:r>
              <a:rPr lang="en-GB" sz="2100" b="1" dirty="0" smtClean="0">
                <a:latin typeface="Bodoni MT" pitchFamily="18" charset="0"/>
              </a:rPr>
              <a:t>or </a:t>
            </a:r>
            <a:r>
              <a:rPr lang="en-GB" sz="2100" b="1" dirty="0" smtClean="0">
                <a:solidFill>
                  <a:srgbClr val="FF0000"/>
                </a:solidFill>
                <a:latin typeface="Bodoni MT" pitchFamily="18" charset="0"/>
              </a:rPr>
              <a:t>DIETARY INTAKE</a:t>
            </a:r>
            <a:r>
              <a:rPr lang="en-GB" sz="2100" b="1" dirty="0" smtClean="0">
                <a:latin typeface="Bodoni MT" pitchFamily="18" charset="0"/>
              </a:rPr>
              <a:t>. The recommended daily intake </a:t>
            </a:r>
            <a:r>
              <a:rPr lang="en-GB" sz="2100" b="1" dirty="0" smtClean="0">
                <a:solidFill>
                  <a:srgbClr val="FF0000"/>
                </a:solidFill>
                <a:latin typeface="Bodoni MT" pitchFamily="18" charset="0"/>
              </a:rPr>
              <a:t>VARIES </a:t>
            </a:r>
            <a:r>
              <a:rPr lang="en-GB" sz="2100" b="1" dirty="0" smtClean="0">
                <a:latin typeface="Bodoni MT" pitchFamily="18" charset="0"/>
              </a:rPr>
              <a:t>between people but </a:t>
            </a:r>
            <a:r>
              <a:rPr lang="en-GB" sz="2100" b="1" dirty="0" smtClean="0">
                <a:solidFill>
                  <a:srgbClr val="FF0000"/>
                </a:solidFill>
                <a:latin typeface="Bodoni MT" pitchFamily="18" charset="0"/>
              </a:rPr>
              <a:t>GUIDELINES </a:t>
            </a:r>
            <a:r>
              <a:rPr lang="en-GB" sz="2100" b="1" dirty="0" smtClean="0">
                <a:latin typeface="Bodoni MT" pitchFamily="18" charset="0"/>
              </a:rPr>
              <a:t>exist.;</a:t>
            </a:r>
          </a:p>
          <a:p>
            <a:r>
              <a:rPr lang="en-GB" sz="2100" b="1" dirty="0" smtClean="0">
                <a:latin typeface="Bodoni MT" pitchFamily="18" charset="0"/>
              </a:rPr>
              <a:t>The UK Dept of Health </a:t>
            </a:r>
            <a:r>
              <a:rPr lang="en-GB" sz="2100" b="1" dirty="0" smtClean="0">
                <a:solidFill>
                  <a:srgbClr val="FF0000"/>
                </a:solidFill>
                <a:latin typeface="Bodoni MT" pitchFamily="18" charset="0"/>
              </a:rPr>
              <a:t>ESTIMATED AVERAGE REQUIREMENTS (EAR) </a:t>
            </a:r>
            <a:r>
              <a:rPr lang="en-GB" sz="2100" b="1" dirty="0" smtClean="0">
                <a:latin typeface="Bodoni MT" pitchFamily="18" charset="0"/>
              </a:rPr>
              <a:t>suggest </a:t>
            </a:r>
            <a:r>
              <a:rPr lang="en-GB" sz="2100" b="1" dirty="0" smtClean="0">
                <a:solidFill>
                  <a:srgbClr val="FF0000"/>
                </a:solidFill>
                <a:latin typeface="Bodoni MT" pitchFamily="18" charset="0"/>
              </a:rPr>
              <a:t>1940 </a:t>
            </a:r>
            <a:r>
              <a:rPr lang="en-GB" sz="2100" b="1" dirty="0" smtClean="0">
                <a:latin typeface="Bodoni MT" pitchFamily="18" charset="0"/>
              </a:rPr>
              <a:t>calories per day for </a:t>
            </a:r>
            <a:r>
              <a:rPr lang="en-GB" sz="2100" b="1" dirty="0" smtClean="0">
                <a:solidFill>
                  <a:srgbClr val="FF0000"/>
                </a:solidFill>
                <a:latin typeface="Bodoni MT" pitchFamily="18" charset="0"/>
              </a:rPr>
              <a:t>WOMEN </a:t>
            </a:r>
            <a:r>
              <a:rPr lang="en-GB" sz="2100" b="1" dirty="0" smtClean="0">
                <a:latin typeface="Bodoni MT" pitchFamily="18" charset="0"/>
              </a:rPr>
              <a:t>and </a:t>
            </a:r>
            <a:r>
              <a:rPr lang="en-GB" sz="2100" b="1" dirty="0" smtClean="0">
                <a:solidFill>
                  <a:srgbClr val="FF0000"/>
                </a:solidFill>
                <a:latin typeface="Bodoni MT" pitchFamily="18" charset="0"/>
              </a:rPr>
              <a:t>2550</a:t>
            </a:r>
            <a:r>
              <a:rPr lang="en-GB" sz="2100" b="1" dirty="0" smtClean="0">
                <a:latin typeface="Bodoni MT" pitchFamily="18" charset="0"/>
              </a:rPr>
              <a:t> for </a:t>
            </a:r>
            <a:r>
              <a:rPr lang="en-GB" sz="2100" b="1" dirty="0" smtClean="0">
                <a:solidFill>
                  <a:srgbClr val="FF0000"/>
                </a:solidFill>
                <a:latin typeface="Bodoni MT" pitchFamily="18" charset="0"/>
              </a:rPr>
              <a:t>MEN</a:t>
            </a:r>
            <a:r>
              <a:rPr lang="en-GB" sz="2100" b="1" dirty="0" smtClean="0">
                <a:latin typeface="Bodoni MT" pitchFamily="18" charset="0"/>
              </a:rPr>
              <a:t>, but this varies due to </a:t>
            </a:r>
            <a:r>
              <a:rPr lang="en-GB" sz="2100" b="1" dirty="0" smtClean="0">
                <a:solidFill>
                  <a:srgbClr val="FF0000"/>
                </a:solidFill>
                <a:latin typeface="Bodoni MT" pitchFamily="18" charset="0"/>
              </a:rPr>
              <a:t>AGE, HEIGHT, WEIGHT, ACTIVITY and BODY COMPOSITION</a:t>
            </a:r>
          </a:p>
          <a:p>
            <a:r>
              <a:rPr lang="en-GB" sz="2100" b="1" dirty="0" smtClean="0">
                <a:latin typeface="Bodoni MT" pitchFamily="18" charset="0"/>
              </a:rPr>
              <a:t>A </a:t>
            </a:r>
            <a:r>
              <a:rPr lang="en-GB" sz="2100" b="1" dirty="0" smtClean="0">
                <a:solidFill>
                  <a:srgbClr val="FF0000"/>
                </a:solidFill>
                <a:latin typeface="Bodoni MT" pitchFamily="18" charset="0"/>
              </a:rPr>
              <a:t>BALANCED</a:t>
            </a:r>
            <a:r>
              <a:rPr lang="en-GB" sz="2100" b="1" dirty="0" smtClean="0">
                <a:latin typeface="Bodoni MT" pitchFamily="18" charset="0"/>
              </a:rPr>
              <a:t> diet should contain </a:t>
            </a:r>
            <a:r>
              <a:rPr lang="en-GB" sz="2100" b="1" dirty="0" smtClean="0">
                <a:solidFill>
                  <a:srgbClr val="FF0000"/>
                </a:solidFill>
                <a:latin typeface="Bodoni MT" pitchFamily="18" charset="0"/>
              </a:rPr>
              <a:t>PROTEIN </a:t>
            </a:r>
            <a:r>
              <a:rPr lang="en-GB" sz="2100" b="1" dirty="0" smtClean="0">
                <a:latin typeface="Bodoni MT" pitchFamily="18" charset="0"/>
              </a:rPr>
              <a:t>(10-15%) </a:t>
            </a:r>
            <a:r>
              <a:rPr lang="en-GB" sz="2100" b="1" dirty="0" smtClean="0">
                <a:solidFill>
                  <a:srgbClr val="FF0000"/>
                </a:solidFill>
                <a:latin typeface="Bodoni MT" pitchFamily="18" charset="0"/>
              </a:rPr>
              <a:t>FAT </a:t>
            </a:r>
            <a:r>
              <a:rPr lang="en-GB" sz="2100" b="1" dirty="0" smtClean="0">
                <a:latin typeface="Bodoni MT" pitchFamily="18" charset="0"/>
              </a:rPr>
              <a:t>(Up to 30%) </a:t>
            </a:r>
            <a:r>
              <a:rPr lang="en-GB" sz="2100" b="1" dirty="0" smtClean="0">
                <a:solidFill>
                  <a:srgbClr val="FF0000"/>
                </a:solidFill>
                <a:latin typeface="Bodoni MT" pitchFamily="18" charset="0"/>
              </a:rPr>
              <a:t>CARBOHYDRATE ‘CHO’ </a:t>
            </a:r>
            <a:r>
              <a:rPr lang="en-GB" sz="2100" b="1" dirty="0" smtClean="0">
                <a:latin typeface="Bodoni MT" pitchFamily="18" charset="0"/>
              </a:rPr>
              <a:t>(55-60%) and include </a:t>
            </a:r>
            <a:r>
              <a:rPr lang="en-GB" sz="2100" b="1" dirty="0" smtClean="0">
                <a:solidFill>
                  <a:srgbClr val="FF0000"/>
                </a:solidFill>
                <a:latin typeface="Bodoni MT" pitchFamily="18" charset="0"/>
              </a:rPr>
              <a:t>5 A DAY FOOD GROUPS </a:t>
            </a:r>
            <a:r>
              <a:rPr lang="en-GB" sz="2100" b="1" dirty="0" smtClean="0">
                <a:latin typeface="Bodoni MT" pitchFamily="18" charset="0"/>
              </a:rPr>
              <a:t>(Bread and cereal, Fruit and </a:t>
            </a:r>
            <a:r>
              <a:rPr lang="en-GB" sz="2100" b="1" dirty="0" err="1" smtClean="0">
                <a:latin typeface="Bodoni MT" pitchFamily="18" charset="0"/>
              </a:rPr>
              <a:t>Veg</a:t>
            </a:r>
            <a:r>
              <a:rPr lang="en-GB" sz="2100" b="1" dirty="0" smtClean="0">
                <a:latin typeface="Bodoni MT" pitchFamily="18" charset="0"/>
              </a:rPr>
              <a:t>, Meat and Fish, Dairy, Fats) which ensure Vitamins, Minerals, Water and Roughage</a:t>
            </a:r>
          </a:p>
          <a:p>
            <a:r>
              <a:rPr lang="en-GB" sz="2100" b="1" dirty="0" smtClean="0">
                <a:solidFill>
                  <a:srgbClr val="FF0000"/>
                </a:solidFill>
                <a:latin typeface="Bodoni MT" pitchFamily="18" charset="0"/>
              </a:rPr>
              <a:t>ATHLETES</a:t>
            </a:r>
            <a:r>
              <a:rPr lang="en-GB" sz="2100" b="1" dirty="0" smtClean="0">
                <a:latin typeface="Bodoni MT" pitchFamily="18" charset="0"/>
              </a:rPr>
              <a:t> need to </a:t>
            </a:r>
            <a:r>
              <a:rPr lang="en-GB" sz="2100" b="1" dirty="0" smtClean="0">
                <a:solidFill>
                  <a:srgbClr val="FF0000"/>
                </a:solidFill>
                <a:latin typeface="Bodoni MT" pitchFamily="18" charset="0"/>
              </a:rPr>
              <a:t>ADAPT</a:t>
            </a:r>
            <a:r>
              <a:rPr lang="en-GB" sz="2100" b="1" dirty="0" smtClean="0">
                <a:latin typeface="Bodoni MT" pitchFamily="18" charset="0"/>
              </a:rPr>
              <a:t> their diet. EG: Endurance athletes need a higher percentage of CHO, whereas Power athletes would need more Protein. In addition they will need to consume more calories. It can go up to 6000 kcal</a:t>
            </a:r>
          </a:p>
          <a:p>
            <a:r>
              <a:rPr lang="en-GB" sz="2100" b="1" dirty="0" smtClean="0">
                <a:latin typeface="Bodoni MT" pitchFamily="18" charset="0"/>
              </a:rPr>
              <a:t>RMR energy expenditure = </a:t>
            </a:r>
            <a:r>
              <a:rPr lang="en-GB" sz="2100" b="1" dirty="0" smtClean="0">
                <a:solidFill>
                  <a:srgbClr val="FF0000"/>
                </a:solidFill>
                <a:latin typeface="Bodoni MT" pitchFamily="18" charset="0"/>
              </a:rPr>
              <a:t>1.3 Calories per Hour per Kg of Weight</a:t>
            </a:r>
            <a:r>
              <a:rPr lang="en-GB" sz="2100" b="1" dirty="0" smtClean="0">
                <a:latin typeface="Bodoni MT" pitchFamily="18" charset="0"/>
              </a:rPr>
              <a:t>.  Estimated Physical Activity Expenditure is </a:t>
            </a:r>
            <a:r>
              <a:rPr lang="en-GB" sz="2100" b="1" dirty="0" smtClean="0">
                <a:solidFill>
                  <a:srgbClr val="FF0000"/>
                </a:solidFill>
                <a:latin typeface="Bodoni MT" pitchFamily="18" charset="0"/>
              </a:rPr>
              <a:t>8.5 Calories per Hour per Weight</a:t>
            </a:r>
          </a:p>
          <a:p>
            <a:r>
              <a:rPr lang="en-GB" sz="2100" b="1" dirty="0" smtClean="0">
                <a:latin typeface="Bodoni MT" pitchFamily="18" charset="0"/>
              </a:rPr>
              <a:t>A 75 Kg male athlete’s RMR would  be 2340 Calories a day (75 x 1.3 x 24). If they performed 90 minutes of Physical Activity he would expend 956 Calories (75 x 8.5 x 1.5) Total Energy Expenditure is 3296 Calories. The athlete could then adapt their diet for a  positive, neutral or negative </a:t>
            </a:r>
            <a:r>
              <a:rPr lang="en-GB" sz="2100" b="1" dirty="0" smtClean="0">
                <a:solidFill>
                  <a:srgbClr val="FF0000"/>
                </a:solidFill>
                <a:latin typeface="Bodoni MT" pitchFamily="18" charset="0"/>
              </a:rPr>
              <a:t>ENERGY BALANCE</a:t>
            </a:r>
            <a:r>
              <a:rPr lang="en-GB" sz="2100" b="1" dirty="0" smtClean="0">
                <a:latin typeface="Bodoni MT" pitchFamily="18" charset="0"/>
              </a:rPr>
              <a:t>. </a:t>
            </a:r>
          </a:p>
          <a:p>
            <a:endParaRPr lang="en-GB" sz="2100" b="1" dirty="0" smtClean="0">
              <a:latin typeface="Verdana"/>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ENERGY INTAKE</a:t>
            </a:r>
          </a:p>
          <a:p>
            <a:r>
              <a:rPr lang="en-GB" sz="2100" b="1" dirty="0" smtClean="0">
                <a:latin typeface="Bodoni MT" pitchFamily="18" charset="0"/>
              </a:rPr>
              <a:t>In addition the percentages of the balanced diet can now be calculated  so:</a:t>
            </a:r>
          </a:p>
          <a:p>
            <a:pPr>
              <a:buNone/>
            </a:pPr>
            <a:r>
              <a:rPr lang="en-GB" sz="2100" b="1" dirty="0" smtClean="0">
                <a:latin typeface="Bodoni MT" pitchFamily="18" charset="0"/>
              </a:rPr>
              <a:t>	CHOs: 55% of 3296 = 1813 Calories</a:t>
            </a:r>
          </a:p>
          <a:p>
            <a:pPr>
              <a:buNone/>
            </a:pPr>
            <a:r>
              <a:rPr lang="en-GB" sz="2100" b="1" dirty="0" smtClean="0">
                <a:latin typeface="Bodoni MT" pitchFamily="18" charset="0"/>
              </a:rPr>
              <a:t>	Fats: 30% of 3296 is 989 Calories</a:t>
            </a:r>
          </a:p>
          <a:p>
            <a:pPr>
              <a:buNone/>
            </a:pPr>
            <a:r>
              <a:rPr lang="en-GB" sz="2100" b="1" dirty="0" smtClean="0">
                <a:latin typeface="Bodoni MT" pitchFamily="18" charset="0"/>
              </a:rPr>
              <a:t>	Protein: 15% of 3296 is 494 Calories</a:t>
            </a:r>
          </a:p>
          <a:p>
            <a:r>
              <a:rPr lang="en-GB" sz="2100" b="1" dirty="0" smtClean="0">
                <a:latin typeface="Bodoni MT" pitchFamily="18" charset="0"/>
              </a:rPr>
              <a:t>However the food sources have different </a:t>
            </a:r>
            <a:r>
              <a:rPr lang="en-GB" sz="2100" b="1" dirty="0" smtClean="0">
                <a:solidFill>
                  <a:srgbClr val="FF0000"/>
                </a:solidFill>
                <a:latin typeface="Bodoni MT" pitchFamily="18" charset="0"/>
              </a:rPr>
              <a:t>ENERGY YIELDS </a:t>
            </a:r>
            <a:r>
              <a:rPr lang="en-GB" sz="2100" b="1" dirty="0" smtClean="0">
                <a:latin typeface="Bodoni MT" pitchFamily="18" charset="0"/>
              </a:rPr>
              <a:t>per gram. </a:t>
            </a:r>
            <a:r>
              <a:rPr lang="en-GB" sz="2100" b="1" dirty="0" smtClean="0">
                <a:solidFill>
                  <a:srgbClr val="FF0000"/>
                </a:solidFill>
                <a:latin typeface="Bodoni MT" pitchFamily="18" charset="0"/>
              </a:rPr>
              <a:t>CHO</a:t>
            </a:r>
            <a:r>
              <a:rPr lang="en-GB" sz="2100" b="1" dirty="0" smtClean="0">
                <a:latin typeface="Bodoni MT" pitchFamily="18" charset="0"/>
              </a:rPr>
              <a:t>s and </a:t>
            </a:r>
            <a:r>
              <a:rPr lang="en-GB" sz="2100" b="1" dirty="0" smtClean="0">
                <a:solidFill>
                  <a:srgbClr val="FF0000"/>
                </a:solidFill>
                <a:latin typeface="Bodoni MT" pitchFamily="18" charset="0"/>
              </a:rPr>
              <a:t>PROTEIN </a:t>
            </a:r>
            <a:r>
              <a:rPr lang="en-GB" sz="2100" b="1" dirty="0" smtClean="0">
                <a:latin typeface="Bodoni MT" pitchFamily="18" charset="0"/>
              </a:rPr>
              <a:t>provide 4 Calories per Gram and </a:t>
            </a:r>
            <a:r>
              <a:rPr lang="en-GB" sz="2100" b="1" dirty="0" smtClean="0">
                <a:solidFill>
                  <a:srgbClr val="FF0000"/>
                </a:solidFill>
                <a:latin typeface="Bodoni MT" pitchFamily="18" charset="0"/>
              </a:rPr>
              <a:t>FAT</a:t>
            </a:r>
            <a:r>
              <a:rPr lang="en-GB" sz="2100" b="1" dirty="0" smtClean="0">
                <a:latin typeface="Bodoni MT" pitchFamily="18" charset="0"/>
              </a:rPr>
              <a:t>s provide 9 Calories per Gram. Therefore: </a:t>
            </a:r>
          </a:p>
          <a:p>
            <a:r>
              <a:rPr lang="en-GB" sz="2100" b="1" dirty="0" smtClean="0">
                <a:latin typeface="Bodoni MT" pitchFamily="18" charset="0"/>
              </a:rPr>
              <a:t>CHO 1813 ÷ 4 = 453 Grams Needed </a:t>
            </a:r>
          </a:p>
          <a:p>
            <a:r>
              <a:rPr lang="en-GB" sz="2100" b="1" dirty="0" smtClean="0">
                <a:latin typeface="Bodoni MT" pitchFamily="18" charset="0"/>
              </a:rPr>
              <a:t>Fats 989 ÷ 9 = 110 Grams Needed</a:t>
            </a:r>
          </a:p>
          <a:p>
            <a:r>
              <a:rPr lang="en-GB" sz="2100" b="1" dirty="0" smtClean="0">
                <a:latin typeface="Bodoni MT" pitchFamily="18" charset="0"/>
              </a:rPr>
              <a:t>Protein 494 ÷ 4 = 124 Grams Needed</a:t>
            </a:r>
          </a:p>
          <a:p>
            <a:endParaRPr lang="en-GB" sz="2100" b="1" dirty="0" smtClean="0">
              <a:latin typeface="Bodoni MT" pitchFamily="18" charset="0"/>
            </a:endParaRPr>
          </a:p>
          <a:p>
            <a:pPr>
              <a:buNone/>
            </a:pPr>
            <a:r>
              <a:rPr lang="en-GB" sz="2100" b="1" dirty="0" smtClean="0">
                <a:latin typeface="Bodoni MT" pitchFamily="18" charset="0"/>
              </a:rPr>
              <a:t>	Subjectively calculate your actual daily dietary / calorie intake .</a:t>
            </a:r>
          </a:p>
          <a:p>
            <a:pPr>
              <a:buNone/>
            </a:pPr>
            <a:endParaRPr lang="en-GB" sz="2100" b="1" dirty="0" smtClean="0">
              <a:latin typeface="Bodoni MT" pitchFamily="18" charset="0"/>
            </a:endParaRPr>
          </a:p>
          <a:p>
            <a:pPr>
              <a:buNone/>
            </a:pPr>
            <a:r>
              <a:rPr lang="en-GB" sz="2100" b="1" dirty="0" smtClean="0">
                <a:latin typeface="Bodoni MT" pitchFamily="18" charset="0"/>
              </a:rPr>
              <a:t>	How might you alter your intake now you have amore accurate idea of your energy intake requirements</a:t>
            </a: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HEALTH IMPLICATIONS OF OBESITY</a:t>
            </a:r>
          </a:p>
          <a:p>
            <a:r>
              <a:rPr lang="en-GB" sz="2100" b="1" dirty="0" smtClean="0">
                <a:latin typeface="Bodoni MT" pitchFamily="18" charset="0"/>
              </a:rPr>
              <a:t>A </a:t>
            </a:r>
            <a:r>
              <a:rPr lang="en-GB" sz="2100" b="1" dirty="0" smtClean="0">
                <a:solidFill>
                  <a:srgbClr val="FF0000"/>
                </a:solidFill>
                <a:latin typeface="Bodoni MT" pitchFamily="18" charset="0"/>
              </a:rPr>
              <a:t>POSITIVE ENERGY BALANCE </a:t>
            </a:r>
            <a:r>
              <a:rPr lang="en-GB" sz="2100" b="1" dirty="0" smtClean="0">
                <a:latin typeface="Bodoni MT" pitchFamily="18" charset="0"/>
              </a:rPr>
              <a:t>is when your energy </a:t>
            </a:r>
            <a:r>
              <a:rPr lang="en-GB" sz="2100" b="1" dirty="0" smtClean="0">
                <a:solidFill>
                  <a:srgbClr val="FF0000"/>
                </a:solidFill>
                <a:latin typeface="Bodoni MT" pitchFamily="18" charset="0"/>
              </a:rPr>
              <a:t>INTAKE </a:t>
            </a:r>
            <a:r>
              <a:rPr lang="en-GB" sz="2100" b="1" dirty="0" smtClean="0">
                <a:latin typeface="Bodoni MT" pitchFamily="18" charset="0"/>
              </a:rPr>
              <a:t>is greater than the energy </a:t>
            </a:r>
            <a:r>
              <a:rPr lang="en-GB" sz="2100" b="1" dirty="0" smtClean="0">
                <a:solidFill>
                  <a:srgbClr val="FF0000"/>
                </a:solidFill>
                <a:latin typeface="Bodoni MT" pitchFamily="18" charset="0"/>
              </a:rPr>
              <a:t>EXPEDITURE</a:t>
            </a:r>
            <a:r>
              <a:rPr lang="en-GB" sz="2100" b="1" dirty="0" smtClean="0">
                <a:latin typeface="Bodoni MT" pitchFamily="18" charset="0"/>
              </a:rPr>
              <a:t>. This causes </a:t>
            </a:r>
            <a:r>
              <a:rPr lang="en-GB" sz="2100" b="1" dirty="0" smtClean="0">
                <a:solidFill>
                  <a:srgbClr val="FF0000"/>
                </a:solidFill>
                <a:latin typeface="Bodoni MT" pitchFamily="18" charset="0"/>
              </a:rPr>
              <a:t>WEIGHT GAIN </a:t>
            </a:r>
            <a:r>
              <a:rPr lang="en-GB" sz="2100" b="1" dirty="0" smtClean="0">
                <a:latin typeface="Bodoni MT" pitchFamily="18" charset="0"/>
              </a:rPr>
              <a:t>and </a:t>
            </a:r>
            <a:r>
              <a:rPr lang="en-GB" sz="2100" b="1" dirty="0" smtClean="0">
                <a:solidFill>
                  <a:srgbClr val="FF0000"/>
                </a:solidFill>
                <a:latin typeface="Bodoni MT" pitchFamily="18" charset="0"/>
              </a:rPr>
              <a:t>OBESITY</a:t>
            </a:r>
          </a:p>
          <a:p>
            <a:r>
              <a:rPr lang="en-GB" sz="2100" b="1" dirty="0" smtClean="0">
                <a:latin typeface="Bodoni MT" pitchFamily="18" charset="0"/>
              </a:rPr>
              <a:t>Obesity is not a disease. It has increased over the last 10 years. Most </a:t>
            </a:r>
            <a:r>
              <a:rPr lang="en-GB" sz="2100" b="1" dirty="0" smtClean="0">
                <a:solidFill>
                  <a:srgbClr val="FF0000"/>
                </a:solidFill>
                <a:latin typeface="Bodoni MT" pitchFamily="18" charset="0"/>
              </a:rPr>
              <a:t>ADULTS </a:t>
            </a:r>
            <a:r>
              <a:rPr lang="en-GB" sz="2100" b="1" dirty="0" smtClean="0">
                <a:latin typeface="Bodoni MT" pitchFamily="18" charset="0"/>
              </a:rPr>
              <a:t>in the UK are over weight. The average Briton has a </a:t>
            </a:r>
            <a:r>
              <a:rPr lang="en-GB" sz="2100" b="1" dirty="0" smtClean="0">
                <a:solidFill>
                  <a:srgbClr val="FF0000"/>
                </a:solidFill>
                <a:latin typeface="Bodoni MT" pitchFamily="18" charset="0"/>
              </a:rPr>
              <a:t>BMI </a:t>
            </a:r>
            <a:r>
              <a:rPr lang="en-GB" sz="2100" b="1" dirty="0" smtClean="0">
                <a:latin typeface="Bodoni MT" pitchFamily="18" charset="0"/>
              </a:rPr>
              <a:t>of 25.5. It increases with </a:t>
            </a:r>
            <a:r>
              <a:rPr lang="en-GB" sz="2100" b="1" dirty="0" smtClean="0">
                <a:solidFill>
                  <a:srgbClr val="FF0000"/>
                </a:solidFill>
                <a:latin typeface="Bodoni MT" pitchFamily="18" charset="0"/>
              </a:rPr>
              <a:t>AGE. </a:t>
            </a:r>
            <a:r>
              <a:rPr lang="en-GB" sz="2100" b="1" dirty="0" smtClean="0">
                <a:latin typeface="Bodoni MT" pitchFamily="18" charset="0"/>
              </a:rPr>
              <a:t>A </a:t>
            </a:r>
            <a:r>
              <a:rPr lang="en-GB" sz="2100" b="1" dirty="0" smtClean="0">
                <a:solidFill>
                  <a:srgbClr val="FF0000"/>
                </a:solidFill>
                <a:latin typeface="Bodoni MT" pitchFamily="18" charset="0"/>
              </a:rPr>
              <a:t>THIRD </a:t>
            </a:r>
            <a:r>
              <a:rPr lang="en-GB" sz="2100" b="1" dirty="0" smtClean="0">
                <a:latin typeface="Bodoni MT" pitchFamily="18" charset="0"/>
              </a:rPr>
              <a:t>of children are overweight or obese. If </a:t>
            </a:r>
            <a:r>
              <a:rPr lang="en-GB" sz="2100" b="1" dirty="0" smtClean="0">
                <a:solidFill>
                  <a:srgbClr val="FF0000"/>
                </a:solidFill>
                <a:latin typeface="Bodoni MT" pitchFamily="18" charset="0"/>
              </a:rPr>
              <a:t>TRENDS </a:t>
            </a:r>
            <a:r>
              <a:rPr lang="en-GB" sz="2100" b="1" dirty="0" smtClean="0">
                <a:latin typeface="Bodoni MT" pitchFamily="18" charset="0"/>
              </a:rPr>
              <a:t>continue 60% of men and 50% of women will be obese by 2050</a:t>
            </a:r>
          </a:p>
          <a:p>
            <a:r>
              <a:rPr lang="en-GB" sz="2100" b="1" dirty="0" smtClean="0">
                <a:latin typeface="Bodoni MT" pitchFamily="18" charset="0"/>
              </a:rPr>
              <a:t>Too much fat is associated with </a:t>
            </a:r>
            <a:r>
              <a:rPr lang="en-GB" sz="2100" b="1" dirty="0" smtClean="0">
                <a:solidFill>
                  <a:srgbClr val="FF0000"/>
                </a:solidFill>
                <a:latin typeface="Bodoni MT" pitchFamily="18" charset="0"/>
              </a:rPr>
              <a:t>DIABETES, CANCERS, CV </a:t>
            </a:r>
            <a:r>
              <a:rPr lang="en-GB" sz="2100" b="1" dirty="0" smtClean="0">
                <a:latin typeface="Bodoni MT" pitchFamily="18" charset="0"/>
              </a:rPr>
              <a:t>issues such as </a:t>
            </a:r>
            <a:r>
              <a:rPr lang="en-GB" sz="2100" b="1" dirty="0" smtClean="0">
                <a:solidFill>
                  <a:srgbClr val="FF0000"/>
                </a:solidFill>
                <a:latin typeface="Bodoni MT" pitchFamily="18" charset="0"/>
              </a:rPr>
              <a:t>CHD, ANGINA, VARICOSE VEINS, DEEP VEIN THROMBOSIS</a:t>
            </a:r>
            <a:r>
              <a:rPr lang="en-GB" sz="2100" b="1" dirty="0" smtClean="0">
                <a:latin typeface="Bodoni MT" pitchFamily="18" charset="0"/>
              </a:rPr>
              <a:t>, Increased blood </a:t>
            </a:r>
            <a:r>
              <a:rPr lang="en-GB" sz="2100" b="1" dirty="0" smtClean="0">
                <a:solidFill>
                  <a:srgbClr val="FF0000"/>
                </a:solidFill>
                <a:latin typeface="Bodoni MT" pitchFamily="18" charset="0"/>
              </a:rPr>
              <a:t>LIPIDS</a:t>
            </a:r>
            <a:r>
              <a:rPr lang="en-GB" sz="2100" b="1" dirty="0" smtClean="0">
                <a:latin typeface="Bodoni MT" pitchFamily="18" charset="0"/>
              </a:rPr>
              <a:t>, </a:t>
            </a:r>
            <a:r>
              <a:rPr lang="en-GB" sz="2100" b="1" dirty="0" smtClean="0">
                <a:solidFill>
                  <a:srgbClr val="FF0000"/>
                </a:solidFill>
                <a:latin typeface="Bodoni MT" pitchFamily="18" charset="0"/>
              </a:rPr>
              <a:t>ATHEROSCLEROSIS</a:t>
            </a:r>
            <a:r>
              <a:rPr lang="en-GB" sz="2100" b="1" dirty="0" smtClean="0">
                <a:latin typeface="Bodoni MT" pitchFamily="18" charset="0"/>
              </a:rPr>
              <a:t>, high </a:t>
            </a:r>
            <a:r>
              <a:rPr lang="en-GB" sz="2100" b="1" dirty="0" smtClean="0">
                <a:solidFill>
                  <a:srgbClr val="FF0000"/>
                </a:solidFill>
                <a:latin typeface="Bodoni MT" pitchFamily="18" charset="0"/>
              </a:rPr>
              <a:t>BLOOD PRESSURE, STROKE</a:t>
            </a:r>
            <a:r>
              <a:rPr lang="en-GB" sz="2100" b="1" dirty="0" smtClean="0">
                <a:latin typeface="Bodoni MT" pitchFamily="18" charset="0"/>
              </a:rPr>
              <a:t>, </a:t>
            </a:r>
            <a:r>
              <a:rPr lang="en-GB" sz="2100" b="1" dirty="0" smtClean="0">
                <a:solidFill>
                  <a:srgbClr val="FF0000"/>
                </a:solidFill>
                <a:latin typeface="Bodoni MT" pitchFamily="18" charset="0"/>
              </a:rPr>
              <a:t>FATIGUE</a:t>
            </a:r>
            <a:r>
              <a:rPr lang="en-GB" sz="2100" b="1" dirty="0" smtClean="0">
                <a:latin typeface="Bodoni MT" pitchFamily="18" charset="0"/>
              </a:rPr>
              <a:t>, </a:t>
            </a:r>
            <a:r>
              <a:rPr lang="en-GB" sz="2100" b="1" dirty="0" smtClean="0">
                <a:solidFill>
                  <a:srgbClr val="FF0000"/>
                </a:solidFill>
                <a:latin typeface="Bodoni MT" pitchFamily="18" charset="0"/>
              </a:rPr>
              <a:t>POSTURAL</a:t>
            </a:r>
            <a:r>
              <a:rPr lang="en-GB" sz="2100" b="1" dirty="0" smtClean="0">
                <a:latin typeface="Bodoni MT" pitchFamily="18" charset="0"/>
              </a:rPr>
              <a:t> Issues, </a:t>
            </a:r>
            <a:r>
              <a:rPr lang="en-GB" sz="2100" b="1" dirty="0" smtClean="0">
                <a:solidFill>
                  <a:srgbClr val="FF0000"/>
                </a:solidFill>
                <a:latin typeface="Bodoni MT" pitchFamily="18" charset="0"/>
              </a:rPr>
              <a:t>PSYCHOLOGICAL HARM, </a:t>
            </a:r>
            <a:r>
              <a:rPr lang="en-GB" sz="2100" b="1" dirty="0" smtClean="0">
                <a:latin typeface="Bodoni MT" pitchFamily="18" charset="0"/>
              </a:rPr>
              <a:t>Under </a:t>
            </a:r>
            <a:r>
              <a:rPr lang="en-GB" sz="2100" b="1" dirty="0" smtClean="0">
                <a:solidFill>
                  <a:srgbClr val="FF0000"/>
                </a:solidFill>
                <a:latin typeface="Bodoni MT" pitchFamily="18" charset="0"/>
              </a:rPr>
              <a:t>PERFORMANCE</a:t>
            </a:r>
            <a:r>
              <a:rPr lang="en-GB" sz="2100" b="1" dirty="0" smtClean="0">
                <a:latin typeface="Bodoni MT" pitchFamily="18" charset="0"/>
              </a:rPr>
              <a:t> in work</a:t>
            </a:r>
          </a:p>
          <a:p>
            <a:r>
              <a:rPr lang="en-GB" sz="2100" b="1" dirty="0" smtClean="0">
                <a:latin typeface="Bodoni MT" pitchFamily="18" charset="0"/>
              </a:rPr>
              <a:t>The </a:t>
            </a:r>
            <a:r>
              <a:rPr lang="en-GB" sz="2100" b="1" dirty="0" smtClean="0">
                <a:solidFill>
                  <a:srgbClr val="FF0000"/>
                </a:solidFill>
                <a:latin typeface="Bodoni MT" pitchFamily="18" charset="0"/>
              </a:rPr>
              <a:t>NHS BILL </a:t>
            </a:r>
            <a:r>
              <a:rPr lang="en-GB" sz="2100" b="1" dirty="0" smtClean="0">
                <a:latin typeface="Bodoni MT" pitchFamily="18" charset="0"/>
              </a:rPr>
              <a:t>has soared in this area and it causes 18 million sick days a year and costs £2-3 Billion.</a:t>
            </a:r>
          </a:p>
          <a:p>
            <a:endParaRPr lang="en-GB" sz="2100" b="1" dirty="0" smtClean="0">
              <a:latin typeface="Bodoni MT" pitchFamily="18" charset="0"/>
            </a:endParaRPr>
          </a:p>
          <a:p>
            <a:pPr>
              <a:buNone/>
            </a:pPr>
            <a:r>
              <a:rPr lang="en-GB" sz="2100" b="1" dirty="0" smtClean="0">
                <a:latin typeface="Bodoni MT" pitchFamily="18" charset="0"/>
              </a:rPr>
              <a:t>	What advice would you give the government in light of these statistics? Begin to draft a plan that could rectify this issue.</a:t>
            </a:r>
            <a:endParaRPr lang="en-GB" sz="2100" b="1" dirty="0" smtClean="0">
              <a:latin typeface="Verdana"/>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PERFORMANCE IMPLICATIONS OF BODY WEIGHT</a:t>
            </a:r>
          </a:p>
          <a:p>
            <a:r>
              <a:rPr lang="en-GB" sz="2100" b="1" dirty="0" smtClean="0">
                <a:latin typeface="Bodoni MT" pitchFamily="18" charset="0"/>
              </a:rPr>
              <a:t>A Main characteristic of successful performers is </a:t>
            </a:r>
            <a:r>
              <a:rPr lang="en-GB" sz="2100" b="1" dirty="0" smtClean="0">
                <a:solidFill>
                  <a:srgbClr val="FF0000"/>
                </a:solidFill>
                <a:latin typeface="Bodoni MT" pitchFamily="18" charset="0"/>
              </a:rPr>
              <a:t>LOW BODY FAT </a:t>
            </a:r>
            <a:r>
              <a:rPr lang="en-GB" sz="2100" b="1" dirty="0" smtClean="0">
                <a:latin typeface="Bodoni MT" pitchFamily="18" charset="0"/>
              </a:rPr>
              <a:t>content. Athletes generally carry less body fat due to increased expenditure but they may have </a:t>
            </a:r>
            <a:r>
              <a:rPr lang="en-GB" sz="2100" b="1" dirty="0" smtClean="0">
                <a:solidFill>
                  <a:srgbClr val="FF0000"/>
                </a:solidFill>
                <a:latin typeface="Bodoni MT" pitchFamily="18" charset="0"/>
              </a:rPr>
              <a:t>HIGH BODY MASS/ WEIGHT</a:t>
            </a:r>
            <a:r>
              <a:rPr lang="en-GB" sz="2100" b="1" dirty="0" smtClean="0">
                <a:latin typeface="Bodoni MT" pitchFamily="18" charset="0"/>
              </a:rPr>
              <a:t>. Sprinters would be a good example. </a:t>
            </a:r>
          </a:p>
          <a:p>
            <a:r>
              <a:rPr lang="en-GB" sz="2100" b="1" dirty="0" smtClean="0">
                <a:solidFill>
                  <a:srgbClr val="FF0000"/>
                </a:solidFill>
                <a:latin typeface="Bodoni MT" pitchFamily="18" charset="0"/>
              </a:rPr>
              <a:t>ANAEROBIC </a:t>
            </a:r>
            <a:r>
              <a:rPr lang="en-GB" sz="2100" b="1" dirty="0" smtClean="0">
                <a:latin typeface="Bodoni MT" pitchFamily="18" charset="0"/>
              </a:rPr>
              <a:t>athletes have </a:t>
            </a:r>
            <a:r>
              <a:rPr lang="en-GB" sz="2100" b="1" dirty="0" smtClean="0">
                <a:solidFill>
                  <a:srgbClr val="FF0000"/>
                </a:solidFill>
                <a:latin typeface="Bodoni MT" pitchFamily="18" charset="0"/>
              </a:rPr>
              <a:t>HEAVY</a:t>
            </a:r>
            <a:r>
              <a:rPr lang="en-GB" sz="2100" b="1" dirty="0" smtClean="0">
                <a:latin typeface="Bodoni MT" pitchFamily="18" charset="0"/>
              </a:rPr>
              <a:t> bodies and </a:t>
            </a:r>
            <a:r>
              <a:rPr lang="en-GB" sz="2100" b="1" dirty="0" smtClean="0">
                <a:solidFill>
                  <a:srgbClr val="FF0000"/>
                </a:solidFill>
                <a:latin typeface="Bodoni MT" pitchFamily="18" charset="0"/>
              </a:rPr>
              <a:t>LOW FAT </a:t>
            </a:r>
            <a:r>
              <a:rPr lang="en-GB" sz="2100" b="1" dirty="0" smtClean="0">
                <a:latin typeface="Bodoni MT" pitchFamily="18" charset="0"/>
              </a:rPr>
              <a:t>mass. </a:t>
            </a:r>
            <a:r>
              <a:rPr lang="en-GB" sz="2100" b="1" dirty="0" smtClean="0">
                <a:solidFill>
                  <a:srgbClr val="FF0000"/>
                </a:solidFill>
                <a:latin typeface="Bodoni MT" pitchFamily="18" charset="0"/>
              </a:rPr>
              <a:t>ENDURANCE</a:t>
            </a:r>
            <a:r>
              <a:rPr lang="en-GB" sz="2100" b="1" dirty="0" smtClean="0">
                <a:latin typeface="Bodoni MT" pitchFamily="18" charset="0"/>
              </a:rPr>
              <a:t> athletes have </a:t>
            </a:r>
            <a:r>
              <a:rPr lang="en-GB" sz="2100" b="1" dirty="0" smtClean="0">
                <a:solidFill>
                  <a:srgbClr val="FF0000"/>
                </a:solidFill>
                <a:latin typeface="Bodoni MT" pitchFamily="18" charset="0"/>
              </a:rPr>
              <a:t>LOW BODY MASS </a:t>
            </a:r>
            <a:r>
              <a:rPr lang="en-GB" sz="2100" b="1" dirty="0" smtClean="0">
                <a:latin typeface="Bodoni MT" pitchFamily="18" charset="0"/>
              </a:rPr>
              <a:t>and </a:t>
            </a:r>
            <a:r>
              <a:rPr lang="en-GB" sz="2100" b="1" dirty="0" smtClean="0">
                <a:solidFill>
                  <a:srgbClr val="FF0000"/>
                </a:solidFill>
                <a:latin typeface="Bodoni MT" pitchFamily="18" charset="0"/>
              </a:rPr>
              <a:t>LOW BODY FAT</a:t>
            </a:r>
            <a:r>
              <a:rPr lang="en-GB" sz="2100" b="1" dirty="0" smtClean="0">
                <a:latin typeface="Bodoni MT" pitchFamily="18" charset="0"/>
              </a:rPr>
              <a:t>. Increased weight is fine if it is Muscle Mass which will generate force.</a:t>
            </a:r>
          </a:p>
          <a:p>
            <a:r>
              <a:rPr lang="en-GB" sz="2100" b="1" dirty="0" smtClean="0">
                <a:latin typeface="Bodoni MT" pitchFamily="18" charset="0"/>
              </a:rPr>
              <a:t>Athletes can end up with the opposite effect of Obesity with too little body fat. Less than  5% in men and 10-15% in women reduces the effect of the immune system. Females </a:t>
            </a:r>
            <a:r>
              <a:rPr lang="en-GB" sz="2100" b="1" dirty="0" smtClean="0">
                <a:solidFill>
                  <a:srgbClr val="FF0000"/>
                </a:solidFill>
                <a:latin typeface="Bodoni MT" pitchFamily="18" charset="0"/>
              </a:rPr>
              <a:t>MENSTRUAL</a:t>
            </a:r>
            <a:r>
              <a:rPr lang="en-GB" sz="2100" b="1" dirty="0" smtClean="0">
                <a:latin typeface="Bodoni MT" pitchFamily="18" charset="0"/>
              </a:rPr>
              <a:t> Cycles are affected below 18% and this can decrease </a:t>
            </a:r>
            <a:r>
              <a:rPr lang="en-GB" sz="2100" b="1" dirty="0" smtClean="0">
                <a:solidFill>
                  <a:srgbClr val="FF0000"/>
                </a:solidFill>
                <a:latin typeface="Bodoni MT" pitchFamily="18" charset="0"/>
              </a:rPr>
              <a:t>OESTROGEN </a:t>
            </a:r>
            <a:r>
              <a:rPr lang="en-GB" sz="2100" b="1" dirty="0" smtClean="0">
                <a:latin typeface="Bodoni MT" pitchFamily="18" charset="0"/>
              </a:rPr>
              <a:t>levels increasing the chance of </a:t>
            </a:r>
            <a:r>
              <a:rPr lang="en-GB" sz="2100" b="1" dirty="0" smtClean="0">
                <a:solidFill>
                  <a:srgbClr val="FF0000"/>
                </a:solidFill>
                <a:latin typeface="Bodoni MT" pitchFamily="18" charset="0"/>
              </a:rPr>
              <a:t>OSTEOPOROSIS.</a:t>
            </a:r>
          </a:p>
          <a:p>
            <a:r>
              <a:rPr lang="en-GB" sz="2100" b="1" dirty="0" smtClean="0">
                <a:latin typeface="Bodoni MT" pitchFamily="18" charset="0"/>
              </a:rPr>
              <a:t>Increased activity by </a:t>
            </a:r>
            <a:r>
              <a:rPr lang="en-GB" sz="2100" b="1" dirty="0" smtClean="0">
                <a:solidFill>
                  <a:srgbClr val="FF0000"/>
                </a:solidFill>
                <a:latin typeface="Bodoni MT" pitchFamily="18" charset="0"/>
              </a:rPr>
              <a:t>OBESE </a:t>
            </a:r>
            <a:r>
              <a:rPr lang="en-GB" sz="2100" b="1" dirty="0" smtClean="0">
                <a:latin typeface="Bodoni MT" pitchFamily="18" charset="0"/>
              </a:rPr>
              <a:t>people increases </a:t>
            </a:r>
            <a:r>
              <a:rPr lang="en-GB" sz="2100" b="1" dirty="0" smtClean="0">
                <a:solidFill>
                  <a:srgbClr val="FF0000"/>
                </a:solidFill>
                <a:latin typeface="Bodoni MT" pitchFamily="18" charset="0"/>
              </a:rPr>
              <a:t>LOAD BEARING </a:t>
            </a:r>
            <a:r>
              <a:rPr lang="en-GB" sz="2100" b="1" dirty="0" smtClean="0">
                <a:latin typeface="Bodoni MT" pitchFamily="18" charset="0"/>
              </a:rPr>
              <a:t>on joints and they will have reduced </a:t>
            </a:r>
            <a:r>
              <a:rPr lang="en-GB" sz="2100" b="1" dirty="0" smtClean="0">
                <a:solidFill>
                  <a:srgbClr val="FF0000"/>
                </a:solidFill>
                <a:latin typeface="Bodoni MT" pitchFamily="18" charset="0"/>
              </a:rPr>
              <a:t>MOBILITY</a:t>
            </a:r>
            <a:r>
              <a:rPr lang="en-GB" sz="2100" b="1" dirty="0" smtClean="0">
                <a:latin typeface="Bodoni MT" pitchFamily="18" charset="0"/>
              </a:rPr>
              <a:t>, </a:t>
            </a:r>
            <a:r>
              <a:rPr lang="en-GB" sz="2100" b="1" dirty="0" smtClean="0">
                <a:solidFill>
                  <a:srgbClr val="FF0000"/>
                </a:solidFill>
                <a:latin typeface="Bodoni MT" pitchFamily="18" charset="0"/>
              </a:rPr>
              <a:t>FLEXIBILITY</a:t>
            </a:r>
            <a:r>
              <a:rPr lang="en-GB" sz="2100" b="1" dirty="0" smtClean="0">
                <a:latin typeface="Bodoni MT" pitchFamily="18" charset="0"/>
              </a:rPr>
              <a:t>, and </a:t>
            </a:r>
            <a:r>
              <a:rPr lang="en-GB" sz="2100" b="1" dirty="0" smtClean="0">
                <a:solidFill>
                  <a:srgbClr val="FF0000"/>
                </a:solidFill>
                <a:latin typeface="Bodoni MT" pitchFamily="18" charset="0"/>
              </a:rPr>
              <a:t>FATIGUE</a:t>
            </a:r>
            <a:r>
              <a:rPr lang="en-GB" sz="2100" b="1" dirty="0" smtClean="0">
                <a:latin typeface="Bodoni MT" pitchFamily="18" charset="0"/>
              </a:rPr>
              <a:t> resistance. These as well as cosmetic / vanity reasons mean obese people view exercise negatively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428604"/>
          </a:xfrm>
        </p:spPr>
        <p:txBody>
          <a:bodyPr>
            <a:normAutofit fontScale="90000"/>
          </a:bodyPr>
          <a:lstStyle/>
          <a:p>
            <a:r>
              <a:rPr lang="en-GB" b="1" u="sng" dirty="0" smtClean="0">
                <a:latin typeface="Bodoni MT" pitchFamily="18" charset="0"/>
              </a:rPr>
              <a:t>STRENGTH</a:t>
            </a:r>
            <a:endParaRPr lang="en-GB"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rmAutofit lnSpcReduction="10000"/>
          </a:bodyPr>
          <a:lstStyle/>
          <a:p>
            <a:pPr algn="ctr">
              <a:buNone/>
            </a:pPr>
            <a:r>
              <a:rPr lang="en-GB" sz="2000" b="1" dirty="0" smtClean="0">
                <a:latin typeface="Bodoni MT" pitchFamily="18" charset="0"/>
              </a:rPr>
              <a:t>Strength …….. is the </a:t>
            </a:r>
            <a:r>
              <a:rPr lang="en-GB" sz="2000" b="1" dirty="0" smtClean="0">
                <a:solidFill>
                  <a:srgbClr val="FF0000"/>
                </a:solidFill>
                <a:latin typeface="Bodoni MT" pitchFamily="18" charset="0"/>
              </a:rPr>
              <a:t>application of a force against a resistance</a:t>
            </a:r>
            <a:r>
              <a:rPr lang="en-GB" sz="2000" b="1" dirty="0" smtClean="0">
                <a:latin typeface="Bodoni MT" pitchFamily="18" charset="0"/>
              </a:rPr>
              <a:t>.</a:t>
            </a:r>
          </a:p>
          <a:p>
            <a:pPr algn="ctr">
              <a:buNone/>
            </a:pPr>
            <a:r>
              <a:rPr lang="en-GB" sz="2000" b="1" dirty="0" smtClean="0">
                <a:latin typeface="Bodoni MT" pitchFamily="18" charset="0"/>
              </a:rPr>
              <a:t>There are </a:t>
            </a:r>
            <a:r>
              <a:rPr lang="en-GB" sz="2000" b="1" dirty="0" smtClean="0">
                <a:solidFill>
                  <a:srgbClr val="FF0000"/>
                </a:solidFill>
                <a:latin typeface="Bodoni MT" pitchFamily="18" charset="0"/>
              </a:rPr>
              <a:t>5</a:t>
            </a:r>
            <a:r>
              <a:rPr lang="en-GB" sz="2000" b="1" dirty="0" smtClean="0">
                <a:latin typeface="Bodoni MT" pitchFamily="18" charset="0"/>
              </a:rPr>
              <a:t> different types:</a:t>
            </a:r>
          </a:p>
          <a:p>
            <a:pPr marL="457200" indent="-457200">
              <a:buAutoNum type="arabicParenR"/>
            </a:pPr>
            <a:r>
              <a:rPr lang="en-GB" sz="2000" b="1" dirty="0" smtClean="0">
                <a:solidFill>
                  <a:srgbClr val="FF0000"/>
                </a:solidFill>
                <a:latin typeface="Bodoni MT" pitchFamily="18" charset="0"/>
              </a:rPr>
              <a:t>Maximum Strength </a:t>
            </a:r>
            <a:r>
              <a:rPr lang="en-GB" sz="2000" b="1" dirty="0" smtClean="0">
                <a:latin typeface="Bodoni MT" pitchFamily="18" charset="0"/>
              </a:rPr>
              <a:t>is the maximum force a </a:t>
            </a:r>
            <a:r>
              <a:rPr lang="en-GB" sz="2000" b="1" dirty="0" err="1" smtClean="0">
                <a:latin typeface="Bodoni MT" pitchFamily="18" charset="0"/>
              </a:rPr>
              <a:t>neuro</a:t>
            </a:r>
            <a:r>
              <a:rPr lang="en-GB" sz="2000" b="1" dirty="0" smtClean="0">
                <a:latin typeface="Bodoni MT" pitchFamily="18" charset="0"/>
              </a:rPr>
              <a:t> muscular system can exert in a single voluntary muscle contraction. It is the maximal weight an individual can lift once = The </a:t>
            </a:r>
            <a:r>
              <a:rPr lang="en-GB" sz="2000" b="1" dirty="0" smtClean="0">
                <a:solidFill>
                  <a:srgbClr val="FF0000"/>
                </a:solidFill>
                <a:latin typeface="Bodoni MT" pitchFamily="18" charset="0"/>
              </a:rPr>
              <a:t>1 Rep Max </a:t>
            </a:r>
            <a:r>
              <a:rPr lang="en-GB" sz="2000" b="1" dirty="0" smtClean="0">
                <a:latin typeface="Bodoni MT" pitchFamily="18" charset="0"/>
              </a:rPr>
              <a:t>or </a:t>
            </a:r>
            <a:r>
              <a:rPr lang="en-GB" sz="2000" b="1" dirty="0" smtClean="0">
                <a:solidFill>
                  <a:srgbClr val="FF0000"/>
                </a:solidFill>
                <a:latin typeface="Bodoni MT" pitchFamily="18" charset="0"/>
              </a:rPr>
              <a:t>1RM</a:t>
            </a:r>
            <a:r>
              <a:rPr lang="en-GB" sz="2000" b="1" dirty="0" smtClean="0">
                <a:latin typeface="Bodoni MT" pitchFamily="18" charset="0"/>
              </a:rPr>
              <a:t> (repetition maximum)</a:t>
            </a:r>
          </a:p>
          <a:p>
            <a:pPr marL="457200" indent="-457200">
              <a:buAutoNum type="arabicParenR"/>
            </a:pPr>
            <a:r>
              <a:rPr lang="en-GB" sz="2000" b="1" dirty="0" smtClean="0">
                <a:solidFill>
                  <a:srgbClr val="FF0000"/>
                </a:solidFill>
                <a:latin typeface="Bodoni MT" pitchFamily="18" charset="0"/>
              </a:rPr>
              <a:t>Static Strength </a:t>
            </a:r>
            <a:r>
              <a:rPr lang="en-GB" sz="2000" b="1" dirty="0" smtClean="0">
                <a:latin typeface="Bodoni MT" pitchFamily="18" charset="0"/>
              </a:rPr>
              <a:t>is the force exerted by the </a:t>
            </a:r>
            <a:r>
              <a:rPr lang="en-GB" sz="2000" b="1" dirty="0" err="1" smtClean="0">
                <a:latin typeface="Bodoni MT" pitchFamily="18" charset="0"/>
              </a:rPr>
              <a:t>neuro</a:t>
            </a:r>
            <a:r>
              <a:rPr lang="en-GB" sz="2000" b="1" dirty="0" smtClean="0">
                <a:latin typeface="Bodoni MT" pitchFamily="18" charset="0"/>
              </a:rPr>
              <a:t> muscular system whilst the muscle length remains static or in the same position. Isometric</a:t>
            </a:r>
          </a:p>
          <a:p>
            <a:pPr marL="457200" indent="-457200">
              <a:buAutoNum type="arabicParenR"/>
            </a:pPr>
            <a:r>
              <a:rPr lang="en-GB" sz="2000" b="1" dirty="0" smtClean="0">
                <a:solidFill>
                  <a:srgbClr val="FF0000"/>
                </a:solidFill>
                <a:latin typeface="Bodoni MT" pitchFamily="18" charset="0"/>
              </a:rPr>
              <a:t>Explosive</a:t>
            </a:r>
            <a:r>
              <a:rPr lang="en-GB" sz="2000" b="1" dirty="0" smtClean="0">
                <a:latin typeface="Bodoni MT" pitchFamily="18" charset="0"/>
              </a:rPr>
              <a:t> or </a:t>
            </a:r>
            <a:r>
              <a:rPr lang="en-GB" sz="2000" b="1" dirty="0" smtClean="0">
                <a:solidFill>
                  <a:srgbClr val="FF0000"/>
                </a:solidFill>
                <a:latin typeface="Bodoni MT" pitchFamily="18" charset="0"/>
              </a:rPr>
              <a:t>Elastic Strength </a:t>
            </a:r>
            <a:r>
              <a:rPr lang="en-GB" sz="2000" b="1" dirty="0" smtClean="0">
                <a:latin typeface="Bodoni MT" pitchFamily="18" charset="0"/>
              </a:rPr>
              <a:t>is the ability to expand a maximal amount of energy in one, OR a series of strong, sudden high intensity movements ….. OR apply a successive and equal force rapidly. It is similar to Power but it uses the ATP/PC system. It is higher intensity and shorter duration than Dynamic Strength. This normally uses the Lactic Acid System. It uses the </a:t>
            </a:r>
            <a:r>
              <a:rPr lang="en-GB" sz="2000" b="1" dirty="0" smtClean="0">
                <a:solidFill>
                  <a:srgbClr val="FF0000"/>
                </a:solidFill>
                <a:latin typeface="Bodoni MT" pitchFamily="18" charset="0"/>
              </a:rPr>
              <a:t>Stretch Reflex </a:t>
            </a:r>
            <a:r>
              <a:rPr lang="en-GB" sz="2000" b="1" dirty="0" smtClean="0">
                <a:latin typeface="Bodoni MT" pitchFamily="18" charset="0"/>
              </a:rPr>
              <a:t>– a recoil effect when you work a muscle eccentrically before using it concentrically. This adds extra force</a:t>
            </a:r>
          </a:p>
          <a:p>
            <a:pPr marL="457200" indent="-457200">
              <a:buAutoNum type="arabicParenR"/>
            </a:pPr>
            <a:r>
              <a:rPr lang="en-GB" sz="2000" b="1" dirty="0" smtClean="0">
                <a:solidFill>
                  <a:srgbClr val="FF0000"/>
                </a:solidFill>
                <a:latin typeface="Bodoni MT" pitchFamily="18" charset="0"/>
              </a:rPr>
              <a:t>Dynamic Strength </a:t>
            </a:r>
            <a:r>
              <a:rPr lang="en-GB" sz="2000" b="1" dirty="0" smtClean="0">
                <a:latin typeface="Bodoni MT" pitchFamily="18" charset="0"/>
              </a:rPr>
              <a:t>is the ability of the </a:t>
            </a:r>
            <a:r>
              <a:rPr lang="en-GB" sz="2000" b="1" dirty="0" err="1" smtClean="0">
                <a:latin typeface="Bodoni MT" pitchFamily="18" charset="0"/>
              </a:rPr>
              <a:t>neuro</a:t>
            </a:r>
            <a:r>
              <a:rPr lang="en-GB" sz="2000" b="1" dirty="0" smtClean="0">
                <a:latin typeface="Bodoni MT" pitchFamily="18" charset="0"/>
              </a:rPr>
              <a:t> muscular system to overcome a resistance with a high contraction speed. It is a measure of </a:t>
            </a:r>
            <a:r>
              <a:rPr lang="en-GB" sz="2000" b="1" dirty="0" smtClean="0">
                <a:solidFill>
                  <a:srgbClr val="FF0000"/>
                </a:solidFill>
                <a:latin typeface="Bodoni MT" pitchFamily="18" charset="0"/>
              </a:rPr>
              <a:t>Anaerobic Capacity. </a:t>
            </a:r>
            <a:r>
              <a:rPr lang="en-GB" sz="2000" b="1" dirty="0" smtClean="0">
                <a:latin typeface="Bodoni MT" pitchFamily="18" charset="0"/>
              </a:rPr>
              <a:t>It uses the lactic acid system. Strength (force x distance) X Speed (divided by time)</a:t>
            </a:r>
          </a:p>
          <a:p>
            <a:pPr marL="457200" indent="-457200">
              <a:buAutoNum type="arabicParenR"/>
            </a:pPr>
            <a:r>
              <a:rPr lang="en-GB" sz="2000" b="1" dirty="0" smtClean="0">
                <a:solidFill>
                  <a:srgbClr val="FF0000"/>
                </a:solidFill>
                <a:latin typeface="Bodoni MT" pitchFamily="18" charset="0"/>
              </a:rPr>
              <a:t>Strength Endurance </a:t>
            </a:r>
            <a:r>
              <a:rPr lang="en-GB" sz="2000" b="1" dirty="0" smtClean="0">
                <a:latin typeface="Bodoni MT" pitchFamily="18" charset="0"/>
              </a:rPr>
              <a:t>is the ability of a muscle to withstand or sustain repeated muscle contractions or a single static action. Linked with </a:t>
            </a:r>
            <a:r>
              <a:rPr lang="en-GB" sz="2000" b="1" dirty="0" smtClean="0">
                <a:solidFill>
                  <a:srgbClr val="FF0000"/>
                </a:solidFill>
                <a:latin typeface="Bodoni MT" pitchFamily="18" charset="0"/>
              </a:rPr>
              <a:t>Aerobic Capacity </a:t>
            </a:r>
            <a:r>
              <a:rPr lang="en-GB" sz="2000" b="1" dirty="0" smtClean="0">
                <a:latin typeface="Bodoni MT" pitchFamily="18" charset="0"/>
              </a:rPr>
              <a:t>as it uses O2. You can have </a:t>
            </a:r>
            <a:r>
              <a:rPr lang="en-GB" sz="2000" b="1" dirty="0" smtClean="0">
                <a:solidFill>
                  <a:srgbClr val="FF0000"/>
                </a:solidFill>
                <a:latin typeface="Bodoni MT" pitchFamily="18" charset="0"/>
              </a:rPr>
              <a:t>Whole Body Endurance </a:t>
            </a:r>
            <a:r>
              <a:rPr lang="en-GB" sz="2000" b="1" dirty="0" smtClean="0">
                <a:latin typeface="Bodoni MT" pitchFamily="18" charset="0"/>
              </a:rPr>
              <a:t>OR </a:t>
            </a:r>
            <a:r>
              <a:rPr lang="en-GB" sz="2000" b="1" dirty="0" smtClean="0">
                <a:solidFill>
                  <a:srgbClr val="FF0000"/>
                </a:solidFill>
                <a:latin typeface="Bodoni MT" pitchFamily="18" charset="0"/>
              </a:rPr>
              <a:t>Local Muscular Endurance</a:t>
            </a:r>
          </a:p>
          <a:p>
            <a:pPr marL="457200" indent="-457200">
              <a:buAutoNum type="arabicParenR"/>
            </a:pPr>
            <a:endParaRPr lang="en-GB" sz="2000" b="1" dirty="0" smtClean="0">
              <a:latin typeface="Bodoni MT"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lgn="ctr">
              <a:buNone/>
            </a:pPr>
            <a:r>
              <a:rPr lang="en-GB" sz="2300" b="1" u="sng" dirty="0" smtClean="0">
                <a:latin typeface="Bodoni MT" pitchFamily="18" charset="0"/>
              </a:rPr>
              <a:t>FLEXIBILITY</a:t>
            </a:r>
          </a:p>
          <a:p>
            <a:pPr marL="457200" indent="-457200"/>
            <a:r>
              <a:rPr lang="en-GB" sz="2300" b="1" dirty="0" smtClean="0">
                <a:solidFill>
                  <a:srgbClr val="FF0000"/>
                </a:solidFill>
                <a:latin typeface="Bodoni MT" pitchFamily="18" charset="0"/>
              </a:rPr>
              <a:t>FLEXIBILITY</a:t>
            </a:r>
            <a:r>
              <a:rPr lang="en-GB" sz="2300" b="1" dirty="0" smtClean="0">
                <a:latin typeface="Bodoni MT" pitchFamily="18" charset="0"/>
              </a:rPr>
              <a:t> is the range of motion at a joint, or series of joints</a:t>
            </a:r>
          </a:p>
          <a:p>
            <a:pPr marL="457200" indent="-457200"/>
            <a:r>
              <a:rPr lang="en-GB" sz="2300" b="1" dirty="0" smtClean="0">
                <a:latin typeface="Bodoni MT" pitchFamily="18" charset="0"/>
              </a:rPr>
              <a:t>It is </a:t>
            </a:r>
            <a:r>
              <a:rPr lang="en-GB" sz="2300" b="1" dirty="0" smtClean="0">
                <a:solidFill>
                  <a:srgbClr val="FF0000"/>
                </a:solidFill>
                <a:latin typeface="Bodoni MT" pitchFamily="18" charset="0"/>
              </a:rPr>
              <a:t>JOINT SPECIFIC </a:t>
            </a:r>
            <a:r>
              <a:rPr lang="en-GB" sz="2300" b="1" dirty="0" smtClean="0">
                <a:latin typeface="Bodoni MT" pitchFamily="18" charset="0"/>
              </a:rPr>
              <a:t>EG: Someone may have more flexibility in one joint compared to another …and it is </a:t>
            </a:r>
            <a:r>
              <a:rPr lang="en-GB" sz="2300" b="1" dirty="0" smtClean="0">
                <a:solidFill>
                  <a:srgbClr val="FF0000"/>
                </a:solidFill>
                <a:latin typeface="Bodoni MT" pitchFamily="18" charset="0"/>
              </a:rPr>
              <a:t>SPORT SPECIFIC</a:t>
            </a:r>
            <a:r>
              <a:rPr lang="en-GB" sz="2300" b="1" dirty="0" smtClean="0">
                <a:latin typeface="Bodoni MT" pitchFamily="18" charset="0"/>
              </a:rPr>
              <a:t> EG: some sports require more flexibility than others. There are 2 types</a:t>
            </a:r>
          </a:p>
          <a:p>
            <a:pPr marL="457200" indent="-457200">
              <a:buAutoNum type="arabicParenR"/>
            </a:pPr>
            <a:r>
              <a:rPr lang="en-GB" sz="2300" b="1" dirty="0" smtClean="0">
                <a:solidFill>
                  <a:srgbClr val="FF0000"/>
                </a:solidFill>
                <a:latin typeface="Bodoni MT" pitchFamily="18" charset="0"/>
              </a:rPr>
              <a:t>STATIC FLEXIBILITY </a:t>
            </a:r>
            <a:r>
              <a:rPr lang="en-GB" sz="2300" b="1" dirty="0" smtClean="0">
                <a:latin typeface="Bodoni MT" pitchFamily="18" charset="0"/>
              </a:rPr>
              <a:t>– the range of motion without speed</a:t>
            </a:r>
          </a:p>
          <a:p>
            <a:pPr marL="457200" indent="-457200">
              <a:buAutoNum type="arabicParenR"/>
            </a:pPr>
            <a:r>
              <a:rPr lang="en-GB" sz="2300" b="1" dirty="0" smtClean="0">
                <a:solidFill>
                  <a:srgbClr val="FF0000"/>
                </a:solidFill>
                <a:latin typeface="Bodoni MT" pitchFamily="18" charset="0"/>
              </a:rPr>
              <a:t>DYNAMIC FLEXIBILITY </a:t>
            </a:r>
            <a:r>
              <a:rPr lang="en-GB" sz="2300" b="1" dirty="0" smtClean="0">
                <a:latin typeface="Bodoni MT" pitchFamily="18" charset="0"/>
              </a:rPr>
              <a:t>– the range of motion taking into account the speed of the movement and reflecting the joints resistance to movement</a:t>
            </a:r>
          </a:p>
          <a:p>
            <a:pPr marL="457200" indent="-457200"/>
            <a:r>
              <a:rPr lang="en-GB" sz="2300" b="1" dirty="0" smtClean="0">
                <a:solidFill>
                  <a:srgbClr val="FF0000"/>
                </a:solidFill>
                <a:latin typeface="Bodoni MT" pitchFamily="18" charset="0"/>
              </a:rPr>
              <a:t>STATIC FLEXIBILITY </a:t>
            </a:r>
            <a:r>
              <a:rPr lang="en-GB" sz="2300" b="1" dirty="0" smtClean="0">
                <a:latin typeface="Bodoni MT" pitchFamily="18" charset="0"/>
              </a:rPr>
              <a:t>is a pre requisite to </a:t>
            </a:r>
            <a:r>
              <a:rPr lang="en-GB" sz="2300" b="1" dirty="0" smtClean="0">
                <a:solidFill>
                  <a:srgbClr val="FF0000"/>
                </a:solidFill>
                <a:latin typeface="Bodoni MT" pitchFamily="18" charset="0"/>
              </a:rPr>
              <a:t>DYNAMIC FLEXIBILITY </a:t>
            </a:r>
          </a:p>
          <a:p>
            <a:pPr marL="457200" indent="-457200"/>
            <a:r>
              <a:rPr lang="en-GB" sz="2300" b="1" dirty="0" smtClean="0">
                <a:solidFill>
                  <a:srgbClr val="FF0000"/>
                </a:solidFill>
                <a:latin typeface="Bodoni MT" pitchFamily="18" charset="0"/>
              </a:rPr>
              <a:t>STRETCHING</a:t>
            </a:r>
            <a:r>
              <a:rPr lang="en-GB" sz="2300" b="1" dirty="0" smtClean="0">
                <a:latin typeface="Bodoni MT" pitchFamily="18" charset="0"/>
              </a:rPr>
              <a:t> is the </a:t>
            </a:r>
            <a:r>
              <a:rPr lang="en-GB" sz="2300" b="1" dirty="0" smtClean="0">
                <a:solidFill>
                  <a:srgbClr val="FF0000"/>
                </a:solidFill>
                <a:latin typeface="Bodoni MT" pitchFamily="18" charset="0"/>
              </a:rPr>
              <a:t>TRAINING METHOD </a:t>
            </a:r>
            <a:r>
              <a:rPr lang="en-GB" sz="2300" b="1" dirty="0" smtClean="0">
                <a:latin typeface="Bodoni MT" pitchFamily="18" charset="0"/>
              </a:rPr>
              <a:t>which increases flexibility</a:t>
            </a:r>
          </a:p>
          <a:p>
            <a:pPr marL="457200" indent="-457200"/>
            <a:r>
              <a:rPr lang="en-GB" sz="2300" b="1" dirty="0" smtClean="0">
                <a:latin typeface="Bodoni MT" pitchFamily="18" charset="0"/>
              </a:rPr>
              <a:t>Flexibility is the most </a:t>
            </a:r>
            <a:r>
              <a:rPr lang="en-GB" sz="2300" b="1" dirty="0" smtClean="0">
                <a:solidFill>
                  <a:srgbClr val="FF0000"/>
                </a:solidFill>
                <a:latin typeface="Bodoni MT" pitchFamily="18" charset="0"/>
              </a:rPr>
              <a:t>UNDER VALUED </a:t>
            </a:r>
            <a:r>
              <a:rPr lang="en-GB" sz="2300" b="1" dirty="0" smtClean="0">
                <a:latin typeface="Bodoni MT" pitchFamily="18" charset="0"/>
              </a:rPr>
              <a:t>and neglected health fitness component but it is </a:t>
            </a:r>
            <a:r>
              <a:rPr lang="en-GB" sz="2300" b="1" dirty="0" smtClean="0">
                <a:solidFill>
                  <a:srgbClr val="FF0000"/>
                </a:solidFill>
                <a:latin typeface="Bodoni MT" pitchFamily="18" charset="0"/>
              </a:rPr>
              <a:t>CRITICAL </a:t>
            </a:r>
            <a:r>
              <a:rPr lang="en-GB" sz="2300" b="1" dirty="0" smtClean="0">
                <a:latin typeface="Bodoni MT" pitchFamily="18" charset="0"/>
              </a:rPr>
              <a:t>for sports participation</a:t>
            </a:r>
          </a:p>
          <a:p>
            <a:pPr marL="457200" indent="-457200"/>
            <a:r>
              <a:rPr lang="en-GB" sz="2300" b="1" dirty="0" smtClean="0">
                <a:solidFill>
                  <a:srgbClr val="FF0000"/>
                </a:solidFill>
                <a:latin typeface="Bodoni MT" pitchFamily="18" charset="0"/>
              </a:rPr>
              <a:t>FLEXIBILITY TRAINING </a:t>
            </a:r>
            <a:r>
              <a:rPr lang="en-GB" sz="2300" b="1" dirty="0" smtClean="0">
                <a:latin typeface="Bodoni MT" pitchFamily="18" charset="0"/>
              </a:rPr>
              <a:t>has many </a:t>
            </a:r>
            <a:r>
              <a:rPr lang="en-GB" sz="2300" b="1" dirty="0" smtClean="0">
                <a:solidFill>
                  <a:srgbClr val="FF0000"/>
                </a:solidFill>
                <a:latin typeface="Bodoni MT" pitchFamily="18" charset="0"/>
              </a:rPr>
              <a:t>PHYSIOLOGICAL BENEFITS </a:t>
            </a:r>
            <a:r>
              <a:rPr lang="en-GB" sz="2300" b="1" dirty="0" smtClean="0">
                <a:latin typeface="Bodoni MT" pitchFamily="18" charset="0"/>
              </a:rPr>
              <a:t>but is affected by a variety of </a:t>
            </a:r>
            <a:r>
              <a:rPr lang="en-GB" sz="2300" b="1" dirty="0" smtClean="0">
                <a:solidFill>
                  <a:srgbClr val="FF0000"/>
                </a:solidFill>
                <a:latin typeface="Bodoni MT" pitchFamily="18" charset="0"/>
              </a:rPr>
              <a:t>FACTORS</a:t>
            </a:r>
          </a:p>
          <a:p>
            <a:pPr marL="457200" indent="-457200"/>
            <a:r>
              <a:rPr lang="en-GB" sz="2300" b="1" dirty="0" smtClean="0">
                <a:solidFill>
                  <a:srgbClr val="FF0000"/>
                </a:solidFill>
                <a:latin typeface="Bodoni MT" pitchFamily="18" charset="0"/>
              </a:rPr>
              <a:t>MUSCLE SPINDLES </a:t>
            </a:r>
            <a:r>
              <a:rPr lang="en-GB" sz="2300" b="1" dirty="0" smtClean="0">
                <a:latin typeface="Bodoni MT" pitchFamily="18" charset="0"/>
              </a:rPr>
              <a:t>are </a:t>
            </a:r>
            <a:r>
              <a:rPr lang="en-GB" sz="2300" b="1" dirty="0" err="1" smtClean="0">
                <a:latin typeface="Bodoni MT" pitchFamily="18" charset="0"/>
              </a:rPr>
              <a:t>Proprioceptors</a:t>
            </a:r>
            <a:r>
              <a:rPr lang="en-GB" sz="2300" b="1" dirty="0" smtClean="0">
                <a:latin typeface="Bodoni MT" pitchFamily="18" charset="0"/>
              </a:rPr>
              <a:t> in muscles which send information to the </a:t>
            </a:r>
            <a:r>
              <a:rPr lang="en-GB" sz="2300" b="1" dirty="0" smtClean="0">
                <a:solidFill>
                  <a:srgbClr val="FF0000"/>
                </a:solidFill>
                <a:latin typeface="Bodoni MT" pitchFamily="18" charset="0"/>
              </a:rPr>
              <a:t>CNS</a:t>
            </a:r>
            <a:r>
              <a:rPr lang="en-GB" sz="2300" b="1" dirty="0" smtClean="0">
                <a:latin typeface="Bodoni MT" pitchFamily="18" charset="0"/>
              </a:rPr>
              <a:t> about the length and rate of change of muscles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ok Antiqua" pitchFamily="18" charset="0"/>
              </a:rPr>
              <a:t>MEASURING FLEXIBILITY</a:t>
            </a:r>
            <a:endParaRPr lang="en-GB" sz="3200" b="1" u="sng" dirty="0">
              <a:latin typeface="Book Antiqua"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00" b="1" dirty="0" smtClean="0">
                <a:latin typeface="Book Antiqua" pitchFamily="18" charset="0"/>
              </a:rPr>
              <a:t>There is no single test to measure flexibility as it is </a:t>
            </a:r>
            <a:r>
              <a:rPr lang="en-GB" sz="2200" b="1" dirty="0" smtClean="0">
                <a:solidFill>
                  <a:srgbClr val="FF0000"/>
                </a:solidFill>
                <a:latin typeface="Book Antiqua" pitchFamily="18" charset="0"/>
              </a:rPr>
              <a:t>JOINT SPECIFIC</a:t>
            </a:r>
            <a:r>
              <a:rPr lang="en-GB" sz="2200" b="1" dirty="0" smtClean="0">
                <a:latin typeface="Book Antiqua" pitchFamily="18" charset="0"/>
              </a:rPr>
              <a:t>. The most common is the </a:t>
            </a:r>
            <a:r>
              <a:rPr lang="en-GB" sz="2200" b="1" dirty="0" smtClean="0">
                <a:solidFill>
                  <a:srgbClr val="FF0000"/>
                </a:solidFill>
                <a:latin typeface="Book Antiqua" pitchFamily="18" charset="0"/>
              </a:rPr>
              <a:t>SIT &amp; REACH TEST</a:t>
            </a:r>
            <a:r>
              <a:rPr lang="en-GB" sz="2200" b="1" dirty="0" smtClean="0">
                <a:latin typeface="Book Antiqua" pitchFamily="18" charset="0"/>
              </a:rPr>
              <a:t>: Hip</a:t>
            </a:r>
          </a:p>
          <a:p>
            <a:pPr marL="457200" indent="-457200"/>
            <a:r>
              <a:rPr lang="en-GB" sz="2200" b="1" dirty="0" smtClean="0">
                <a:solidFill>
                  <a:srgbClr val="FF0000"/>
                </a:solidFill>
                <a:latin typeface="Book Antiqua" pitchFamily="18" charset="0"/>
              </a:rPr>
              <a:t>GONIOMETRY</a:t>
            </a:r>
            <a:r>
              <a:rPr lang="en-GB" sz="2200" b="1" dirty="0" smtClean="0">
                <a:latin typeface="Book Antiqua" pitchFamily="18" charset="0"/>
              </a:rPr>
              <a:t> is a </a:t>
            </a:r>
            <a:r>
              <a:rPr lang="en-GB" sz="2200" b="1" dirty="0" smtClean="0">
                <a:solidFill>
                  <a:srgbClr val="FF0000"/>
                </a:solidFill>
                <a:latin typeface="Book Antiqua" pitchFamily="18" charset="0"/>
              </a:rPr>
              <a:t>VALID, ACCURATE </a:t>
            </a:r>
            <a:r>
              <a:rPr lang="en-GB" sz="2200" b="1" dirty="0" smtClean="0">
                <a:latin typeface="Book Antiqua" pitchFamily="18" charset="0"/>
              </a:rPr>
              <a:t>and recognised measure of flexibility. It uses an </a:t>
            </a:r>
            <a:r>
              <a:rPr lang="en-GB" sz="2200" b="1" dirty="0" smtClean="0">
                <a:solidFill>
                  <a:srgbClr val="FF0000"/>
                </a:solidFill>
                <a:latin typeface="Book Antiqua" pitchFamily="18" charset="0"/>
              </a:rPr>
              <a:t>ANGLE RULER </a:t>
            </a:r>
            <a:r>
              <a:rPr lang="en-GB" sz="2200" b="1" dirty="0" smtClean="0">
                <a:latin typeface="Book Antiqua" pitchFamily="18" charset="0"/>
              </a:rPr>
              <a:t>measuring the number of degrees from a </a:t>
            </a:r>
            <a:r>
              <a:rPr lang="en-GB" sz="2200" b="1" dirty="0" smtClean="0">
                <a:solidFill>
                  <a:srgbClr val="FF0000"/>
                </a:solidFill>
                <a:latin typeface="Book Antiqua" pitchFamily="18" charset="0"/>
              </a:rPr>
              <a:t>NEUTRA</a:t>
            </a:r>
            <a:r>
              <a:rPr lang="en-GB" sz="2200" b="1" dirty="0" smtClean="0">
                <a:latin typeface="Book Antiqua" pitchFamily="18" charset="0"/>
              </a:rPr>
              <a:t>L starting position to the end of a full </a:t>
            </a:r>
            <a:r>
              <a:rPr lang="en-GB" sz="2200" b="1" dirty="0" smtClean="0">
                <a:solidFill>
                  <a:srgbClr val="FF0000"/>
                </a:solidFill>
                <a:latin typeface="Book Antiqua" pitchFamily="18" charset="0"/>
              </a:rPr>
              <a:t>ROM (RANGE OF MOTION)</a:t>
            </a:r>
          </a:p>
          <a:p>
            <a:pPr marL="457200" indent="-457200"/>
            <a:endParaRPr lang="en-GB" sz="2200" b="1" dirty="0" smtClean="0">
              <a:latin typeface="Book Antiqua" pitchFamily="18" charset="0"/>
            </a:endParaRPr>
          </a:p>
          <a:p>
            <a:pPr marL="457200" indent="-457200">
              <a:buNone/>
            </a:pPr>
            <a:r>
              <a:rPr lang="en-GB" sz="2200" b="1" dirty="0" smtClean="0">
                <a:latin typeface="Book Antiqua" pitchFamily="18" charset="0"/>
              </a:rPr>
              <a:t>	Using a Protractor measure a Partner’s</a:t>
            </a:r>
          </a:p>
          <a:p>
            <a:pPr marL="457200" indent="-457200">
              <a:buAutoNum type="arabicParenR"/>
            </a:pPr>
            <a:r>
              <a:rPr lang="en-GB" sz="2200" b="1" dirty="0" smtClean="0">
                <a:latin typeface="Book Antiqua" pitchFamily="18" charset="0"/>
              </a:rPr>
              <a:t>Hip Flexion and Extension</a:t>
            </a:r>
          </a:p>
          <a:p>
            <a:pPr marL="457200" indent="-457200">
              <a:buAutoNum type="arabicParenR"/>
            </a:pPr>
            <a:r>
              <a:rPr lang="en-GB" sz="2200" b="1" dirty="0" smtClean="0">
                <a:latin typeface="Book Antiqua" pitchFamily="18" charset="0"/>
              </a:rPr>
              <a:t>Shoulder Flexion and Extension</a:t>
            </a:r>
          </a:p>
          <a:p>
            <a:pPr marL="457200" indent="-457200">
              <a:buAutoNum type="arabicParenR"/>
            </a:pPr>
            <a:r>
              <a:rPr lang="en-GB" sz="2200" b="1" dirty="0" smtClean="0">
                <a:latin typeface="Book Antiqua" pitchFamily="18" charset="0"/>
              </a:rPr>
              <a:t>Hip Abduction</a:t>
            </a:r>
          </a:p>
          <a:p>
            <a:pPr marL="457200" indent="-457200">
              <a:buAutoNum type="arabicParenR"/>
            </a:pPr>
            <a:endParaRPr lang="en-GB" sz="2200" b="1" dirty="0" smtClean="0">
              <a:latin typeface="Book Antiqua" pitchFamily="18" charset="0"/>
            </a:endParaRPr>
          </a:p>
          <a:p>
            <a:pPr marL="457200" indent="-457200">
              <a:buNone/>
            </a:pPr>
            <a:r>
              <a:rPr lang="en-GB" sz="2200" b="1" dirty="0" smtClean="0">
                <a:latin typeface="Book Antiqua" pitchFamily="18" charset="0"/>
              </a:rPr>
              <a:t>	Compare your results. What does this say about your likelihood of performance in your sport?</a:t>
            </a:r>
          </a:p>
          <a:p>
            <a:pPr marL="457200" indent="-457200">
              <a:buNone/>
            </a:pPr>
            <a:endParaRPr lang="en-GB" sz="2200" b="1" dirty="0" smtClean="0">
              <a:latin typeface="Book Antiqu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ok Antiqua" pitchFamily="18" charset="0"/>
              </a:rPr>
              <a:t>FLEXIBILITY TRAINING</a:t>
            </a:r>
            <a:endParaRPr lang="en-GB" sz="3200" b="1" u="sng" dirty="0">
              <a:latin typeface="Book Antiqua"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000" b="1" dirty="0" smtClean="0">
                <a:solidFill>
                  <a:srgbClr val="FF0000"/>
                </a:solidFill>
                <a:latin typeface="Book Antiqua" pitchFamily="18" charset="0"/>
              </a:rPr>
              <a:t>MAINTENANCE STRETCHING </a:t>
            </a:r>
            <a:r>
              <a:rPr lang="en-GB" sz="2000" b="1" dirty="0" smtClean="0">
                <a:latin typeface="Book Antiqua" pitchFamily="18" charset="0"/>
              </a:rPr>
              <a:t>is that done in a warm up. It does not improve ROM.</a:t>
            </a:r>
          </a:p>
          <a:p>
            <a:pPr marL="457200" indent="-457200"/>
            <a:r>
              <a:rPr lang="en-GB" sz="2000" b="1" dirty="0" smtClean="0">
                <a:solidFill>
                  <a:srgbClr val="FF0000"/>
                </a:solidFill>
                <a:latin typeface="Book Antiqua" pitchFamily="18" charset="0"/>
              </a:rPr>
              <a:t>FLEXIBILITY TRAINING </a:t>
            </a:r>
            <a:r>
              <a:rPr lang="en-GB" sz="2000" b="1" dirty="0" smtClean="0">
                <a:latin typeface="Book Antiqua" pitchFamily="18" charset="0"/>
              </a:rPr>
              <a:t>is a minimum of 10-15 minutes devoted to this. Called </a:t>
            </a:r>
            <a:r>
              <a:rPr lang="en-GB" sz="2000" b="1" dirty="0" smtClean="0">
                <a:solidFill>
                  <a:srgbClr val="FF0000"/>
                </a:solidFill>
                <a:latin typeface="Book Antiqua" pitchFamily="18" charset="0"/>
              </a:rPr>
              <a:t>DEVELOPMENTAL STRETCHING </a:t>
            </a:r>
            <a:r>
              <a:rPr lang="en-GB" sz="2000" b="1" dirty="0" smtClean="0">
                <a:latin typeface="Book Antiqua" pitchFamily="18" charset="0"/>
              </a:rPr>
              <a:t>. It can improve ROM</a:t>
            </a:r>
          </a:p>
          <a:p>
            <a:pPr marL="457200" indent="-457200"/>
            <a:r>
              <a:rPr lang="en-GB" sz="2000" b="1" dirty="0" smtClean="0">
                <a:latin typeface="Book Antiqua" pitchFamily="18" charset="0"/>
              </a:rPr>
              <a:t>There are 4 types of stretches which aim to stretch the connective tissues beyond the ROM to encourage </a:t>
            </a:r>
            <a:r>
              <a:rPr lang="en-GB" sz="2000" b="1" dirty="0" smtClean="0">
                <a:solidFill>
                  <a:srgbClr val="FF0000"/>
                </a:solidFill>
                <a:latin typeface="Book Antiqua" pitchFamily="18" charset="0"/>
              </a:rPr>
              <a:t>LONG TERM ADAPTATIONS</a:t>
            </a:r>
            <a:r>
              <a:rPr lang="en-GB" sz="2000" b="1" dirty="0" smtClean="0">
                <a:latin typeface="Book Antiqua" pitchFamily="18" charset="0"/>
              </a:rPr>
              <a:t>.</a:t>
            </a:r>
          </a:p>
          <a:p>
            <a:pPr marL="457200" indent="-457200">
              <a:buAutoNum type="arabicParenR"/>
            </a:pPr>
            <a:r>
              <a:rPr lang="en-GB" sz="2000" b="1" dirty="0" smtClean="0">
                <a:solidFill>
                  <a:srgbClr val="FF0000"/>
                </a:solidFill>
                <a:latin typeface="Book Antiqua" pitchFamily="18" charset="0"/>
              </a:rPr>
              <a:t>STATIC STRETCHING: </a:t>
            </a:r>
            <a:r>
              <a:rPr lang="en-GB" sz="2000" b="1" dirty="0" smtClean="0">
                <a:latin typeface="Book Antiqua" pitchFamily="18" charset="0"/>
              </a:rPr>
              <a:t>This can be </a:t>
            </a:r>
            <a:r>
              <a:rPr lang="en-GB" sz="2000" b="1" dirty="0" smtClean="0">
                <a:solidFill>
                  <a:srgbClr val="FF0000"/>
                </a:solidFill>
                <a:latin typeface="Book Antiqua" pitchFamily="18" charset="0"/>
              </a:rPr>
              <a:t>STATIC ACTIVE </a:t>
            </a:r>
            <a:r>
              <a:rPr lang="en-GB" sz="2000" b="1" dirty="0" smtClean="0">
                <a:latin typeface="Book Antiqua" pitchFamily="18" charset="0"/>
              </a:rPr>
              <a:t>(unassisted) and </a:t>
            </a:r>
            <a:r>
              <a:rPr lang="en-GB" sz="2000" b="1" dirty="0" smtClean="0">
                <a:solidFill>
                  <a:srgbClr val="FF0000"/>
                </a:solidFill>
                <a:latin typeface="Book Antiqua" pitchFamily="18" charset="0"/>
              </a:rPr>
              <a:t>STATIC PASSIVE </a:t>
            </a:r>
            <a:r>
              <a:rPr lang="en-GB" sz="2000" b="1" dirty="0" smtClean="0">
                <a:latin typeface="Book Antiqua" pitchFamily="18" charset="0"/>
              </a:rPr>
              <a:t>(assisted either by gravity, external force, partner) </a:t>
            </a:r>
          </a:p>
          <a:p>
            <a:pPr marL="457200" indent="-457200">
              <a:buAutoNum type="arabicParenR"/>
            </a:pPr>
            <a:r>
              <a:rPr lang="en-GB" sz="2000" b="1" dirty="0" smtClean="0">
                <a:solidFill>
                  <a:srgbClr val="FF0000"/>
                </a:solidFill>
                <a:latin typeface="Book Antiqua" pitchFamily="18" charset="0"/>
              </a:rPr>
              <a:t>BALLISTIC STRETCHING: </a:t>
            </a:r>
            <a:r>
              <a:rPr lang="en-GB" sz="2000" b="1" dirty="0" smtClean="0">
                <a:latin typeface="Book Antiqua" pitchFamily="18" charset="0"/>
              </a:rPr>
              <a:t>Use of momentum to move the joint forcibly through its ROM. Involves fast, swinging, bouncing movements. It creates muscle tension which can reduce flexibility in connective tissue. DOMS risk increases. It produces limited long term adaptations. Can cause injury if untrained</a:t>
            </a:r>
          </a:p>
          <a:p>
            <a:pPr marL="457200" indent="-457200">
              <a:buAutoNum type="arabicParenR"/>
            </a:pPr>
            <a:r>
              <a:rPr lang="en-GB" sz="2000" b="1" dirty="0" smtClean="0">
                <a:solidFill>
                  <a:srgbClr val="FF0000"/>
                </a:solidFill>
                <a:latin typeface="Book Antiqua" pitchFamily="18" charset="0"/>
              </a:rPr>
              <a:t>DYNAMIC STRETCHING: </a:t>
            </a:r>
            <a:r>
              <a:rPr lang="en-GB" sz="2000" b="1" dirty="0" smtClean="0">
                <a:latin typeface="Book Antiqua" pitchFamily="18" charset="0"/>
              </a:rPr>
              <a:t>A controlled version of Ballistic Stretching. Can be performed </a:t>
            </a:r>
            <a:r>
              <a:rPr lang="en-GB" sz="2000" b="1" dirty="0" smtClean="0">
                <a:solidFill>
                  <a:srgbClr val="FF0000"/>
                </a:solidFill>
                <a:latin typeface="Book Antiqua" pitchFamily="18" charset="0"/>
              </a:rPr>
              <a:t>ACTIVELY </a:t>
            </a:r>
            <a:r>
              <a:rPr lang="en-GB" sz="2000" b="1" dirty="0" smtClean="0">
                <a:latin typeface="Book Antiqua" pitchFamily="18" charset="0"/>
              </a:rPr>
              <a:t>or </a:t>
            </a:r>
            <a:r>
              <a:rPr lang="en-GB" sz="2000" b="1" dirty="0" smtClean="0">
                <a:solidFill>
                  <a:srgbClr val="FF0000"/>
                </a:solidFill>
                <a:latin typeface="Book Antiqua" pitchFamily="18" charset="0"/>
              </a:rPr>
              <a:t>PASSIVELY. </a:t>
            </a:r>
          </a:p>
          <a:p>
            <a:pPr marL="457200" indent="-457200">
              <a:buAutoNum type="arabicParenR"/>
            </a:pPr>
            <a:r>
              <a:rPr lang="en-GB" sz="2000" b="1" dirty="0" smtClean="0">
                <a:solidFill>
                  <a:srgbClr val="FF0000"/>
                </a:solidFill>
                <a:latin typeface="Book Antiqua" pitchFamily="18" charset="0"/>
              </a:rPr>
              <a:t>PROPRIOCEPTIVE NEUROMUSCULAR FACILITATION (PNF ). </a:t>
            </a:r>
            <a:r>
              <a:rPr lang="en-GB" sz="2000" b="1" dirty="0" smtClean="0">
                <a:latin typeface="Book Antiqua" pitchFamily="18" charset="0"/>
              </a:rPr>
              <a:t>It inhibits the </a:t>
            </a:r>
            <a:r>
              <a:rPr lang="en-GB" sz="2000" b="1" dirty="0" smtClean="0">
                <a:solidFill>
                  <a:srgbClr val="FF0000"/>
                </a:solidFill>
                <a:latin typeface="Book Antiqua" pitchFamily="18" charset="0"/>
              </a:rPr>
              <a:t>STRETCH REFLEX. </a:t>
            </a:r>
            <a:r>
              <a:rPr lang="en-GB" sz="2000" b="1" dirty="0" smtClean="0">
                <a:latin typeface="Book Antiqua" pitchFamily="18" charset="0"/>
              </a:rPr>
              <a:t>3 stages a) Static stretch beyond ROM </a:t>
            </a:r>
          </a:p>
          <a:p>
            <a:pPr marL="457200" indent="-457200">
              <a:buNone/>
            </a:pPr>
            <a:r>
              <a:rPr lang="en-GB" sz="2000" b="1" dirty="0" smtClean="0">
                <a:latin typeface="Book Antiqua" pitchFamily="18" charset="0"/>
              </a:rPr>
              <a:t>	b) Contract </a:t>
            </a:r>
            <a:r>
              <a:rPr lang="en-GB" sz="2000" b="1" dirty="0" smtClean="0">
                <a:solidFill>
                  <a:srgbClr val="FF0000"/>
                </a:solidFill>
                <a:latin typeface="Book Antiqua" pitchFamily="18" charset="0"/>
              </a:rPr>
              <a:t>ISOMETRICALLY </a:t>
            </a:r>
            <a:r>
              <a:rPr lang="en-GB" sz="2000" b="1" dirty="0" smtClean="0">
                <a:latin typeface="Book Antiqua" pitchFamily="18" charset="0"/>
              </a:rPr>
              <a:t>(inhibits reflex) c) Relax and Repeat</a:t>
            </a:r>
          </a:p>
          <a:p>
            <a:pPr marL="457200" indent="-457200">
              <a:buAutoNum type="arabicParenR"/>
            </a:pPr>
            <a:endParaRPr lang="en-GB"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ok Antiqua" pitchFamily="18" charset="0"/>
              </a:rPr>
              <a:t>FLEXIBILITY TRAINING</a:t>
            </a:r>
            <a:endParaRPr lang="en-GB" sz="3200" b="1" u="sng" dirty="0">
              <a:latin typeface="Book Antiqua"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buNone/>
            </a:pPr>
            <a:r>
              <a:rPr lang="en-GB" sz="2000" b="1" dirty="0" smtClean="0">
                <a:latin typeface="Book Antiqua" pitchFamily="18" charset="0"/>
              </a:rPr>
              <a:t>	The F.I.T.T principle must be applied to Flexibility Training</a:t>
            </a:r>
          </a:p>
          <a:p>
            <a:pPr marL="457200" indent="-457200"/>
            <a:r>
              <a:rPr lang="en-GB" sz="2000" b="1" dirty="0" smtClean="0">
                <a:latin typeface="Book Antiqua" pitchFamily="18" charset="0"/>
              </a:rPr>
              <a:t>Frequency = from 2 to 4 sessions per week. </a:t>
            </a:r>
          </a:p>
          <a:p>
            <a:pPr marL="457200" indent="-457200"/>
            <a:r>
              <a:rPr lang="en-GB" sz="2000" b="1" dirty="0" smtClean="0">
                <a:latin typeface="Book Antiqua" pitchFamily="18" charset="0"/>
              </a:rPr>
              <a:t>Intensity = from mild tension to extreme. </a:t>
            </a:r>
          </a:p>
          <a:p>
            <a:pPr marL="457200" indent="-457200"/>
            <a:r>
              <a:rPr lang="en-GB" sz="2000" b="1" dirty="0" smtClean="0">
                <a:latin typeface="Book Antiqua" pitchFamily="18" charset="0"/>
              </a:rPr>
              <a:t>Time = Minimum of 10 seconds and maximum of 30 seconds and repeat 3-6 times.</a:t>
            </a:r>
          </a:p>
          <a:p>
            <a:pPr marL="457200" indent="-457200"/>
            <a:r>
              <a:rPr lang="en-GB" sz="2000" b="1" dirty="0" smtClean="0">
                <a:latin typeface="Book Antiqua" pitchFamily="18" charset="0"/>
              </a:rPr>
              <a:t>Type.. One of the 4 Methods</a:t>
            </a:r>
          </a:p>
          <a:p>
            <a:pPr marL="457200" indent="-457200"/>
            <a:endParaRPr lang="en-GB" sz="2000" b="1" dirty="0" smtClean="0">
              <a:latin typeface="Book Antiqua" pitchFamily="18" charset="0"/>
            </a:endParaRPr>
          </a:p>
          <a:p>
            <a:pPr marL="457200" indent="-457200">
              <a:buAutoNum type="alphaUcParenR"/>
            </a:pPr>
            <a:r>
              <a:rPr lang="en-GB" sz="2000" b="1" dirty="0" smtClean="0">
                <a:latin typeface="Book Antiqua" pitchFamily="18" charset="0"/>
              </a:rPr>
              <a:t>Design a Flexibility Session for a named elite athlete. Now design a session for a middle aged housewife who has not exercised for years. Critically evaluate the 4 methods in your justification for your choices.</a:t>
            </a:r>
          </a:p>
          <a:p>
            <a:pPr marL="457200" indent="-457200">
              <a:buAutoNum type="alphaUcParenR"/>
            </a:pPr>
            <a:r>
              <a:rPr lang="en-GB" sz="2000" b="1" dirty="0" smtClean="0">
                <a:latin typeface="Book Antiqua" pitchFamily="18" charset="0"/>
              </a:rPr>
              <a:t>Describe the ADAPTATIONS and BENEFITS of Flexibility Training</a:t>
            </a:r>
          </a:p>
          <a:p>
            <a:pPr marL="457200" indent="-457200">
              <a:buNone/>
            </a:pPr>
            <a:r>
              <a:rPr lang="en-GB" sz="2000" b="1" dirty="0" smtClean="0">
                <a:latin typeface="Book Antiqua" pitchFamily="18" charset="0"/>
              </a:rPr>
              <a:t>	Think about:</a:t>
            </a:r>
          </a:p>
          <a:p>
            <a:pPr marL="457200" indent="-457200"/>
            <a:r>
              <a:rPr lang="en-GB" sz="2000" b="1" dirty="0" smtClean="0">
                <a:latin typeface="Book Antiqua" pitchFamily="18" charset="0"/>
              </a:rPr>
              <a:t>Elasticity of Muscle and Connective Tissue</a:t>
            </a:r>
          </a:p>
          <a:p>
            <a:pPr marL="457200" indent="-457200"/>
            <a:r>
              <a:rPr lang="en-GB" sz="2000" b="1" dirty="0" smtClean="0">
                <a:latin typeface="Book Antiqua" pitchFamily="18" charset="0"/>
              </a:rPr>
              <a:t>Resting Length of Muscle and Connective Tissue</a:t>
            </a:r>
          </a:p>
          <a:p>
            <a:pPr marL="457200" indent="-457200"/>
            <a:r>
              <a:rPr lang="en-GB" sz="2000" b="1" dirty="0" smtClean="0">
                <a:latin typeface="Book Antiqua" pitchFamily="18" charset="0"/>
              </a:rPr>
              <a:t>Stretch Reflex Action</a:t>
            </a:r>
          </a:p>
          <a:p>
            <a:pPr marL="457200" indent="-457200"/>
            <a:r>
              <a:rPr lang="en-GB" sz="2000" b="1" dirty="0" smtClean="0">
                <a:latin typeface="Book Antiqua" pitchFamily="18" charset="0"/>
              </a:rPr>
              <a:t>ROM</a:t>
            </a:r>
          </a:p>
          <a:p>
            <a:pPr marL="457200" indent="-457200"/>
            <a:r>
              <a:rPr lang="en-GB" sz="2000" b="1" dirty="0" smtClean="0">
                <a:latin typeface="Book Antiqua" pitchFamily="18" charset="0"/>
              </a:rPr>
              <a:t>Force and Acceleration of Muscles and their Efficiency</a:t>
            </a:r>
          </a:p>
          <a:p>
            <a:pPr marL="457200" indent="-457200"/>
            <a:r>
              <a:rPr lang="en-GB" sz="2000" b="1" dirty="0" smtClean="0">
                <a:latin typeface="Book Antiqua" pitchFamily="18" charset="0"/>
              </a:rPr>
              <a:t>Potential to Injury</a:t>
            </a:r>
          </a:p>
          <a:p>
            <a:pPr marL="457200" indent="-457200"/>
            <a:endParaRPr lang="en-GB" sz="2000" b="1" dirty="0" smtClean="0">
              <a:latin typeface="Book Antiqua" pitchFamily="18" charset="0"/>
            </a:endParaRPr>
          </a:p>
          <a:p>
            <a:pPr marL="457200" indent="-457200">
              <a:buAutoNum type="arabicParenR"/>
            </a:pPr>
            <a:endParaRPr lang="en-GB" sz="2000" b="1" dirty="0" smtClean="0">
              <a:latin typeface="Book Antiqu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ENERGY CONCEPTS</a:t>
            </a:r>
          </a:p>
          <a:p>
            <a:pPr marL="457200" indent="-457200">
              <a:buAutoNum type="arabicParenR"/>
            </a:pPr>
            <a:r>
              <a:rPr lang="en-GB" sz="2100" b="1" dirty="0" smtClean="0">
                <a:latin typeface="Bodoni MT" pitchFamily="18" charset="0"/>
              </a:rPr>
              <a:t>CHEMICAL ENERGY: Plants convert SUNLIGHT into energy which is stored within the BONDS of chemical COMPOUNDS or MOLECULES. This is then passed to HUMANS in the form of FOOD. It is stored as CHO, PROTEIN or FATS. We then further store this energy in a HIGH ENERGY compound called ADENOSINE TRI-PHOSPHATE (ATP). ATP can be immediately used as energy by the body. Energy found between the bonds of ATP is called ....</a:t>
            </a:r>
          </a:p>
          <a:p>
            <a:pPr marL="457200" indent="-457200">
              <a:buAutoNum type="arabicParenR"/>
            </a:pPr>
            <a:r>
              <a:rPr lang="en-GB" sz="2100" b="1" dirty="0" smtClean="0">
                <a:latin typeface="Bodoni MT" pitchFamily="18" charset="0"/>
              </a:rPr>
              <a:t>POTENTIAL ENERGY: This is when energy is ready to use, for example when muscles CONTRACT. This energy is called … </a:t>
            </a:r>
          </a:p>
          <a:p>
            <a:pPr marL="457200" indent="-457200">
              <a:buAutoNum type="arabicParenR"/>
            </a:pPr>
            <a:r>
              <a:rPr lang="en-GB" sz="2100" b="1" dirty="0" smtClean="0">
                <a:latin typeface="Bodoni MT" pitchFamily="18" charset="0"/>
              </a:rPr>
              <a:t>KINETIC ENERGY: which is energy in the form of MOVEMENT. </a:t>
            </a:r>
          </a:p>
          <a:p>
            <a:pPr marL="457200" indent="-457200"/>
            <a:r>
              <a:rPr lang="en-GB" sz="2100" b="1" dirty="0" smtClean="0">
                <a:latin typeface="Bodoni MT" pitchFamily="18" charset="0"/>
              </a:rPr>
              <a:t>ENERGY is the ability to perform WORK or put MASS into MOTION. In human terms it means contracting muscles for physical activity. It is measured in JOULES (J) which is equivalent to 1 NEWTON force or 1Kg acting over a distance of 1 metre. It can also be measured in CALORIES and this is equivalent to 4.18 Joules.</a:t>
            </a:r>
          </a:p>
          <a:p>
            <a:pPr marL="457200" indent="-457200"/>
            <a:r>
              <a:rPr lang="en-GB" sz="2100" b="1" dirty="0" smtClean="0">
                <a:latin typeface="Bodoni MT" pitchFamily="18" charset="0"/>
              </a:rPr>
              <a:t>WORK is when a FORCE is applied to a body to move it over a distance. WORK = FORCE (N) X DISTANCE MOVED (M) measured in Joules</a:t>
            </a:r>
          </a:p>
          <a:p>
            <a:pPr marL="457200" indent="-457200"/>
            <a:r>
              <a:rPr lang="en-GB" sz="2100" b="1" dirty="0" smtClean="0">
                <a:latin typeface="Bodoni MT" pitchFamily="18" charset="0"/>
              </a:rPr>
              <a:t>POWER is the RATE at which WORK can be done. It is work divide by time. POWER = WORK / TIME or (FORCE (N) x DISTANCE (M)) / TIME (</a:t>
            </a:r>
            <a:r>
              <a:rPr lang="en-GB" sz="2100" b="1" dirty="0" err="1" smtClean="0">
                <a:latin typeface="Bodoni MT" pitchFamily="18" charset="0"/>
              </a:rPr>
              <a:t>secs</a:t>
            </a:r>
            <a:r>
              <a:rPr lang="en-GB" sz="2100" b="1" dirty="0" smtClean="0">
                <a:latin typeface="Bodoni MT" pitchFamily="18" charset="0"/>
              </a:rPr>
              <a:t>) The UNITS are WATTS (W). Force X Distance = PURE STRENGTH</a:t>
            </a: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ADENOSINE TRI PHOSPHATE (ATP)</a:t>
            </a:r>
          </a:p>
          <a:p>
            <a:r>
              <a:rPr lang="en-GB" sz="2100" b="1" dirty="0" smtClean="0">
                <a:latin typeface="Bodoni MT" pitchFamily="18" charset="0"/>
              </a:rPr>
              <a:t>ATP is made up of a complex element called ADENOSINE and three simple elements called PHOSPHATEs (P). These elements are held together by BONDS which are HIGH ENERGY bonds. An ENZYME called </a:t>
            </a:r>
            <a:r>
              <a:rPr lang="en-GB" sz="2100" b="1" dirty="0" err="1" smtClean="0">
                <a:latin typeface="Bodoni MT" pitchFamily="18" charset="0"/>
              </a:rPr>
              <a:t>ATPase</a:t>
            </a:r>
            <a:r>
              <a:rPr lang="en-GB" sz="2100" b="1" dirty="0" smtClean="0">
                <a:latin typeface="Bodoni MT" pitchFamily="18" charset="0"/>
              </a:rPr>
              <a:t> breaks the bonds between 2 of the Phosphates. When it does this it releases ENERGY which is used for muscular CONTRACTIONS. This is an EXOTHERMIC reaction because it RELEASES ENERGY as it progresses. </a:t>
            </a:r>
          </a:p>
          <a:p>
            <a:r>
              <a:rPr lang="en-GB" sz="2100" b="1" dirty="0" smtClean="0">
                <a:latin typeface="Bodoni MT" pitchFamily="18" charset="0"/>
              </a:rPr>
              <a:t>The COMPOUND which is left is called ADENOSINE DI PHOSPHATE (ADP). If there is no ATP present then energy for work is not possible. The body only has a LIMITED CAPACITY to store ATP. It can only last for 2 to 3 SECONDS of work. After this time the body has to find a way of RESYNTHESISING ADP back into ATP again. It has lost a Phosphate. ADP must find another to REBUILD it an become reusable. This is an ENDOTHERMIC REACTION because energy is REQUIRED from somewhere to progress. </a:t>
            </a:r>
          </a:p>
          <a:p>
            <a:r>
              <a:rPr lang="en-GB" sz="2100" b="1" dirty="0" smtClean="0">
                <a:latin typeface="Bodoni MT" pitchFamily="18" charset="0"/>
              </a:rPr>
              <a:t>The body has 3 ENERGY SYSTEMS with which to re-synthesise ADP to ATP.</a:t>
            </a:r>
          </a:p>
          <a:p>
            <a:pPr marL="457200" indent="-457200">
              <a:buAutoNum type="arabicParenR"/>
            </a:pPr>
            <a:r>
              <a:rPr lang="en-GB" sz="2100" b="1" dirty="0" smtClean="0">
                <a:latin typeface="Bodoni MT" pitchFamily="18" charset="0"/>
              </a:rPr>
              <a:t>The ATP / PC SYSTEM</a:t>
            </a:r>
          </a:p>
          <a:p>
            <a:pPr marL="457200" indent="-457200">
              <a:buAutoNum type="arabicParenR"/>
            </a:pPr>
            <a:r>
              <a:rPr lang="en-GB" sz="2100" b="1" dirty="0" smtClean="0">
                <a:latin typeface="Bodoni MT" pitchFamily="18" charset="0"/>
              </a:rPr>
              <a:t>The LACTIC ACID SYSTEM</a:t>
            </a:r>
          </a:p>
          <a:p>
            <a:pPr marL="457200" indent="-457200">
              <a:buAutoNum type="arabicParenR"/>
            </a:pPr>
            <a:r>
              <a:rPr lang="en-GB" sz="2100" b="1" dirty="0" smtClean="0">
                <a:latin typeface="Bodoni MT" pitchFamily="18" charset="0"/>
              </a:rPr>
              <a:t>The AEROBIC SYSTEM</a:t>
            </a:r>
          </a:p>
          <a:p>
            <a:pPr marL="457200" indent="-457200"/>
            <a:r>
              <a:rPr lang="en-GB" sz="2100" b="1" dirty="0" smtClean="0">
                <a:latin typeface="Bodoni MT" pitchFamily="18" charset="0"/>
              </a:rPr>
              <a:t>Each system uses energy from one reaction to use in another reaction. </a:t>
            </a:r>
            <a:r>
              <a:rPr lang="en-GB" sz="2100" b="1" smtClean="0">
                <a:latin typeface="Bodoni MT" pitchFamily="18" charset="0"/>
              </a:rPr>
              <a:t>This is called a COUPLED REACTION</a:t>
            </a: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ENERGY SYSTEMS</a:t>
            </a:r>
          </a:p>
          <a:p>
            <a:pPr marL="457200" indent="-457200"/>
            <a:r>
              <a:rPr lang="en-GB" sz="2100" b="1" dirty="0" smtClean="0">
                <a:latin typeface="Bodoni MT" pitchFamily="18" charset="0"/>
              </a:rPr>
              <a:t>The 3 Energy Systems that re-synthesise ATP from ADP are the 1) ATP/PC system 2) Lactic Acid System 3) Aerobic Energy System</a:t>
            </a:r>
          </a:p>
          <a:p>
            <a:pPr marL="457200" indent="-457200"/>
            <a:r>
              <a:rPr lang="en-GB" sz="2100" b="1" dirty="0" smtClean="0">
                <a:latin typeface="Bodoni MT" pitchFamily="18" charset="0"/>
              </a:rPr>
              <a:t>When ATP levels fall and ADP levels rise an ENZYME called CREATINE KINASE is released and this breaks the PC bond in an EXOTHERMIC reaction. This energy is used to re-synthesise ATP from ADP in an ENDOTHERMIC reaction</a:t>
            </a:r>
          </a:p>
          <a:p>
            <a:pPr marL="457200" indent="-457200">
              <a:buFont typeface="+mj-lt"/>
              <a:buAutoNum type="arabicPeriod"/>
            </a:pPr>
            <a:r>
              <a:rPr lang="en-GB" sz="2100" b="1" dirty="0" smtClean="0">
                <a:latin typeface="Bodoni MT" pitchFamily="18" charset="0"/>
              </a:rPr>
              <a:t>The ATP / PC system can work ANAEROBICALLY as well as AEROBICALLY but it does NOT require 02. It takes place in the SARCOPLASM of the cell. However it can only supply enough PC to re-synthesise ADP to ATP for 3 to 10 seconds during MAXIMAL intensity. In recovery, </a:t>
            </a:r>
            <a:r>
              <a:rPr lang="en-GB" sz="2100" b="1" dirty="0" err="1" smtClean="0">
                <a:latin typeface="Bodoni MT" pitchFamily="18" charset="0"/>
              </a:rPr>
              <a:t>Creatine</a:t>
            </a:r>
            <a:r>
              <a:rPr lang="en-GB" sz="2100" b="1" dirty="0" smtClean="0">
                <a:latin typeface="Bodoni MT" pitchFamily="18" charset="0"/>
              </a:rPr>
              <a:t> and Phosphate (Pi) are re-synthesised back to PC</a:t>
            </a:r>
          </a:p>
          <a:p>
            <a:pPr marL="457200" indent="-457200">
              <a:buNone/>
            </a:pPr>
            <a:r>
              <a:rPr lang="en-GB" sz="2100" b="1" dirty="0" smtClean="0">
                <a:latin typeface="Bodoni MT" pitchFamily="18" charset="0"/>
              </a:rPr>
              <a:t>	TRAINING ADAPTATIONS: Anaerobic Training overloads the ATP / PC system and increases the muscle’s ATP and PC stores which delays the THRESHOLD between using this system and the Lactic Acid System by 2 </a:t>
            </a:r>
            <a:r>
              <a:rPr lang="en-GB" sz="2100" b="1" dirty="0" err="1" smtClean="0">
                <a:latin typeface="Bodoni MT" pitchFamily="18" charset="0"/>
              </a:rPr>
              <a:t>secs</a:t>
            </a:r>
            <a:endParaRPr lang="en-GB" sz="2100" b="1" dirty="0" smtClean="0">
              <a:latin typeface="Bodoni MT" pitchFamily="18" charset="0"/>
            </a:endParaRPr>
          </a:p>
          <a:p>
            <a:pPr marL="457200" indent="-457200">
              <a:buNone/>
            </a:pPr>
            <a:r>
              <a:rPr lang="en-GB" sz="2100" b="1" dirty="0" smtClean="0">
                <a:latin typeface="Bodoni MT" pitchFamily="18" charset="0"/>
              </a:rPr>
              <a:t>	ADVANTAGES: No 02, Quickly Available, Quick Reaction, Explosive, Powerful, No Fatiguing By Products, PC re-synthesised quickly</a:t>
            </a:r>
          </a:p>
          <a:p>
            <a:pPr marL="457200" indent="-457200">
              <a:buNone/>
            </a:pPr>
            <a:r>
              <a:rPr lang="en-GB" sz="2100" b="1" dirty="0" smtClean="0">
                <a:latin typeface="Bodoni MT" pitchFamily="18" charset="0"/>
              </a:rPr>
              <a:t>	DISADVANTAGES: Stores are small, 1PC re-synthesises 1ATP, Only energy for 8 – 10 </a:t>
            </a:r>
            <a:r>
              <a:rPr lang="en-GB" sz="2100" b="1" dirty="0" err="1" smtClean="0">
                <a:latin typeface="Bodoni MT" pitchFamily="18" charset="0"/>
              </a:rPr>
              <a:t>secs</a:t>
            </a: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ENERGY SYSTEMS</a:t>
            </a:r>
          </a:p>
          <a:p>
            <a:pPr marL="457200" indent="-457200">
              <a:buNone/>
            </a:pPr>
            <a:r>
              <a:rPr lang="en-GB" sz="2100" b="1" dirty="0" smtClean="0">
                <a:latin typeface="Bodoni MT" pitchFamily="18" charset="0"/>
              </a:rPr>
              <a:t>2) 	The LACTIC ACID SYSTEM: This system uses GLYCOGEN to re-synthesise ADP back to ATP. The energy released through breaking down glucose is used to do this. This is also a COUPLED and ENDOTHERMIC reaction. Glucose is CHO in the body and when it is stored it is called GLYCOGEN. The decrease in PC stores activates the ENZYME GLYCOGEN PHOSPHORYLASE which breaks down the glycogen into glucose. It is then further broken down  into PYRUVIC ACID in a process called GLYCOLYSIS. The process takes place in the SARCOPLASM, does not require 02 and is called ANAEROBIC GLYCOLYSIS. This process releases 2 ATP from one glucose molecule</a:t>
            </a:r>
          </a:p>
          <a:p>
            <a:pPr marL="457200" indent="-457200">
              <a:buNone/>
            </a:pPr>
            <a:r>
              <a:rPr lang="en-GB" sz="2100" b="1" dirty="0" smtClean="0">
                <a:latin typeface="Bodoni MT" pitchFamily="18" charset="0"/>
              </a:rPr>
              <a:t>	During </a:t>
            </a:r>
            <a:r>
              <a:rPr lang="en-GB" sz="2100" b="1" dirty="0" err="1" smtClean="0">
                <a:latin typeface="Bodoni MT" pitchFamily="18" charset="0"/>
              </a:rPr>
              <a:t>Glycolysis</a:t>
            </a:r>
            <a:r>
              <a:rPr lang="en-GB" sz="2100" b="1" dirty="0" smtClean="0">
                <a:latin typeface="Bodoni MT" pitchFamily="18" charset="0"/>
              </a:rPr>
              <a:t> the ENZYME PHOSPHOFRUKTIKINASE (PFK) causes the breakdown into </a:t>
            </a:r>
            <a:r>
              <a:rPr lang="en-GB" sz="2100" b="1" dirty="0" err="1" smtClean="0">
                <a:latin typeface="Bodoni MT" pitchFamily="18" charset="0"/>
              </a:rPr>
              <a:t>Pyruvic</a:t>
            </a:r>
            <a:r>
              <a:rPr lang="en-GB" sz="2100" b="1" dirty="0" smtClean="0">
                <a:latin typeface="Bodoni MT" pitchFamily="18" charset="0"/>
              </a:rPr>
              <a:t> Acid but without 02 this breaks down further into LACTIC ACID by the ENZYME LACTATE DEHYDROGENASE (LDH). This process re-synthesises energy for 2 – 3 minutes of high intensity exercise but if activity is MAXIMAL it will only last 30 seconds</a:t>
            </a:r>
          </a:p>
          <a:p>
            <a:pPr marL="457200" indent="-457200">
              <a:buNone/>
            </a:pPr>
            <a:r>
              <a:rPr lang="en-GB" sz="2100" b="1" dirty="0" smtClean="0">
                <a:latin typeface="Bodoni MT" pitchFamily="18" charset="0"/>
              </a:rPr>
              <a:t>	ADVANTAGES: Relatively QUICK, no 02 required, Glycogen readily available</a:t>
            </a:r>
          </a:p>
          <a:p>
            <a:pPr marL="457200" indent="-457200">
              <a:buNone/>
            </a:pPr>
            <a:r>
              <a:rPr lang="en-GB" sz="2100" b="1" dirty="0" smtClean="0">
                <a:latin typeface="Bodoni MT" pitchFamily="18" charset="0"/>
              </a:rPr>
              <a:t>	DISADVANTAGES: OBLA, Inhibition of ENZYMES due to lower Ph, increased FATIGUE, stimulates PAIN receptors</a:t>
            </a:r>
          </a:p>
          <a:p>
            <a:pPr marL="457200" indent="-457200">
              <a:buNone/>
            </a:pPr>
            <a:r>
              <a:rPr lang="en-GB" sz="2100" b="1" dirty="0" smtClean="0">
                <a:latin typeface="Bodoni MT" pitchFamily="18" charset="0"/>
              </a:rPr>
              <a:t>	TRAINING ADAPTATIONS: Overloading this system will increase LACTATE BUFFER and delay OBLA</a:t>
            </a:r>
          </a:p>
          <a:p>
            <a:pPr marL="457200" indent="-457200">
              <a:buAutoNum type="arabicParenR"/>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ENERGY SYSTEMS</a:t>
            </a:r>
          </a:p>
          <a:p>
            <a:pPr marL="457200" indent="-457200">
              <a:buAutoNum type="arabicParenR" startAt="3"/>
            </a:pPr>
            <a:r>
              <a:rPr lang="en-GB" sz="2100" b="1" dirty="0" smtClean="0">
                <a:latin typeface="Bodoni MT" pitchFamily="18" charset="0"/>
              </a:rPr>
              <a:t>The AEROBIC ENERGY SYSTEM: This has 3 stages to re-synthesise ATP. All 3 systems require 02 to break down 1 molecule of Glucose</a:t>
            </a:r>
          </a:p>
          <a:p>
            <a:pPr marL="457200" indent="-457200">
              <a:buNone/>
            </a:pPr>
            <a:r>
              <a:rPr lang="en-GB" sz="2100" b="1" dirty="0" smtClean="0">
                <a:latin typeface="Bodoni MT" pitchFamily="18" charset="0"/>
              </a:rPr>
              <a:t>	STAGE 1: AEROBIC GLYCOLYSIS: This is the same process as anaerobic </a:t>
            </a:r>
            <a:r>
              <a:rPr lang="en-GB" sz="2100" b="1" dirty="0" err="1" smtClean="0">
                <a:latin typeface="Bodoni MT" pitchFamily="18" charset="0"/>
              </a:rPr>
              <a:t>glycolysis</a:t>
            </a:r>
            <a:r>
              <a:rPr lang="en-GB" sz="2100" b="1" dirty="0" smtClean="0">
                <a:latin typeface="Bodoni MT" pitchFamily="18" charset="0"/>
              </a:rPr>
              <a:t> but instead the presence of 02 INHIBITS the accumulation of LACTIC ACID. The 02 uses PYRUVIC ACID and this combines with ‘</a:t>
            </a:r>
            <a:r>
              <a:rPr lang="en-GB" sz="2100" b="1" dirty="0" err="1" smtClean="0">
                <a:latin typeface="Bodoni MT" pitchFamily="18" charset="0"/>
              </a:rPr>
              <a:t>CoENZYME</a:t>
            </a:r>
            <a:r>
              <a:rPr lang="en-GB" sz="2100" b="1" dirty="0" smtClean="0">
                <a:latin typeface="Bodoni MT" pitchFamily="18" charset="0"/>
              </a:rPr>
              <a:t> A’ to become ‘ACETYL </a:t>
            </a:r>
            <a:r>
              <a:rPr lang="en-GB" sz="2100" b="1" dirty="0" err="1" smtClean="0">
                <a:latin typeface="Bodoni MT" pitchFamily="18" charset="0"/>
              </a:rPr>
              <a:t>CoENZYME</a:t>
            </a:r>
            <a:r>
              <a:rPr lang="en-GB" sz="2100" b="1" dirty="0" smtClean="0">
                <a:latin typeface="Bodoni MT" pitchFamily="18" charset="0"/>
              </a:rPr>
              <a:t> A’. This takes place in the SARCOPLASM.</a:t>
            </a:r>
          </a:p>
          <a:p>
            <a:pPr marL="457200" indent="-457200">
              <a:buNone/>
            </a:pPr>
            <a:r>
              <a:rPr lang="en-GB" sz="2100" b="1" dirty="0" smtClean="0">
                <a:latin typeface="Bodoni MT" pitchFamily="18" charset="0"/>
              </a:rPr>
              <a:t>	STAGE 2: KREB’s CYCLE: The ‘ACETYL </a:t>
            </a:r>
            <a:r>
              <a:rPr lang="en-GB" sz="2100" b="1" dirty="0" err="1" smtClean="0">
                <a:latin typeface="Bodoni MT" pitchFamily="18" charset="0"/>
              </a:rPr>
              <a:t>CoENZYME</a:t>
            </a:r>
            <a:r>
              <a:rPr lang="en-GB" sz="2100" b="1" dirty="0" smtClean="0">
                <a:latin typeface="Bodoni MT" pitchFamily="18" charset="0"/>
              </a:rPr>
              <a:t> A’ now combines with OXALOACETIC ACID to form CITRIC ACID in the MITOCHONDRIA. This is then broken down to produce 4 EVENTS 1) C02 is produced and removed 2) HYDROGEN ATOMS are removed (Oxidation) 3) OXALOACETIC ACID is regenerated which is used again 4) Energy is produced to re-synthesise 2 ATP</a:t>
            </a:r>
          </a:p>
          <a:p>
            <a:pPr marL="457200" indent="-457200">
              <a:buNone/>
            </a:pPr>
            <a:r>
              <a:rPr lang="en-GB" sz="2100" b="1" dirty="0" smtClean="0">
                <a:latin typeface="Bodoni MT" pitchFamily="18" charset="0"/>
              </a:rPr>
              <a:t>	STAGE 3: The ELECTRON TRANSPORT CHAIN (ETC): HYDROGEN ATOMS released in Stage 2 combines with </a:t>
            </a:r>
            <a:r>
              <a:rPr lang="en-GB" sz="2100" b="1" dirty="0" err="1" smtClean="0">
                <a:latin typeface="Bodoni MT" pitchFamily="18" charset="0"/>
              </a:rPr>
              <a:t>CoENZYMES</a:t>
            </a:r>
            <a:r>
              <a:rPr lang="en-GB" sz="2100" b="1" dirty="0" smtClean="0">
                <a:latin typeface="Bodoni MT" pitchFamily="18" charset="0"/>
              </a:rPr>
              <a:t> NAD and FAD to form NADH and FADH. These are carried down the ETC where HYDROGEN is split into HYDROGEN IONS (H+) and HYDROGEN ELECTRONS (e-). This takes place in the MITOCHONDRIA and 3 EVENTS follow 1) e- split from the atom and pass down the ETC 2) This provides ENERGY to synthesise 34 ATP 3) H+ combines with 02 to form water (H20)</a:t>
            </a: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ENERGY SYSTEMS</a:t>
            </a:r>
          </a:p>
          <a:p>
            <a:pPr marL="457200" indent="-457200">
              <a:buNone/>
            </a:pPr>
            <a:r>
              <a:rPr lang="en-GB" sz="2100" b="1" dirty="0" smtClean="0">
                <a:latin typeface="Bodoni MT" pitchFamily="18" charset="0"/>
              </a:rPr>
              <a:t>	ADAVANTAGES: large GLYCOGEN &amp; FFA stores, 02 supply Large synthesis, High DURATION (3 </a:t>
            </a:r>
            <a:r>
              <a:rPr lang="en-GB" sz="2100" b="1" dirty="0" err="1" smtClean="0">
                <a:latin typeface="Bodoni MT" pitchFamily="18" charset="0"/>
              </a:rPr>
              <a:t>mins</a:t>
            </a:r>
            <a:r>
              <a:rPr lang="en-GB" sz="2100" b="1" dirty="0" smtClean="0">
                <a:latin typeface="Bodoni MT" pitchFamily="18" charset="0"/>
              </a:rPr>
              <a:t> to 1 hr), No </a:t>
            </a:r>
            <a:r>
              <a:rPr lang="en-GB" sz="2100" b="1" dirty="0" err="1" smtClean="0">
                <a:latin typeface="Bodoni MT" pitchFamily="18" charset="0"/>
              </a:rPr>
              <a:t>fatuiging</a:t>
            </a:r>
            <a:r>
              <a:rPr lang="en-GB" sz="2100" b="1" dirty="0" smtClean="0">
                <a:latin typeface="Bodoni MT" pitchFamily="18" charset="0"/>
              </a:rPr>
              <a:t> BY PRODUCTS (C02/H20)</a:t>
            </a:r>
          </a:p>
          <a:p>
            <a:pPr marL="457200" indent="-457200">
              <a:buNone/>
            </a:pPr>
            <a:r>
              <a:rPr lang="en-GB" sz="2100" b="1" dirty="0" smtClean="0">
                <a:latin typeface="Bodoni MT" pitchFamily="18" charset="0"/>
              </a:rPr>
              <a:t>	DISADVANTAGES: Slower </a:t>
            </a:r>
            <a:r>
              <a:rPr lang="en-GB" sz="2100" b="1" dirty="0" err="1" smtClean="0">
                <a:latin typeface="Bodoni MT" pitchFamily="18" charset="0"/>
              </a:rPr>
              <a:t>Resynthesis</a:t>
            </a:r>
            <a:r>
              <a:rPr lang="en-GB" sz="2100" b="1" dirty="0" smtClean="0">
                <a:latin typeface="Bodoni MT" pitchFamily="18" charset="0"/>
              </a:rPr>
              <a:t>, Requires 15% more 02 supply for FFAs, COMPLEX reactions, Initial DELAY of synthesis at start of activity, Limited ENERGY during high intensity activity</a:t>
            </a:r>
          </a:p>
          <a:p>
            <a:pPr marL="457200" indent="-457200">
              <a:buNone/>
            </a:pPr>
            <a:r>
              <a:rPr lang="en-GB" sz="2100" b="1" dirty="0" smtClean="0">
                <a:latin typeface="Bodoni MT" pitchFamily="18" charset="0"/>
              </a:rPr>
              <a:t>	FATS (TRIGLYCERIDES)  are broken down by ENZYME LIPASE into FFAs which are the broken down into ACETYL </a:t>
            </a:r>
            <a:r>
              <a:rPr lang="en-GB" sz="2100" b="1" dirty="0" err="1" smtClean="0">
                <a:latin typeface="Bodoni MT" pitchFamily="18" charset="0"/>
              </a:rPr>
              <a:t>CoA</a:t>
            </a:r>
            <a:r>
              <a:rPr lang="en-GB" sz="2100" b="1" dirty="0" smtClean="0">
                <a:latin typeface="Bodoni MT" pitchFamily="18" charset="0"/>
              </a:rPr>
              <a:t>. This is where it enters the KREB Cycle. They can produce more Acetyl </a:t>
            </a:r>
            <a:r>
              <a:rPr lang="en-GB" sz="2100" b="1" dirty="0" err="1" smtClean="0">
                <a:latin typeface="Bodoni MT" pitchFamily="18" charset="0"/>
              </a:rPr>
              <a:t>CoA</a:t>
            </a:r>
            <a:r>
              <a:rPr lang="en-GB" sz="2100" b="1" dirty="0" smtClean="0">
                <a:latin typeface="Bodoni MT" pitchFamily="18" charset="0"/>
              </a:rPr>
              <a:t> than Glucose but require 15% more 02. TRAINING increases Glycogen in muscle and liver, increases mobilisation of Enzymes and uses FFAs early = Aerobic </a:t>
            </a:r>
            <a:r>
              <a:rPr lang="en-GB" sz="2100" b="1" smtClean="0">
                <a:latin typeface="Bodoni MT" pitchFamily="18" charset="0"/>
              </a:rPr>
              <a:t>Threshold increased</a:t>
            </a:r>
            <a:endParaRPr lang="en-GB" sz="2100" b="1" dirty="0" smtClean="0">
              <a:latin typeface="Bodoni MT" pitchFamily="18" charset="0"/>
            </a:endParaRPr>
          </a:p>
          <a:p>
            <a:pPr marL="457200" indent="-457200"/>
            <a:r>
              <a:rPr lang="en-GB" sz="2100" b="1" dirty="0" smtClean="0">
                <a:latin typeface="Bodoni MT" pitchFamily="18" charset="0"/>
              </a:rPr>
              <a:t>TOTAL ENERGY YIELD from the Aerobic System is 38 ATP from one molecule of Glucose</a:t>
            </a:r>
          </a:p>
          <a:p>
            <a:pPr marL="457200" indent="-457200"/>
            <a:r>
              <a:rPr lang="en-GB" sz="2100" b="1" dirty="0" smtClean="0">
                <a:latin typeface="Bodoni MT" pitchFamily="18" charset="0"/>
              </a:rPr>
              <a:t>2 ATP from Anaerobic </a:t>
            </a:r>
            <a:r>
              <a:rPr lang="en-GB" sz="2100" b="1" dirty="0" err="1" smtClean="0">
                <a:latin typeface="Bodoni MT" pitchFamily="18" charset="0"/>
              </a:rPr>
              <a:t>Glycolysis</a:t>
            </a:r>
            <a:endParaRPr lang="en-GB" sz="2100" b="1" dirty="0" smtClean="0">
              <a:latin typeface="Bodoni MT" pitchFamily="18" charset="0"/>
            </a:endParaRPr>
          </a:p>
          <a:p>
            <a:pPr marL="457200" indent="-457200"/>
            <a:r>
              <a:rPr lang="en-GB" sz="2100" b="1" dirty="0" smtClean="0">
                <a:latin typeface="Bodoni MT" pitchFamily="18" charset="0"/>
              </a:rPr>
              <a:t>2 ATP from the </a:t>
            </a:r>
            <a:r>
              <a:rPr lang="en-GB" sz="2100" b="1" dirty="0" err="1" smtClean="0">
                <a:latin typeface="Bodoni MT" pitchFamily="18" charset="0"/>
              </a:rPr>
              <a:t>Kreb’s</a:t>
            </a:r>
            <a:r>
              <a:rPr lang="en-GB" sz="2100" b="1" dirty="0" smtClean="0">
                <a:latin typeface="Bodoni MT" pitchFamily="18" charset="0"/>
              </a:rPr>
              <a:t> Cycle</a:t>
            </a:r>
          </a:p>
          <a:p>
            <a:pPr marL="457200" indent="-457200"/>
            <a:r>
              <a:rPr lang="en-GB" sz="2100" b="1" dirty="0" smtClean="0">
                <a:latin typeface="Bodoni MT" pitchFamily="18" charset="0"/>
              </a:rPr>
              <a:t>34 ATP from the ETC</a:t>
            </a:r>
          </a:p>
          <a:p>
            <a:pPr marL="457200" indent="-457200" algn="ctr">
              <a:buNone/>
            </a:pPr>
            <a:r>
              <a:rPr lang="en-GB" sz="2100" b="1" dirty="0" smtClean="0">
                <a:latin typeface="Bodoni MT" pitchFamily="18" charset="0"/>
              </a:rPr>
              <a:t>	EQUATION for AEROBIC RESPIRATION:</a:t>
            </a:r>
          </a:p>
          <a:p>
            <a:pPr marL="457200" indent="-457200" algn="ctr">
              <a:buNone/>
            </a:pPr>
            <a:r>
              <a:rPr lang="en-GB" sz="2100" b="1" dirty="0" smtClean="0">
                <a:latin typeface="Bodoni MT" pitchFamily="18" charset="0"/>
              </a:rPr>
              <a:t>	C6 H12 O6 + 6O2 = 6C02 + 6 H20 + ENERGY (for 38 ATP re-synthesis)</a:t>
            </a:r>
          </a:p>
          <a:p>
            <a:pPr marL="457200" indent="-457200" algn="ctr">
              <a:buNone/>
            </a:pPr>
            <a:r>
              <a:rPr lang="en-GB" sz="2100" b="1" dirty="0" smtClean="0">
                <a:latin typeface="Bodoni MT" pitchFamily="18" charset="0"/>
              </a:rPr>
              <a:t>Glucose is completely broken down in the Aerobic system by 02 into C02 and H20</a:t>
            </a:r>
          </a:p>
          <a:p>
            <a:pPr marL="457200" indent="-457200" algn="ctr">
              <a:buNone/>
            </a:pPr>
            <a:endParaRPr lang="en-GB" sz="2100" b="1" dirty="0" smtClean="0">
              <a:latin typeface="Bodoni MT" pitchFamily="18" charset="0"/>
            </a:endParaRPr>
          </a:p>
          <a:p>
            <a:pPr marL="457200" indent="-457200">
              <a:buNone/>
            </a:pPr>
            <a:r>
              <a:rPr lang="en-GB" sz="2100" b="1" dirty="0" smtClean="0">
                <a:latin typeface="Bodoni MT" pitchFamily="18" charset="0"/>
              </a:rPr>
              <a:t>	</a:t>
            </a:r>
          </a:p>
          <a:p>
            <a:pPr marL="457200" indent="-457200">
              <a:buAutoNum type="arabicParenR" startAt="3"/>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r>
              <a:rPr lang="en-GB" sz="2800" b="1" u="sng" dirty="0" smtClean="0">
                <a:latin typeface="Bodoni MT" pitchFamily="18" charset="0"/>
              </a:rPr>
              <a:t>RPE – Rating of Perceived Exertion - The Borg Scale</a:t>
            </a:r>
            <a:endParaRPr lang="en-GB" sz="2800"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rmAutofit fontScale="47500" lnSpcReduction="20000"/>
          </a:bodyPr>
          <a:lstStyle/>
          <a:p>
            <a:pPr>
              <a:buNone/>
            </a:pPr>
            <a:r>
              <a:rPr lang="en-GB" sz="2800" b="1" dirty="0" smtClean="0">
                <a:latin typeface="Blue Ridge Light SF" pitchFamily="2" charset="0"/>
              </a:rPr>
              <a:t>	</a:t>
            </a:r>
            <a:r>
              <a:rPr lang="en-GB" sz="2800" b="1" dirty="0" smtClean="0"/>
              <a:t>There are a number of RPE scales but the most common are the 15 point scale (6-20), and the 9 point scale (1-10).</a:t>
            </a:r>
          </a:p>
          <a:p>
            <a:pPr algn="ctr">
              <a:buNone/>
            </a:pPr>
            <a:r>
              <a:rPr lang="en-GB" sz="2800" b="1" u="sng" dirty="0" smtClean="0">
                <a:solidFill>
                  <a:srgbClr val="FF0000"/>
                </a:solidFill>
              </a:rPr>
              <a:t>15</a:t>
            </a:r>
            <a:r>
              <a:rPr lang="en-GB" sz="2800" b="1" u="sng" dirty="0" smtClean="0"/>
              <a:t> Point Scale</a:t>
            </a:r>
          </a:p>
          <a:p>
            <a:pPr>
              <a:buNone/>
            </a:pPr>
            <a:r>
              <a:rPr lang="en-GB" sz="2800" b="1" dirty="0" smtClean="0">
                <a:solidFill>
                  <a:srgbClr val="FF0000"/>
                </a:solidFill>
              </a:rPr>
              <a:t>6 - </a:t>
            </a:r>
            <a:r>
              <a:rPr lang="en-GB" sz="2800" b="1" dirty="0" smtClean="0"/>
              <a:t>20% effort </a:t>
            </a:r>
          </a:p>
          <a:p>
            <a:pPr>
              <a:buNone/>
            </a:pPr>
            <a:r>
              <a:rPr lang="en-GB" sz="2800" b="1" dirty="0" smtClean="0"/>
              <a:t>7 - 30% effort - Very, very light (Rest) </a:t>
            </a:r>
          </a:p>
          <a:p>
            <a:pPr>
              <a:buNone/>
            </a:pPr>
            <a:r>
              <a:rPr lang="en-GB" sz="2800" b="1" dirty="0" smtClean="0"/>
              <a:t>8 - 40% effort </a:t>
            </a:r>
          </a:p>
          <a:p>
            <a:pPr>
              <a:buNone/>
            </a:pPr>
            <a:r>
              <a:rPr lang="en-GB" sz="2800" b="1" dirty="0" smtClean="0"/>
              <a:t>9 - 50% effort - Very light - gentle walking </a:t>
            </a:r>
          </a:p>
          <a:p>
            <a:pPr>
              <a:buNone/>
            </a:pPr>
            <a:r>
              <a:rPr lang="en-GB" sz="2800" b="1" dirty="0" smtClean="0"/>
              <a:t>10 - 55% effort </a:t>
            </a:r>
          </a:p>
          <a:p>
            <a:pPr>
              <a:buNone/>
            </a:pPr>
            <a:r>
              <a:rPr lang="en-GB" sz="2800" b="1" dirty="0" smtClean="0"/>
              <a:t>11 - 60% effort - Fairly light </a:t>
            </a:r>
          </a:p>
          <a:p>
            <a:pPr>
              <a:buNone/>
            </a:pPr>
            <a:r>
              <a:rPr lang="en-GB" sz="2800" b="1" dirty="0" smtClean="0"/>
              <a:t>12 - 65% effort </a:t>
            </a:r>
          </a:p>
          <a:p>
            <a:pPr>
              <a:buNone/>
            </a:pPr>
            <a:r>
              <a:rPr lang="en-GB" sz="2800" b="1" dirty="0" smtClean="0"/>
              <a:t>13 - 70% effort - Somewhat hard - steady pace </a:t>
            </a:r>
          </a:p>
          <a:p>
            <a:pPr>
              <a:buNone/>
            </a:pPr>
            <a:r>
              <a:rPr lang="en-GB" sz="2800" b="1" dirty="0" smtClean="0"/>
              <a:t>14 - 75% effort </a:t>
            </a:r>
          </a:p>
          <a:p>
            <a:pPr>
              <a:buNone/>
            </a:pPr>
            <a:r>
              <a:rPr lang="en-GB" sz="2800" b="1" dirty="0" smtClean="0"/>
              <a:t>15 - 80% effort - Hard </a:t>
            </a:r>
          </a:p>
          <a:p>
            <a:pPr>
              <a:buNone/>
            </a:pPr>
            <a:r>
              <a:rPr lang="en-GB" sz="2800" b="1" dirty="0" smtClean="0"/>
              <a:t>16 - 85% effort </a:t>
            </a:r>
          </a:p>
          <a:p>
            <a:pPr>
              <a:buNone/>
            </a:pPr>
            <a:r>
              <a:rPr lang="en-GB" sz="2800" b="1" dirty="0" smtClean="0"/>
              <a:t>17 - 90% effort - Very hard </a:t>
            </a:r>
          </a:p>
          <a:p>
            <a:pPr>
              <a:buNone/>
            </a:pPr>
            <a:r>
              <a:rPr lang="en-GB" sz="2800" b="1" dirty="0" smtClean="0"/>
              <a:t>18 - 95% effort </a:t>
            </a:r>
          </a:p>
          <a:p>
            <a:pPr>
              <a:buNone/>
            </a:pPr>
            <a:r>
              <a:rPr lang="en-GB" sz="2800" b="1" dirty="0" smtClean="0"/>
              <a:t>19 - 100% effort - Very, very hard </a:t>
            </a:r>
          </a:p>
          <a:p>
            <a:pPr>
              <a:buNone/>
            </a:pPr>
            <a:r>
              <a:rPr lang="en-GB" sz="2800" b="1" dirty="0" smtClean="0">
                <a:solidFill>
                  <a:srgbClr val="FF0000"/>
                </a:solidFill>
              </a:rPr>
              <a:t>20 </a:t>
            </a:r>
            <a:r>
              <a:rPr lang="en-GB" sz="2800" b="1" dirty="0" smtClean="0"/>
              <a:t>- Exhaustion </a:t>
            </a:r>
          </a:p>
          <a:p>
            <a:pPr>
              <a:buNone/>
            </a:pPr>
            <a:endParaRPr lang="en-GB" sz="2800" b="1" dirty="0" smtClean="0"/>
          </a:p>
          <a:p>
            <a:pPr algn="ctr">
              <a:buNone/>
            </a:pPr>
            <a:r>
              <a:rPr lang="en-GB" sz="2800" b="1" u="sng" dirty="0" smtClean="0">
                <a:solidFill>
                  <a:srgbClr val="FF0000"/>
                </a:solidFill>
              </a:rPr>
              <a:t>10</a:t>
            </a:r>
            <a:r>
              <a:rPr lang="en-GB" sz="2800" b="1" u="sng" dirty="0" smtClean="0"/>
              <a:t> Point Scale</a:t>
            </a:r>
          </a:p>
          <a:p>
            <a:pPr>
              <a:buNone/>
            </a:pPr>
            <a:r>
              <a:rPr lang="en-GB" sz="2800" b="1" dirty="0" smtClean="0"/>
              <a:t>0 - Nothing at all </a:t>
            </a:r>
          </a:p>
          <a:p>
            <a:pPr>
              <a:buNone/>
            </a:pPr>
            <a:r>
              <a:rPr lang="en-GB" sz="2800" b="1" dirty="0" smtClean="0"/>
              <a:t>1 - Very light </a:t>
            </a:r>
          </a:p>
          <a:p>
            <a:pPr>
              <a:buNone/>
            </a:pPr>
            <a:r>
              <a:rPr lang="en-GB" sz="2800" b="1" dirty="0" smtClean="0"/>
              <a:t>2 - Fairly light </a:t>
            </a:r>
          </a:p>
          <a:p>
            <a:pPr>
              <a:buNone/>
            </a:pPr>
            <a:r>
              <a:rPr lang="en-GB" sz="2800" b="1" dirty="0" smtClean="0"/>
              <a:t>3 - Moderate </a:t>
            </a:r>
          </a:p>
          <a:p>
            <a:pPr>
              <a:buNone/>
            </a:pPr>
            <a:r>
              <a:rPr lang="en-GB" sz="2800" b="1" dirty="0" smtClean="0"/>
              <a:t>4 - Some what hard </a:t>
            </a:r>
          </a:p>
          <a:p>
            <a:pPr>
              <a:buNone/>
            </a:pPr>
            <a:r>
              <a:rPr lang="en-GB" sz="2800" b="1" dirty="0" smtClean="0"/>
              <a:t>5 - Hard </a:t>
            </a:r>
          </a:p>
          <a:p>
            <a:pPr>
              <a:buNone/>
            </a:pPr>
            <a:r>
              <a:rPr lang="en-GB" sz="2800" b="1" dirty="0" smtClean="0"/>
              <a:t>6 </a:t>
            </a:r>
          </a:p>
          <a:p>
            <a:pPr>
              <a:buNone/>
            </a:pPr>
            <a:r>
              <a:rPr lang="en-GB" sz="2800" b="1" dirty="0" smtClean="0"/>
              <a:t>7 - Very hard </a:t>
            </a:r>
          </a:p>
          <a:p>
            <a:pPr>
              <a:buNone/>
            </a:pPr>
            <a:r>
              <a:rPr lang="en-GB" sz="2800" b="1" dirty="0" smtClean="0"/>
              <a:t>8 </a:t>
            </a:r>
          </a:p>
          <a:p>
            <a:pPr>
              <a:buNone/>
            </a:pPr>
            <a:r>
              <a:rPr lang="en-GB" sz="2800" b="1" dirty="0" smtClean="0"/>
              <a:t>9 </a:t>
            </a:r>
          </a:p>
          <a:p>
            <a:pPr>
              <a:buNone/>
            </a:pPr>
            <a:r>
              <a:rPr lang="en-GB" sz="2800" b="1" dirty="0" smtClean="0"/>
              <a:t>10 - Very, very hard </a:t>
            </a:r>
          </a:p>
          <a:p>
            <a:pPr marL="457200" indent="-457200">
              <a:buNone/>
            </a:pPr>
            <a:endParaRPr lang="en-GB" sz="2800" b="1" dirty="0" smtClean="0">
              <a:latin typeface="Blue Ridge Light SF" pitchFamily="2"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ENERGY CONTINUUM</a:t>
            </a:r>
          </a:p>
          <a:p>
            <a:pPr marL="457200" indent="-457200"/>
            <a:r>
              <a:rPr lang="en-GB" sz="2100" b="1" dirty="0" smtClean="0">
                <a:latin typeface="Bodoni MT" pitchFamily="18" charset="0"/>
              </a:rPr>
              <a:t>The Energy Continuum  is a GRAPHICAL display of how the energy systems INTERACT together to provide energy for the re-synthesis of ATP. It highlights the PERCENTAGE of each of these 3 systems relating to both the DURATION and the INTENSITY of the activity. </a:t>
            </a:r>
          </a:p>
          <a:p>
            <a:pPr marL="457200" indent="-457200"/>
            <a:r>
              <a:rPr lang="en-GB" sz="2100" b="1" dirty="0" smtClean="0">
                <a:latin typeface="Bodoni MT" pitchFamily="18" charset="0"/>
              </a:rPr>
              <a:t>Each sport/physical activity requires di8fferent percentages from each system. They RARELY work in ISOLATION.  Some activities are mainly AEROBIC whilst others are ANAEROBIC. Most use a COMBINATION of all 3</a:t>
            </a:r>
          </a:p>
          <a:p>
            <a:pPr marL="457200" indent="-457200">
              <a:buNone/>
            </a:pPr>
            <a:r>
              <a:rPr lang="en-GB" sz="2100" b="1" dirty="0" smtClean="0">
                <a:latin typeface="Bodoni MT" pitchFamily="18" charset="0"/>
              </a:rPr>
              <a:t>	Draw the following graph to represent how the Energy Systems Interact.</a:t>
            </a:r>
          </a:p>
          <a:p>
            <a:pPr marL="457200" indent="-457200">
              <a:buNone/>
            </a:pPr>
            <a:r>
              <a:rPr lang="en-GB" sz="2100" b="1" dirty="0" smtClean="0">
                <a:latin typeface="Bodoni MT" pitchFamily="18" charset="0"/>
              </a:rPr>
              <a:t>	X Axis = Time in minutes from 0 to 360 seconds and the Y Axis = Capacity of Energy System in % from 0 to 100%. Plot the following data for 3 lines</a:t>
            </a:r>
          </a:p>
          <a:p>
            <a:pPr marL="457200" indent="-457200">
              <a:buNone/>
            </a:pPr>
            <a:r>
              <a:rPr lang="en-GB" sz="2100" b="1" dirty="0" smtClean="0">
                <a:latin typeface="Bodoni MT" pitchFamily="18" charset="0"/>
              </a:rPr>
              <a:t>	1) ATP / PC System (12, 98) (16, 50) (22 ,5)</a:t>
            </a:r>
          </a:p>
          <a:p>
            <a:pPr marL="457200" indent="-457200">
              <a:buNone/>
            </a:pPr>
            <a:r>
              <a:rPr lang="en-GB" sz="2100" b="1" dirty="0" smtClean="0">
                <a:latin typeface="Bodoni MT" pitchFamily="18" charset="0"/>
              </a:rPr>
              <a:t>	2) Lactic Acid System (Anaerobic </a:t>
            </a:r>
            <a:r>
              <a:rPr lang="en-GB" sz="2100" b="1" dirty="0" err="1" smtClean="0">
                <a:latin typeface="Bodoni MT" pitchFamily="18" charset="0"/>
              </a:rPr>
              <a:t>Glycolysis</a:t>
            </a:r>
            <a:r>
              <a:rPr lang="en-GB" sz="2100" b="1" dirty="0" smtClean="0">
                <a:latin typeface="Bodoni MT" pitchFamily="18" charset="0"/>
              </a:rPr>
              <a:t>) (2, 1) (15, 60) (20, 95) (45, 98) (120, 93) (180, 50) (240, 35) (300, 25)</a:t>
            </a:r>
          </a:p>
          <a:p>
            <a:pPr marL="457200" indent="-457200">
              <a:buNone/>
            </a:pPr>
            <a:r>
              <a:rPr lang="en-GB" sz="2100" b="1" dirty="0" smtClean="0">
                <a:latin typeface="Bodoni MT" pitchFamily="18" charset="0"/>
              </a:rPr>
              <a:t>	3) Aerobic Energy System (10, 10) (20, 25) (120 , 40) (300, 70) (360, 98)</a:t>
            </a:r>
          </a:p>
          <a:p>
            <a:pPr marL="457200" indent="-457200">
              <a:buNone/>
            </a:pPr>
            <a:r>
              <a:rPr lang="en-GB" sz="2100" b="1" dirty="0" smtClean="0">
                <a:latin typeface="Bodoni MT" pitchFamily="18" charset="0"/>
              </a:rPr>
              <a:t>	</a:t>
            </a:r>
          </a:p>
          <a:p>
            <a:pPr marL="457200" indent="-457200">
              <a:buNone/>
            </a:pPr>
            <a:r>
              <a:rPr lang="en-GB" sz="2100" b="1" dirty="0" smtClean="0">
                <a:latin typeface="Bodoni MT" pitchFamily="18" charset="0"/>
              </a:rPr>
              <a:t>	Highlight the points at which the PREDOMINAT energy system changes</a:t>
            </a:r>
          </a:p>
          <a:p>
            <a:pPr marL="457200" indent="-457200">
              <a:buAutoNum type="arabicParenR"/>
            </a:pP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THE 6 FACTORS THAT AFFECT THE TYPE OF ENERGY SYSTEM USED</a:t>
            </a:r>
          </a:p>
          <a:p>
            <a:pPr marL="457200" indent="-457200">
              <a:buAutoNum type="arabicParenR"/>
            </a:pPr>
            <a:r>
              <a:rPr lang="en-GB" sz="2100" b="1" dirty="0" smtClean="0">
                <a:latin typeface="Bodoni MT" pitchFamily="18" charset="0"/>
              </a:rPr>
              <a:t>INTENSITY and DURATION of the exercise: when the intensity is ANAEROBIC HIGH INTENSITY SHORT duration the system will be ATP/PC When intensity is LOW and duration is LONG the system will be AEROBIC. When intensity reaches a point that the aerobic system cannot be used it uses the LACTIC ACID system but this produces LACTIC ACID. The LACTATE THRESHOLD crossed when blood lactate is above resting levels. When blood lactate reaches 4mmol/L and above then OBLA has been reached. Fatigue will occur</a:t>
            </a:r>
          </a:p>
          <a:p>
            <a:pPr marL="457200" indent="-457200">
              <a:buAutoNum type="arabicParenR"/>
            </a:pPr>
            <a:r>
              <a:rPr lang="en-GB" sz="2100" b="1" dirty="0" smtClean="0">
                <a:latin typeface="Bodoni MT" pitchFamily="18" charset="0"/>
              </a:rPr>
              <a:t>ENERGY SYSTEM THRESHOLDS: a threshold is the POINT at which an energy system is taken over by another. ATP/PC system is 2-10seconds. ATP / PC changes to Lactic Acid System at 10 – 90 seconds. Lactic Acid to Aerobic System changes at 90 seconds to 3 minutes. After this it is the Aerobic System unless INTENSITY is high. </a:t>
            </a:r>
          </a:p>
          <a:p>
            <a:pPr marL="457200" indent="-457200">
              <a:buAutoNum type="arabicParenR"/>
            </a:pPr>
            <a:r>
              <a:rPr lang="en-GB" sz="2100" b="1" dirty="0" smtClean="0">
                <a:latin typeface="Bodoni MT" pitchFamily="18" charset="0"/>
              </a:rPr>
              <a:t>02 AVAILABILITY: </a:t>
            </a:r>
            <a:r>
              <a:rPr lang="en-GB" sz="2100" b="1" dirty="0" smtClean="0">
                <a:latin typeface="Bodoni MT" pitchFamily="18" charset="0"/>
              </a:rPr>
              <a:t>As long as 02 supply is there the Aerobic System will re-synthesise ATP. If there is INSUFFICIENT 02 the LACTIC ACID system will be used. This is dependent </a:t>
            </a:r>
            <a:r>
              <a:rPr lang="en-GB" sz="2100" b="1" dirty="0" smtClean="0">
                <a:latin typeface="Bodoni MT" pitchFamily="18" charset="0"/>
              </a:rPr>
              <a:t>on Respiratory and CV </a:t>
            </a:r>
            <a:r>
              <a:rPr lang="en-GB" sz="2100" b="1" dirty="0" smtClean="0">
                <a:latin typeface="Bodoni MT" pitchFamily="18" charset="0"/>
              </a:rPr>
              <a:t>EFFICIENCY</a:t>
            </a:r>
            <a:endParaRPr lang="en-GB" sz="2100" b="1" dirty="0" smtClean="0">
              <a:latin typeface="Bodoni MT" pitchFamily="18" charset="0"/>
            </a:endParaRPr>
          </a:p>
          <a:p>
            <a:pPr marL="457200" indent="-457200">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THE 6 FACTORS THAT AFFECT THE TYPE OF ENERGY SYSTEM USED</a:t>
            </a:r>
          </a:p>
          <a:p>
            <a:pPr marL="457200" indent="-457200">
              <a:buNone/>
            </a:pPr>
            <a:r>
              <a:rPr lang="en-GB" sz="2100" b="1" dirty="0" smtClean="0">
                <a:latin typeface="Bodoni MT" pitchFamily="18" charset="0"/>
              </a:rPr>
              <a:t>4) 	FUEL AVAILABILITY: PC will be used for SHORT, HIGH intensity activity. Duration cannot be sustained when PC stores DEPLETE and intensity remain HIGH. PACING can conserve PC stores and RECOVERY periods can re-synthesise them. GLYCOGEN is the MAJOR fuel for the first 20 minutes of activity. It is readily available in the muscles and requires 15% less 02 than FFAs. It takes 2-3 minutes to use this though </a:t>
            </a:r>
            <a:r>
              <a:rPr lang="en-GB" sz="2100" b="1" dirty="0" smtClean="0">
                <a:latin typeface="Bodoni MT" pitchFamily="18" charset="0"/>
              </a:rPr>
              <a:t>as sufficient 02 </a:t>
            </a:r>
            <a:r>
              <a:rPr lang="en-GB" sz="2100" b="1" dirty="0" smtClean="0">
                <a:latin typeface="Bodoni MT" pitchFamily="18" charset="0"/>
              </a:rPr>
              <a:t>has not had time. Between 20 – 45 minutes FFAs will be broken down as well but only if intensity is LOW because of the need for 15% more 02.  </a:t>
            </a:r>
            <a:r>
              <a:rPr lang="en-GB" sz="2100" b="1" dirty="0" smtClean="0">
                <a:latin typeface="Bodoni MT" pitchFamily="18" charset="0"/>
              </a:rPr>
              <a:t>High LIVER GLYCOGEN levels will </a:t>
            </a:r>
            <a:r>
              <a:rPr lang="en-GB" sz="2100" b="1" dirty="0" smtClean="0">
                <a:latin typeface="Bodoni MT" pitchFamily="18" charset="0"/>
              </a:rPr>
              <a:t>allow the athlete to maintain a higher intensity After 2 HOURS glycogen is DEPLETED and FFAs must be used. Unless athletes reduce intensity to allow 02 supply they may HIT THE WALL.</a:t>
            </a:r>
          </a:p>
          <a:p>
            <a:pPr marL="457200" indent="-457200">
              <a:buNone/>
            </a:pPr>
            <a:r>
              <a:rPr lang="en-GB" sz="2100" b="1" dirty="0" smtClean="0">
                <a:latin typeface="Bodoni MT" pitchFamily="18" charset="0"/>
              </a:rPr>
              <a:t>5)	ENZYME </a:t>
            </a:r>
            <a:r>
              <a:rPr lang="en-GB" sz="2100" b="1" dirty="0" smtClean="0">
                <a:latin typeface="Bodoni MT" pitchFamily="18" charset="0"/>
              </a:rPr>
              <a:t>ACTIVATION </a:t>
            </a:r>
            <a:r>
              <a:rPr lang="en-GB" sz="2100" b="1" dirty="0" smtClean="0">
                <a:latin typeface="Bodoni MT" pitchFamily="18" charset="0"/>
              </a:rPr>
              <a:t>LEVELS: Reactions cannot take place without them. CREATINE KINASE is released when ADP increases and ATP decreases. This activates the PC system. PFK is released when PC decreases and this activates the Lactic Acid system. PFK is also released when ADRENALIN increases and INSULIN decreases, activating the AEROBIC system</a:t>
            </a:r>
            <a:endParaRPr lang="en-GB" sz="2100" b="1" dirty="0" smtClean="0">
              <a:latin typeface="Bodoni MT" pitchFamily="18" charset="0"/>
            </a:endParaRPr>
          </a:p>
          <a:p>
            <a:pPr marL="457200" indent="-457200">
              <a:buNone/>
            </a:pPr>
            <a:r>
              <a:rPr lang="en-GB" sz="2100" b="1" dirty="0" smtClean="0">
                <a:latin typeface="Bodoni MT" pitchFamily="18" charset="0"/>
              </a:rPr>
              <a:t>6)	FITNESS </a:t>
            </a:r>
            <a:r>
              <a:rPr lang="en-GB" sz="2100" b="1" dirty="0" smtClean="0">
                <a:latin typeface="Bodoni MT" pitchFamily="18" charset="0"/>
              </a:rPr>
              <a:t>LEVELS</a:t>
            </a:r>
            <a:r>
              <a:rPr lang="en-GB" sz="2100" b="1" dirty="0" smtClean="0">
                <a:latin typeface="Bodoni MT" pitchFamily="18" charset="0"/>
              </a:rPr>
              <a:t>: </a:t>
            </a:r>
            <a:r>
              <a:rPr lang="en-GB" sz="2100" b="1" dirty="0" smtClean="0">
                <a:latin typeface="Bodoni MT" pitchFamily="18" charset="0"/>
              </a:rPr>
              <a:t>The more aerobically fit an athlete is the better 02/C02 transport which is essential to break down glycogen and FFAs. Conserving glycogen is crucial to delay OBLA and aerobic and lactate THRESHOLDS</a:t>
            </a:r>
            <a:endParaRPr lang="en-GB" sz="2100" b="1" dirty="0" smtClean="0">
              <a:latin typeface="Bodoni MT" pitchFamily="18" charset="0"/>
            </a:endParaRPr>
          </a:p>
          <a:p>
            <a:pPr marL="457200" indent="-457200">
              <a:buAutoNum type="arabicParenR"/>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THE RECOVERY PROCESS</a:t>
            </a:r>
          </a:p>
          <a:p>
            <a:r>
              <a:rPr lang="en-GB" sz="2100" b="1" dirty="0" smtClean="0">
                <a:latin typeface="Bodoni MT" pitchFamily="18" charset="0"/>
              </a:rPr>
              <a:t>The Recovery process is concerned with the events </a:t>
            </a:r>
            <a:r>
              <a:rPr lang="en-GB" sz="2100" b="1" dirty="0" smtClean="0">
                <a:solidFill>
                  <a:srgbClr val="FF0000"/>
                </a:solidFill>
                <a:latin typeface="Bodoni MT" pitchFamily="18" charset="0"/>
              </a:rPr>
              <a:t>AFTER</a:t>
            </a:r>
            <a:r>
              <a:rPr lang="en-GB" sz="2100" b="1" dirty="0" smtClean="0">
                <a:latin typeface="Bodoni MT" pitchFamily="18" charset="0"/>
              </a:rPr>
              <a:t> exercise. It is important </a:t>
            </a:r>
            <a:r>
              <a:rPr lang="en-GB" sz="2100" b="1" dirty="0" smtClean="0">
                <a:solidFill>
                  <a:srgbClr val="FF0000"/>
                </a:solidFill>
                <a:latin typeface="Bodoni MT" pitchFamily="18" charset="0"/>
              </a:rPr>
              <a:t>DURING</a:t>
            </a:r>
            <a:r>
              <a:rPr lang="en-GB" sz="2100" b="1" dirty="0" smtClean="0">
                <a:latin typeface="Bodoni MT" pitchFamily="18" charset="0"/>
              </a:rPr>
              <a:t> exercise to allow performers to </a:t>
            </a:r>
            <a:r>
              <a:rPr lang="en-GB" sz="2100" b="1" dirty="0" smtClean="0">
                <a:solidFill>
                  <a:srgbClr val="FF0000"/>
                </a:solidFill>
                <a:latin typeface="Bodoni MT" pitchFamily="18" charset="0"/>
              </a:rPr>
              <a:t>MAINTAIN </a:t>
            </a:r>
            <a:r>
              <a:rPr lang="en-GB" sz="2100" b="1" dirty="0" smtClean="0">
                <a:latin typeface="Bodoni MT" pitchFamily="18" charset="0"/>
              </a:rPr>
              <a:t>performance and also </a:t>
            </a:r>
            <a:r>
              <a:rPr lang="en-GB" sz="2100" b="1" dirty="0" smtClean="0">
                <a:solidFill>
                  <a:srgbClr val="FF0000"/>
                </a:solidFill>
                <a:latin typeface="Bodoni MT" pitchFamily="18" charset="0"/>
              </a:rPr>
              <a:t>AFTER</a:t>
            </a:r>
            <a:r>
              <a:rPr lang="en-GB" sz="2100" b="1" dirty="0" smtClean="0">
                <a:latin typeface="Bodoni MT" pitchFamily="18" charset="0"/>
              </a:rPr>
              <a:t> exercise to </a:t>
            </a:r>
            <a:r>
              <a:rPr lang="en-GB" sz="2100" b="1" dirty="0" smtClean="0">
                <a:solidFill>
                  <a:srgbClr val="FF0000"/>
                </a:solidFill>
                <a:latin typeface="Bodoni MT" pitchFamily="18" charset="0"/>
              </a:rPr>
              <a:t>SPEED UP </a:t>
            </a:r>
            <a:r>
              <a:rPr lang="en-GB" sz="2100" b="1" dirty="0" smtClean="0">
                <a:latin typeface="Bodoni MT" pitchFamily="18" charset="0"/>
              </a:rPr>
              <a:t>their recovery. The aim is to </a:t>
            </a:r>
            <a:r>
              <a:rPr lang="en-GB" sz="2100" b="1" dirty="0" smtClean="0">
                <a:solidFill>
                  <a:srgbClr val="FF0000"/>
                </a:solidFill>
                <a:latin typeface="Bodoni MT" pitchFamily="18" charset="0"/>
              </a:rPr>
              <a:t>RESTORE </a:t>
            </a:r>
            <a:r>
              <a:rPr lang="en-GB" sz="2100" b="1" dirty="0" smtClean="0">
                <a:latin typeface="Bodoni MT" pitchFamily="18" charset="0"/>
              </a:rPr>
              <a:t>the body to its </a:t>
            </a:r>
            <a:r>
              <a:rPr lang="en-GB" sz="2100" b="1" dirty="0" smtClean="0">
                <a:solidFill>
                  <a:srgbClr val="FF0000"/>
                </a:solidFill>
                <a:latin typeface="Bodoni MT" pitchFamily="18" charset="0"/>
              </a:rPr>
              <a:t>PRE EXERCISE STATE </a:t>
            </a:r>
            <a:r>
              <a:rPr lang="en-GB" sz="2100" b="1" dirty="0" smtClean="0">
                <a:latin typeface="Bodoni MT" pitchFamily="18" charset="0"/>
              </a:rPr>
              <a:t>by removing  </a:t>
            </a:r>
            <a:r>
              <a:rPr lang="en-GB" sz="2100" b="1" dirty="0" smtClean="0">
                <a:solidFill>
                  <a:srgbClr val="FF0000"/>
                </a:solidFill>
                <a:latin typeface="Bodoni MT" pitchFamily="18" charset="0"/>
              </a:rPr>
              <a:t>BY PRODUCTS </a:t>
            </a:r>
            <a:r>
              <a:rPr lang="en-GB" sz="2100" b="1" dirty="0" smtClean="0">
                <a:latin typeface="Bodoni MT" pitchFamily="18" charset="0"/>
              </a:rPr>
              <a:t>and by the </a:t>
            </a:r>
            <a:r>
              <a:rPr lang="en-GB" sz="2100" b="1" dirty="0" smtClean="0">
                <a:solidFill>
                  <a:srgbClr val="FF0000"/>
                </a:solidFill>
                <a:latin typeface="Bodoni MT" pitchFamily="18" charset="0"/>
              </a:rPr>
              <a:t>REPLENISHMENT </a:t>
            </a:r>
            <a:r>
              <a:rPr lang="en-GB" sz="2100" b="1" dirty="0" smtClean="0">
                <a:latin typeface="Bodoni MT" pitchFamily="18" charset="0"/>
              </a:rPr>
              <a:t>of </a:t>
            </a:r>
            <a:r>
              <a:rPr lang="en-GB" sz="2100" b="1" dirty="0" smtClean="0">
                <a:solidFill>
                  <a:srgbClr val="FF0000"/>
                </a:solidFill>
                <a:latin typeface="Bodoni MT" pitchFamily="18" charset="0"/>
              </a:rPr>
              <a:t>FUELS. </a:t>
            </a:r>
          </a:p>
          <a:p>
            <a:r>
              <a:rPr lang="en-GB" sz="2100" b="1" dirty="0" smtClean="0">
                <a:latin typeface="Bodoni MT" pitchFamily="18" charset="0"/>
              </a:rPr>
              <a:t>After exercise the body does not return immediately to its pre exercise state. </a:t>
            </a:r>
            <a:r>
              <a:rPr lang="en-GB" sz="2100" b="1" dirty="0" smtClean="0">
                <a:solidFill>
                  <a:srgbClr val="FF0000"/>
                </a:solidFill>
                <a:latin typeface="Bodoni MT" pitchFamily="18" charset="0"/>
              </a:rPr>
              <a:t>RESPIRATION </a:t>
            </a:r>
            <a:r>
              <a:rPr lang="en-GB" sz="2100" b="1" dirty="0" smtClean="0">
                <a:latin typeface="Bodoni MT" pitchFamily="18" charset="0"/>
              </a:rPr>
              <a:t>and </a:t>
            </a:r>
            <a:r>
              <a:rPr lang="en-GB" sz="2100" b="1" dirty="0" smtClean="0">
                <a:solidFill>
                  <a:srgbClr val="FF0000"/>
                </a:solidFill>
                <a:latin typeface="Bodoni MT" pitchFamily="18" charset="0"/>
              </a:rPr>
              <a:t>HEART RATE </a:t>
            </a:r>
            <a:r>
              <a:rPr lang="en-GB" sz="2100" b="1" dirty="0" smtClean="0">
                <a:latin typeface="Bodoni MT" pitchFamily="18" charset="0"/>
              </a:rPr>
              <a:t>remain elevated. This is known as </a:t>
            </a:r>
            <a:r>
              <a:rPr lang="en-GB" sz="2100" b="1" dirty="0" smtClean="0">
                <a:solidFill>
                  <a:srgbClr val="FF0000"/>
                </a:solidFill>
                <a:latin typeface="Bodoni MT" pitchFamily="18" charset="0"/>
              </a:rPr>
              <a:t>EPOC</a:t>
            </a:r>
            <a:r>
              <a:rPr lang="en-GB" sz="2100" b="1" dirty="0" smtClean="0">
                <a:latin typeface="Bodoni MT" pitchFamily="18" charset="0"/>
              </a:rPr>
              <a:t> </a:t>
            </a:r>
            <a:r>
              <a:rPr lang="en-GB" sz="2100" b="1" dirty="0" smtClean="0">
                <a:solidFill>
                  <a:srgbClr val="FF0000"/>
                </a:solidFill>
                <a:latin typeface="Bodoni MT" pitchFamily="18" charset="0"/>
              </a:rPr>
              <a:t>(EXCESS POST EXERCISE 02 CONSUMPTION) </a:t>
            </a:r>
            <a:r>
              <a:rPr lang="en-GB" sz="2100" b="1" dirty="0" smtClean="0">
                <a:latin typeface="Bodoni MT" pitchFamily="18" charset="0"/>
              </a:rPr>
              <a:t>or 02 Debt. It has </a:t>
            </a:r>
            <a:r>
              <a:rPr lang="en-GB" sz="2100" b="1" dirty="0" smtClean="0">
                <a:solidFill>
                  <a:srgbClr val="FF0000"/>
                </a:solidFill>
                <a:latin typeface="Bodoni MT" pitchFamily="18" charset="0"/>
              </a:rPr>
              <a:t>2 STAGES</a:t>
            </a:r>
            <a:r>
              <a:rPr lang="en-GB" sz="2100" b="1" dirty="0" smtClean="0">
                <a:latin typeface="Bodoni MT" pitchFamily="18" charset="0"/>
              </a:rPr>
              <a:t>:</a:t>
            </a:r>
          </a:p>
          <a:p>
            <a:pPr marL="457200" indent="-457200">
              <a:buAutoNum type="arabicParenR"/>
            </a:pPr>
            <a:r>
              <a:rPr lang="en-GB" sz="2100" b="1" dirty="0" smtClean="0">
                <a:solidFill>
                  <a:srgbClr val="FF0000"/>
                </a:solidFill>
                <a:latin typeface="Bodoni MT" pitchFamily="18" charset="0"/>
              </a:rPr>
              <a:t>ALACTACID DEBT: </a:t>
            </a:r>
            <a:r>
              <a:rPr lang="en-GB" sz="2100" b="1" dirty="0" smtClean="0">
                <a:latin typeface="Bodoni MT" pitchFamily="18" charset="0"/>
              </a:rPr>
              <a:t>(</a:t>
            </a:r>
            <a:r>
              <a:rPr lang="en-GB" sz="2100" b="1" dirty="0" smtClean="0">
                <a:solidFill>
                  <a:srgbClr val="FF0000"/>
                </a:solidFill>
                <a:latin typeface="Bodoni MT" pitchFamily="18" charset="0"/>
              </a:rPr>
              <a:t>RAPID RECOVERY </a:t>
            </a:r>
            <a:r>
              <a:rPr lang="en-GB" sz="2100" b="1" dirty="0" smtClean="0">
                <a:latin typeface="Bodoni MT" pitchFamily="18" charset="0"/>
              </a:rPr>
              <a:t>Stage) This restores  stores of </a:t>
            </a:r>
            <a:r>
              <a:rPr lang="en-GB" sz="2100" b="1" dirty="0" smtClean="0">
                <a:solidFill>
                  <a:srgbClr val="FF0000"/>
                </a:solidFill>
                <a:latin typeface="Bodoni MT" pitchFamily="18" charset="0"/>
              </a:rPr>
              <a:t>PHOSPHAGEN </a:t>
            </a:r>
            <a:r>
              <a:rPr lang="en-GB" sz="2100" b="1" dirty="0" smtClean="0">
                <a:latin typeface="Bodoni MT" pitchFamily="18" charset="0"/>
              </a:rPr>
              <a:t>and the re-synthesis of </a:t>
            </a:r>
            <a:r>
              <a:rPr lang="en-GB" sz="2100" b="1" dirty="0" smtClean="0">
                <a:solidFill>
                  <a:srgbClr val="FF0000"/>
                </a:solidFill>
                <a:latin typeface="Bodoni MT" pitchFamily="18" charset="0"/>
              </a:rPr>
              <a:t>ATP , PC, MYOGLOBIN </a:t>
            </a:r>
            <a:r>
              <a:rPr lang="en-GB" sz="2100" b="1" dirty="0" smtClean="0">
                <a:latin typeface="Bodoni MT" pitchFamily="18" charset="0"/>
              </a:rPr>
              <a:t>and </a:t>
            </a:r>
            <a:r>
              <a:rPr lang="en-GB" sz="2100" b="1" dirty="0" err="1" smtClean="0">
                <a:solidFill>
                  <a:srgbClr val="FF0000"/>
                </a:solidFill>
                <a:latin typeface="Bodoni MT" pitchFamily="18" charset="0"/>
              </a:rPr>
              <a:t>Hb</a:t>
            </a:r>
            <a:r>
              <a:rPr lang="en-GB" sz="2100" b="1" dirty="0" smtClean="0">
                <a:latin typeface="Bodoni MT" pitchFamily="18" charset="0"/>
              </a:rPr>
              <a:t>. It requires approximately 3-4 Litres of 02 and takes about 3-4 minutes but 50% are restored in 30 seconds and 75% restored in 1 minute</a:t>
            </a:r>
          </a:p>
          <a:p>
            <a:pPr marL="457200" indent="-457200">
              <a:buAutoNum type="arabicParenR"/>
            </a:pPr>
            <a:r>
              <a:rPr lang="en-GB" sz="2100" b="1" dirty="0" smtClean="0">
                <a:solidFill>
                  <a:srgbClr val="FF0000"/>
                </a:solidFill>
                <a:latin typeface="Bodoni MT" pitchFamily="18" charset="0"/>
              </a:rPr>
              <a:t>LACTACID DEBT</a:t>
            </a:r>
            <a:r>
              <a:rPr lang="en-GB" sz="2100" b="1" dirty="0" smtClean="0">
                <a:latin typeface="Bodoni MT" pitchFamily="18" charset="0"/>
              </a:rPr>
              <a:t>: (</a:t>
            </a:r>
            <a:r>
              <a:rPr lang="en-GB" sz="2100" b="1" dirty="0" smtClean="0">
                <a:solidFill>
                  <a:srgbClr val="FF0000"/>
                </a:solidFill>
                <a:latin typeface="Bodoni MT" pitchFamily="18" charset="0"/>
              </a:rPr>
              <a:t>SLOW RECOVERY </a:t>
            </a:r>
            <a:r>
              <a:rPr lang="en-GB" sz="2100" b="1" dirty="0" smtClean="0">
                <a:latin typeface="Bodoni MT" pitchFamily="18" charset="0"/>
              </a:rPr>
              <a:t>Stage) Early research thought this  was responsible for the removal or re-conversion of </a:t>
            </a:r>
            <a:r>
              <a:rPr lang="en-GB" sz="2100" b="1" dirty="0" smtClean="0">
                <a:solidFill>
                  <a:srgbClr val="FF0000"/>
                </a:solidFill>
                <a:latin typeface="Bodoni MT" pitchFamily="18" charset="0"/>
              </a:rPr>
              <a:t>LACTIC ACID </a:t>
            </a:r>
            <a:r>
              <a:rPr lang="en-GB" sz="2100" b="1" dirty="0" smtClean="0">
                <a:latin typeface="Bodoni MT" pitchFamily="18" charset="0"/>
              </a:rPr>
              <a:t>into either </a:t>
            </a:r>
            <a:r>
              <a:rPr lang="en-GB" sz="2100" b="1" dirty="0" smtClean="0">
                <a:solidFill>
                  <a:srgbClr val="FF0000"/>
                </a:solidFill>
                <a:latin typeface="Bodoni MT" pitchFamily="18" charset="0"/>
              </a:rPr>
              <a:t>PYRUVIC ACID </a:t>
            </a:r>
            <a:r>
              <a:rPr lang="en-GB" sz="2100" b="1" dirty="0" smtClean="0">
                <a:latin typeface="Bodoni MT" pitchFamily="18" charset="0"/>
              </a:rPr>
              <a:t>(which can be used as fuel) </a:t>
            </a:r>
            <a:r>
              <a:rPr lang="en-GB" sz="2100" b="1" dirty="0" smtClean="0">
                <a:solidFill>
                  <a:srgbClr val="FF0000"/>
                </a:solidFill>
                <a:latin typeface="Bodoni MT" pitchFamily="18" charset="0"/>
              </a:rPr>
              <a:t>GLYCOGEN </a:t>
            </a:r>
            <a:r>
              <a:rPr lang="en-GB" sz="2100" b="1" dirty="0" smtClean="0">
                <a:latin typeface="Bodoni MT" pitchFamily="18" charset="0"/>
              </a:rPr>
              <a:t>or </a:t>
            </a:r>
            <a:r>
              <a:rPr lang="en-GB" sz="2100" b="1" dirty="0" smtClean="0">
                <a:solidFill>
                  <a:srgbClr val="FF0000"/>
                </a:solidFill>
                <a:latin typeface="Bodoni MT" pitchFamily="18" charset="0"/>
              </a:rPr>
              <a:t>PROTEIN</a:t>
            </a:r>
            <a:r>
              <a:rPr lang="en-GB" sz="2100" b="1" dirty="0" smtClean="0">
                <a:latin typeface="Bodoni MT" pitchFamily="18" charset="0"/>
              </a:rPr>
              <a:t>. Now it is thought that it supports A) </a:t>
            </a:r>
            <a:r>
              <a:rPr lang="en-GB" sz="2100" b="1" dirty="0" smtClean="0">
                <a:solidFill>
                  <a:srgbClr val="FF0000"/>
                </a:solidFill>
                <a:latin typeface="Bodoni MT" pitchFamily="18" charset="0"/>
              </a:rPr>
              <a:t>METABOLIC FUNCTIONS </a:t>
            </a:r>
            <a:r>
              <a:rPr lang="en-GB" sz="2100" b="1" dirty="0" smtClean="0">
                <a:latin typeface="Bodoni MT" pitchFamily="18" charset="0"/>
              </a:rPr>
              <a:t>such as </a:t>
            </a:r>
            <a:r>
              <a:rPr lang="en-GB" sz="2100" b="1" dirty="0" smtClean="0">
                <a:solidFill>
                  <a:srgbClr val="FF0000"/>
                </a:solidFill>
                <a:latin typeface="Bodoni MT" pitchFamily="18" charset="0"/>
              </a:rPr>
              <a:t>HIGH TEMPERATURE</a:t>
            </a:r>
            <a:r>
              <a:rPr lang="en-GB" sz="2100" b="1" dirty="0" smtClean="0">
                <a:latin typeface="Bodoni MT" pitchFamily="18" charset="0"/>
              </a:rPr>
              <a:t>, B) remaining </a:t>
            </a:r>
            <a:r>
              <a:rPr lang="en-GB" sz="2100" b="1" dirty="0" smtClean="0">
                <a:solidFill>
                  <a:srgbClr val="FF0000"/>
                </a:solidFill>
                <a:latin typeface="Bodoni MT" pitchFamily="18" charset="0"/>
              </a:rPr>
              <a:t>HORMONES </a:t>
            </a:r>
            <a:r>
              <a:rPr lang="en-GB" sz="2100" b="1" dirty="0" smtClean="0">
                <a:latin typeface="Bodoni MT" pitchFamily="18" charset="0"/>
              </a:rPr>
              <a:t>such as adrenalin, and C) elevated </a:t>
            </a:r>
            <a:r>
              <a:rPr lang="en-GB" sz="2100" b="1" dirty="0" smtClean="0">
                <a:solidFill>
                  <a:srgbClr val="FF0000"/>
                </a:solidFill>
                <a:latin typeface="Bodoni MT" pitchFamily="18" charset="0"/>
              </a:rPr>
              <a:t>CARDIAC OUTPUT </a:t>
            </a:r>
            <a:r>
              <a:rPr lang="en-GB" sz="2100" b="1" dirty="0" smtClean="0">
                <a:latin typeface="Bodoni MT" pitchFamily="18" charset="0"/>
              </a:rPr>
              <a:t>to reduce temperature. It requires 5-8 Litres of 02 and can take between 1-24 hours depending on the exercise intensity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100" b="1" dirty="0" smtClean="0">
                <a:latin typeface="Bodoni MT" pitchFamily="18" charset="0"/>
              </a:rPr>
              <a:t>THE RECOVERY PROCESS</a:t>
            </a:r>
          </a:p>
          <a:p>
            <a:r>
              <a:rPr lang="en-GB" sz="2100" b="1" dirty="0" smtClean="0">
                <a:latin typeface="Bodoni MT" pitchFamily="18" charset="0"/>
              </a:rPr>
              <a:t>Increased levels of C02 formed during exercise is removed as </a:t>
            </a:r>
            <a:r>
              <a:rPr lang="en-GB" sz="2100" b="1" dirty="0" smtClean="0">
                <a:solidFill>
                  <a:srgbClr val="FF0000"/>
                </a:solidFill>
                <a:latin typeface="Bodoni MT" pitchFamily="18" charset="0"/>
              </a:rPr>
              <a:t>CARBONIC ACID, CARBOAMINOHAEMOGLOBIN</a:t>
            </a:r>
            <a:r>
              <a:rPr lang="en-GB" sz="2100" b="1" dirty="0" smtClean="0">
                <a:latin typeface="Bodoni MT" pitchFamily="18" charset="0"/>
              </a:rPr>
              <a:t>, or in the </a:t>
            </a:r>
            <a:r>
              <a:rPr lang="en-GB" sz="2100" b="1" dirty="0" smtClean="0">
                <a:solidFill>
                  <a:srgbClr val="FF0000"/>
                </a:solidFill>
                <a:latin typeface="Bodoni MT" pitchFamily="18" charset="0"/>
              </a:rPr>
              <a:t>PLASMA</a:t>
            </a:r>
            <a:r>
              <a:rPr lang="en-GB" sz="2100" b="1" dirty="0" smtClean="0">
                <a:latin typeface="Bodoni MT" pitchFamily="18" charset="0"/>
              </a:rPr>
              <a:t>. The </a:t>
            </a:r>
            <a:r>
              <a:rPr lang="en-GB" sz="2100" b="1" dirty="0" smtClean="0">
                <a:solidFill>
                  <a:srgbClr val="FF0000"/>
                </a:solidFill>
                <a:latin typeface="Bodoni MT" pitchFamily="18" charset="0"/>
              </a:rPr>
              <a:t>CHEMORECEPTORS </a:t>
            </a:r>
            <a:r>
              <a:rPr lang="en-GB" sz="2100" b="1" dirty="0" smtClean="0">
                <a:latin typeface="Bodoni MT" pitchFamily="18" charset="0"/>
              </a:rPr>
              <a:t>stimulate the </a:t>
            </a:r>
            <a:r>
              <a:rPr lang="en-GB" sz="2100" b="1" dirty="0" smtClean="0">
                <a:solidFill>
                  <a:srgbClr val="FF0000"/>
                </a:solidFill>
                <a:latin typeface="Bodoni MT" pitchFamily="18" charset="0"/>
              </a:rPr>
              <a:t>RCC </a:t>
            </a:r>
            <a:r>
              <a:rPr lang="en-GB" sz="2100" b="1" dirty="0" smtClean="0">
                <a:latin typeface="Bodoni MT" pitchFamily="18" charset="0"/>
              </a:rPr>
              <a:t>and the </a:t>
            </a:r>
            <a:r>
              <a:rPr lang="en-GB" sz="2100" b="1" dirty="0" smtClean="0">
                <a:solidFill>
                  <a:srgbClr val="FF0000"/>
                </a:solidFill>
                <a:latin typeface="Bodoni MT" pitchFamily="18" charset="0"/>
              </a:rPr>
              <a:t>CCC </a:t>
            </a:r>
            <a:r>
              <a:rPr lang="en-GB" sz="2100" b="1" dirty="0" smtClean="0">
                <a:latin typeface="Bodoni MT" pitchFamily="18" charset="0"/>
              </a:rPr>
              <a:t>to ensure that respiration and heart rate are 	</a:t>
            </a:r>
            <a:r>
              <a:rPr lang="en-GB" sz="2100" b="1" dirty="0" smtClean="0">
                <a:solidFill>
                  <a:srgbClr val="FF0000"/>
                </a:solidFill>
                <a:latin typeface="Bodoni MT" pitchFamily="18" charset="0"/>
              </a:rPr>
              <a:t>ELEVATED</a:t>
            </a:r>
            <a:r>
              <a:rPr lang="en-GB" sz="2100" b="1" dirty="0" smtClean="0">
                <a:latin typeface="Bodoni MT" pitchFamily="18" charset="0"/>
              </a:rPr>
              <a:t> during recovery to assist C02 removal.</a:t>
            </a:r>
          </a:p>
          <a:p>
            <a:r>
              <a:rPr lang="en-GB" sz="2100" b="1" dirty="0" smtClean="0">
                <a:latin typeface="Bodoni MT" pitchFamily="18" charset="0"/>
              </a:rPr>
              <a:t>A major factor of </a:t>
            </a:r>
            <a:r>
              <a:rPr lang="en-GB" sz="2100" b="1" dirty="0" smtClean="0">
                <a:solidFill>
                  <a:srgbClr val="FF0000"/>
                </a:solidFill>
                <a:latin typeface="Bodoni MT" pitchFamily="18" charset="0"/>
              </a:rPr>
              <a:t>MUSCLE FATIGUE </a:t>
            </a:r>
            <a:r>
              <a:rPr lang="en-GB" sz="2100" b="1" dirty="0" smtClean="0">
                <a:latin typeface="Bodoni MT" pitchFamily="18" charset="0"/>
              </a:rPr>
              <a:t>is </a:t>
            </a:r>
            <a:r>
              <a:rPr lang="en-GB" sz="2100" b="1" dirty="0" smtClean="0">
                <a:solidFill>
                  <a:srgbClr val="FF0000"/>
                </a:solidFill>
                <a:latin typeface="Bodoni MT" pitchFamily="18" charset="0"/>
              </a:rPr>
              <a:t>GLYCOGEN DEPLETION</a:t>
            </a:r>
            <a:r>
              <a:rPr lang="en-GB" sz="2100" b="1" dirty="0" smtClean="0">
                <a:latin typeface="Bodoni MT" pitchFamily="18" charset="0"/>
              </a:rPr>
              <a:t>. Most can be </a:t>
            </a:r>
            <a:r>
              <a:rPr lang="en-GB" sz="2100" b="1" dirty="0" smtClean="0">
                <a:solidFill>
                  <a:srgbClr val="FF0000"/>
                </a:solidFill>
                <a:latin typeface="Bodoni MT" pitchFamily="18" charset="0"/>
              </a:rPr>
              <a:t>REPLENISHED</a:t>
            </a:r>
            <a:r>
              <a:rPr lang="en-GB" sz="2100" b="1" dirty="0" smtClean="0">
                <a:latin typeface="Bodoni MT" pitchFamily="18" charset="0"/>
              </a:rPr>
              <a:t> within </a:t>
            </a:r>
            <a:r>
              <a:rPr lang="en-GB" sz="2100" b="1" dirty="0" smtClean="0">
                <a:solidFill>
                  <a:srgbClr val="FF0000"/>
                </a:solidFill>
                <a:latin typeface="Bodoni MT" pitchFamily="18" charset="0"/>
              </a:rPr>
              <a:t>10-12 </a:t>
            </a:r>
            <a:r>
              <a:rPr lang="en-GB" sz="2100" b="1" dirty="0" smtClean="0">
                <a:latin typeface="Bodoni MT" pitchFamily="18" charset="0"/>
              </a:rPr>
              <a:t>hours after exercise. Complete recovery can take </a:t>
            </a:r>
            <a:r>
              <a:rPr lang="en-GB" sz="2100" b="1" dirty="0" smtClean="0">
                <a:solidFill>
                  <a:srgbClr val="FF0000"/>
                </a:solidFill>
                <a:latin typeface="Bodoni MT" pitchFamily="18" charset="0"/>
              </a:rPr>
              <a:t>2 DAYS </a:t>
            </a:r>
            <a:r>
              <a:rPr lang="en-GB" sz="2100" b="1" dirty="0" smtClean="0">
                <a:latin typeface="Bodoni MT" pitchFamily="18" charset="0"/>
              </a:rPr>
              <a:t>in prolonged endurance events. </a:t>
            </a:r>
            <a:r>
              <a:rPr lang="en-GB" sz="2100" b="1" dirty="0" smtClean="0">
                <a:solidFill>
                  <a:srgbClr val="FF0000"/>
                </a:solidFill>
                <a:latin typeface="Bodoni MT" pitchFamily="18" charset="0"/>
              </a:rPr>
              <a:t>FAST </a:t>
            </a:r>
            <a:r>
              <a:rPr lang="en-GB" sz="2100" b="1" dirty="0" smtClean="0">
                <a:latin typeface="Bodoni MT" pitchFamily="18" charset="0"/>
              </a:rPr>
              <a:t>twitch fibres can replenish quicker. </a:t>
            </a:r>
            <a:r>
              <a:rPr lang="en-GB" sz="2100" b="1" dirty="0" smtClean="0">
                <a:solidFill>
                  <a:srgbClr val="FF0000"/>
                </a:solidFill>
                <a:latin typeface="Bodoni MT" pitchFamily="18" charset="0"/>
              </a:rPr>
              <a:t>CARBOHYDRATES</a:t>
            </a:r>
            <a:r>
              <a:rPr lang="en-GB" sz="2100" b="1" dirty="0" smtClean="0">
                <a:latin typeface="Bodoni MT" pitchFamily="18" charset="0"/>
              </a:rPr>
              <a:t> in recovery are crucial for this to happen</a:t>
            </a:r>
          </a:p>
          <a:p>
            <a:r>
              <a:rPr lang="en-GB" sz="2100" b="1" dirty="0" smtClean="0">
                <a:latin typeface="Bodoni MT" pitchFamily="18" charset="0"/>
              </a:rPr>
              <a:t>Draw the following graph for Glycogen Depletion: X axis = Time of Exercise (0 to 1 hour )and Recovery (0 to 24 hours). Y axis = Muscle Glycogen % (0 to 100%)</a:t>
            </a:r>
          </a:p>
          <a:p>
            <a:pPr>
              <a:buNone/>
            </a:pPr>
            <a:r>
              <a:rPr lang="en-GB" sz="2100" b="1" dirty="0" smtClean="0">
                <a:latin typeface="Bodoni MT" pitchFamily="18" charset="0"/>
              </a:rPr>
              <a:t>	Plot the following: </a:t>
            </a:r>
          </a:p>
          <a:p>
            <a:pPr>
              <a:buNone/>
            </a:pPr>
            <a:r>
              <a:rPr lang="en-GB" sz="2100" b="1" dirty="0" smtClean="0">
                <a:latin typeface="Bodoni MT" pitchFamily="18" charset="0"/>
              </a:rPr>
              <a:t>	A) Exercise Time 0 </a:t>
            </a:r>
            <a:r>
              <a:rPr lang="en-GB" sz="2100" b="1" dirty="0" err="1" smtClean="0">
                <a:latin typeface="Bodoni MT" pitchFamily="18" charset="0"/>
              </a:rPr>
              <a:t>mins</a:t>
            </a:r>
            <a:r>
              <a:rPr lang="en-GB" sz="2100" b="1" dirty="0" smtClean="0">
                <a:latin typeface="Bodoni MT" pitchFamily="18" charset="0"/>
              </a:rPr>
              <a:t> = 100%, 1 hour = 30 %</a:t>
            </a:r>
          </a:p>
          <a:p>
            <a:pPr>
              <a:buNone/>
            </a:pPr>
            <a:r>
              <a:rPr lang="en-GB" sz="2100" b="1" dirty="0" smtClean="0">
                <a:latin typeface="Bodoni MT" pitchFamily="18" charset="0"/>
              </a:rPr>
              <a:t>	B) Recovery Time 4 hours = 50%, 8 hours = 60%, 12 hours = 70%, 16 hours = 77%, 20 hours = 83%, 24 hours = 90%</a:t>
            </a:r>
          </a:p>
          <a:p>
            <a:r>
              <a:rPr lang="en-GB" sz="2100" b="1" dirty="0" smtClean="0">
                <a:latin typeface="Bodoni MT" pitchFamily="18" charset="0"/>
              </a:rPr>
              <a:t>Label the graph</a:t>
            </a:r>
          </a:p>
          <a:p>
            <a:pPr>
              <a:buNone/>
            </a:pPr>
            <a:endParaRPr lang="en-GB" sz="2100" b="1" dirty="0" smtClean="0">
              <a:latin typeface="Bodoni MT" pitchFamily="18" charset="0"/>
            </a:endParaRPr>
          </a:p>
          <a:p>
            <a:pPr marL="457200" indent="-457200">
              <a:buAutoNum type="alphaUcParenR"/>
            </a:pPr>
            <a:endParaRPr lang="en-GB" sz="2100" b="1" dirty="0" smtClean="0">
              <a:latin typeface="Bodoni MT" pitchFamily="18" charset="0"/>
            </a:endParaRP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a:p>
            <a:pPr marL="457200" indent="-457200">
              <a:buNone/>
            </a:pPr>
            <a:r>
              <a:rPr lang="en-GB" sz="2100" b="1" dirty="0" smtClean="0">
                <a:latin typeface="Bodoni MT" pitchFamily="18" charset="0"/>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000" b="1" dirty="0" smtClean="0">
                <a:latin typeface="Bodoni MT" pitchFamily="18" charset="0"/>
              </a:rPr>
              <a:t>APPLICATIONS OF THE PRINCIPLES OF TRAINING</a:t>
            </a:r>
          </a:p>
          <a:p>
            <a:r>
              <a:rPr lang="en-GB" sz="2100" b="1" dirty="0" smtClean="0">
                <a:latin typeface="Bodoni MT" pitchFamily="18" charset="0"/>
              </a:rPr>
              <a:t>Remember the Principles of Training by </a:t>
            </a:r>
            <a:r>
              <a:rPr lang="en-GB" sz="2100" b="1" dirty="0" smtClean="0">
                <a:solidFill>
                  <a:srgbClr val="FF0000"/>
                </a:solidFill>
                <a:latin typeface="Bodoni MT" pitchFamily="18" charset="0"/>
              </a:rPr>
              <a:t>MRS VOPP </a:t>
            </a:r>
            <a:r>
              <a:rPr lang="en-GB" sz="2100" b="1" dirty="0" smtClean="0">
                <a:latin typeface="Bodoni MT" pitchFamily="18" charset="0"/>
              </a:rPr>
              <a:t>who is </a:t>
            </a:r>
            <a:r>
              <a:rPr lang="en-GB" sz="2100" b="1" dirty="0" smtClean="0">
                <a:solidFill>
                  <a:srgbClr val="FF0000"/>
                </a:solidFill>
                <a:latin typeface="Bodoni MT" pitchFamily="18" charset="0"/>
              </a:rPr>
              <a:t>TESTING</a:t>
            </a:r>
            <a:r>
              <a:rPr lang="en-GB" sz="2100" b="1" dirty="0" smtClean="0">
                <a:latin typeface="Bodoni MT" pitchFamily="18" charset="0"/>
              </a:rPr>
              <a:t> the </a:t>
            </a:r>
            <a:r>
              <a:rPr lang="en-GB" sz="2100" b="1" dirty="0" smtClean="0">
                <a:solidFill>
                  <a:srgbClr val="FF0000"/>
                </a:solidFill>
                <a:latin typeface="Bodoni MT" pitchFamily="18" charset="0"/>
              </a:rPr>
              <a:t>WC</a:t>
            </a:r>
          </a:p>
          <a:p>
            <a:r>
              <a:rPr lang="en-GB" sz="2100" b="1" dirty="0" smtClean="0">
                <a:solidFill>
                  <a:srgbClr val="FF0000"/>
                </a:solidFill>
                <a:latin typeface="Bodoni MT" pitchFamily="18" charset="0"/>
              </a:rPr>
              <a:t>MODERATION </a:t>
            </a:r>
            <a:r>
              <a:rPr lang="en-GB" sz="2100" b="1" dirty="0" smtClean="0">
                <a:latin typeface="Bodoni MT" pitchFamily="18" charset="0"/>
              </a:rPr>
              <a:t>is striking the right </a:t>
            </a:r>
            <a:r>
              <a:rPr lang="en-GB" sz="2100" b="1" dirty="0" smtClean="0">
                <a:solidFill>
                  <a:srgbClr val="FF0000"/>
                </a:solidFill>
                <a:latin typeface="Bodoni MT" pitchFamily="18" charset="0"/>
              </a:rPr>
              <a:t>BALANCE </a:t>
            </a:r>
            <a:r>
              <a:rPr lang="en-GB" sz="2100" b="1" dirty="0" smtClean="0">
                <a:latin typeface="Bodoni MT" pitchFamily="18" charset="0"/>
              </a:rPr>
              <a:t>between too little training and too much. Too much, too soon can result in injuries</a:t>
            </a:r>
          </a:p>
          <a:p>
            <a:r>
              <a:rPr lang="en-GB" sz="2100" b="1" dirty="0" smtClean="0">
                <a:solidFill>
                  <a:srgbClr val="FF0000"/>
                </a:solidFill>
                <a:latin typeface="Bodoni MT" pitchFamily="18" charset="0"/>
              </a:rPr>
              <a:t>REVERSIBILITY </a:t>
            </a:r>
            <a:r>
              <a:rPr lang="en-GB" sz="2100" b="1" dirty="0" smtClean="0">
                <a:latin typeface="Bodoni MT" pitchFamily="18" charset="0"/>
              </a:rPr>
              <a:t>the adaptations to training are reversed if training stops. </a:t>
            </a:r>
            <a:r>
              <a:rPr lang="en-GB" sz="2100" b="1" dirty="0" smtClean="0">
                <a:solidFill>
                  <a:srgbClr val="FF0000"/>
                </a:solidFill>
                <a:latin typeface="Bodoni MT" pitchFamily="18" charset="0"/>
              </a:rPr>
              <a:t>ATROPHY </a:t>
            </a:r>
            <a:r>
              <a:rPr lang="en-GB" sz="2100" b="1" dirty="0" smtClean="0">
                <a:latin typeface="Bodoni MT" pitchFamily="18" charset="0"/>
              </a:rPr>
              <a:t>(decrease in cell size) can result. Results are lost 3 times as quickly as they are gained. </a:t>
            </a:r>
            <a:r>
              <a:rPr lang="en-GB" sz="2100" b="1" dirty="0" smtClean="0">
                <a:solidFill>
                  <a:srgbClr val="FF0000"/>
                </a:solidFill>
                <a:latin typeface="Bodoni MT" pitchFamily="18" charset="0"/>
              </a:rPr>
              <a:t>AEROBIC </a:t>
            </a:r>
            <a:r>
              <a:rPr lang="en-GB" sz="2100" b="1" dirty="0" smtClean="0">
                <a:latin typeface="Bodoni MT" pitchFamily="18" charset="0"/>
              </a:rPr>
              <a:t>adaptations reverse quicker than </a:t>
            </a:r>
            <a:r>
              <a:rPr lang="en-GB" sz="2100" b="1" dirty="0" smtClean="0">
                <a:solidFill>
                  <a:srgbClr val="FF0000"/>
                </a:solidFill>
                <a:latin typeface="Bodoni MT" pitchFamily="18" charset="0"/>
              </a:rPr>
              <a:t>ANAEROBIC</a:t>
            </a:r>
          </a:p>
          <a:p>
            <a:r>
              <a:rPr lang="en-GB" sz="2100" b="1" dirty="0" smtClean="0">
                <a:solidFill>
                  <a:srgbClr val="FF0000"/>
                </a:solidFill>
                <a:latin typeface="Bodoni MT" pitchFamily="18" charset="0"/>
              </a:rPr>
              <a:t>SPECIFICITY: </a:t>
            </a:r>
            <a:r>
              <a:rPr lang="en-GB" sz="2100" b="1" dirty="0" smtClean="0">
                <a:latin typeface="Bodoni MT" pitchFamily="18" charset="0"/>
              </a:rPr>
              <a:t>Training must reflect the demands of the sport and it is applied in 2 ways 1) </a:t>
            </a:r>
            <a:r>
              <a:rPr lang="en-GB" sz="2100" b="1" dirty="0" smtClean="0">
                <a:solidFill>
                  <a:srgbClr val="FF0000"/>
                </a:solidFill>
                <a:latin typeface="Bodoni MT" pitchFamily="18" charset="0"/>
              </a:rPr>
              <a:t>INDIVIDUAL: </a:t>
            </a:r>
            <a:r>
              <a:rPr lang="en-GB" sz="2100" b="1" dirty="0" smtClean="0">
                <a:latin typeface="Bodoni MT" pitchFamily="18" charset="0"/>
              </a:rPr>
              <a:t>Genetic differences  2) </a:t>
            </a:r>
            <a:r>
              <a:rPr lang="en-GB" sz="2100" b="1" dirty="0" smtClean="0">
                <a:solidFill>
                  <a:srgbClr val="FF0000"/>
                </a:solidFill>
                <a:latin typeface="Bodoni MT" pitchFamily="18" charset="0"/>
              </a:rPr>
              <a:t>THE SPORT </a:t>
            </a:r>
            <a:r>
              <a:rPr lang="en-GB" sz="2100" b="1" dirty="0" smtClean="0">
                <a:latin typeface="Bodoni MT" pitchFamily="18" charset="0"/>
              </a:rPr>
              <a:t>concentrating on the energy systems, fitness components, muscle fibres etc</a:t>
            </a:r>
          </a:p>
          <a:p>
            <a:r>
              <a:rPr lang="en-GB" sz="2100" b="1" dirty="0" smtClean="0">
                <a:solidFill>
                  <a:srgbClr val="FF0000"/>
                </a:solidFill>
                <a:latin typeface="Bodoni MT" pitchFamily="18" charset="0"/>
              </a:rPr>
              <a:t>VARIATION: </a:t>
            </a:r>
            <a:r>
              <a:rPr lang="en-GB" sz="2100" b="1" dirty="0" smtClean="0">
                <a:latin typeface="Bodoni MT" pitchFamily="18" charset="0"/>
              </a:rPr>
              <a:t>If your training is varied it will increase </a:t>
            </a:r>
            <a:r>
              <a:rPr lang="en-GB" sz="2100" b="1" dirty="0" smtClean="0">
                <a:solidFill>
                  <a:srgbClr val="FF0000"/>
                </a:solidFill>
                <a:latin typeface="Bodoni MT" pitchFamily="18" charset="0"/>
              </a:rPr>
              <a:t>MOTIVATION. </a:t>
            </a:r>
            <a:r>
              <a:rPr lang="en-GB" sz="2100" b="1" dirty="0" smtClean="0">
                <a:latin typeface="Bodoni MT" pitchFamily="18" charset="0"/>
              </a:rPr>
              <a:t>It also can prevent injury through </a:t>
            </a:r>
            <a:r>
              <a:rPr lang="en-GB" sz="2100" b="1" dirty="0" smtClean="0">
                <a:solidFill>
                  <a:srgbClr val="FF0000"/>
                </a:solidFill>
                <a:latin typeface="Bodoni MT" pitchFamily="18" charset="0"/>
              </a:rPr>
              <a:t>REPETITIVE </a:t>
            </a:r>
            <a:r>
              <a:rPr lang="en-GB" sz="2100" b="1" dirty="0" smtClean="0">
                <a:latin typeface="Bodoni MT" pitchFamily="18" charset="0"/>
              </a:rPr>
              <a:t>strain</a:t>
            </a:r>
          </a:p>
          <a:p>
            <a:r>
              <a:rPr lang="en-GB" sz="2100" b="1" dirty="0" smtClean="0">
                <a:solidFill>
                  <a:srgbClr val="FF0000"/>
                </a:solidFill>
                <a:latin typeface="Bodoni MT" pitchFamily="18" charset="0"/>
              </a:rPr>
              <a:t>OVERLOAD: </a:t>
            </a:r>
            <a:r>
              <a:rPr lang="en-GB" sz="2100" b="1" dirty="0" smtClean="0">
                <a:latin typeface="Bodoni MT" pitchFamily="18" charset="0"/>
              </a:rPr>
              <a:t>is when the body is made to work harder than normal to cause </a:t>
            </a:r>
            <a:r>
              <a:rPr lang="en-GB" sz="2100" b="1" dirty="0" smtClean="0">
                <a:solidFill>
                  <a:srgbClr val="FF0000"/>
                </a:solidFill>
                <a:latin typeface="Bodoni MT" pitchFamily="18" charset="0"/>
              </a:rPr>
              <a:t>ADAPTATION. </a:t>
            </a:r>
            <a:r>
              <a:rPr lang="en-GB" sz="2100" b="1" dirty="0" smtClean="0">
                <a:latin typeface="Bodoni MT" pitchFamily="18" charset="0"/>
              </a:rPr>
              <a:t>It is achieved in </a:t>
            </a:r>
            <a:r>
              <a:rPr lang="en-GB" sz="2100" b="1" dirty="0" smtClean="0">
                <a:solidFill>
                  <a:srgbClr val="FF0000"/>
                </a:solidFill>
                <a:latin typeface="Bodoni MT" pitchFamily="18" charset="0"/>
              </a:rPr>
              <a:t>4 WAYS </a:t>
            </a:r>
            <a:r>
              <a:rPr lang="en-GB" sz="2100" b="1" dirty="0" smtClean="0">
                <a:latin typeface="Bodoni MT" pitchFamily="18" charset="0"/>
              </a:rPr>
              <a:t>1) </a:t>
            </a:r>
            <a:r>
              <a:rPr lang="en-GB" sz="2100" b="1" dirty="0" smtClean="0">
                <a:solidFill>
                  <a:srgbClr val="FF0000"/>
                </a:solidFill>
                <a:latin typeface="Bodoni MT" pitchFamily="18" charset="0"/>
              </a:rPr>
              <a:t>FREQUENCY </a:t>
            </a:r>
            <a:r>
              <a:rPr lang="en-GB" sz="2100" b="1" dirty="0" smtClean="0">
                <a:latin typeface="Bodoni MT" pitchFamily="18" charset="0"/>
              </a:rPr>
              <a:t>(how often) 2) </a:t>
            </a:r>
            <a:r>
              <a:rPr lang="en-GB" sz="2100" b="1" dirty="0" smtClean="0">
                <a:solidFill>
                  <a:srgbClr val="FF0000"/>
                </a:solidFill>
                <a:latin typeface="Bodoni MT" pitchFamily="18" charset="0"/>
              </a:rPr>
              <a:t>INTENSITY </a:t>
            </a:r>
            <a:r>
              <a:rPr lang="en-GB" sz="2100" b="1" dirty="0" smtClean="0">
                <a:latin typeface="Bodoni MT" pitchFamily="18" charset="0"/>
              </a:rPr>
              <a:t>(how hard)  3) </a:t>
            </a:r>
            <a:r>
              <a:rPr lang="en-GB" sz="2100" b="1" dirty="0" smtClean="0">
                <a:solidFill>
                  <a:srgbClr val="FF0000"/>
                </a:solidFill>
                <a:latin typeface="Bodoni MT" pitchFamily="18" charset="0"/>
              </a:rPr>
              <a:t>TIME </a:t>
            </a:r>
            <a:r>
              <a:rPr lang="en-GB" sz="2100" b="1" dirty="0" smtClean="0">
                <a:latin typeface="Bodoni MT" pitchFamily="18" charset="0"/>
              </a:rPr>
              <a:t>(how long) 4) </a:t>
            </a:r>
            <a:r>
              <a:rPr lang="en-GB" sz="2100" b="1" dirty="0" smtClean="0">
                <a:solidFill>
                  <a:srgbClr val="FF0000"/>
                </a:solidFill>
                <a:latin typeface="Bodoni MT" pitchFamily="18" charset="0"/>
              </a:rPr>
              <a:t>TYPE</a:t>
            </a:r>
            <a:r>
              <a:rPr lang="en-GB" sz="2100" b="1" dirty="0" smtClean="0">
                <a:latin typeface="Bodoni MT" pitchFamily="18" charset="0"/>
              </a:rPr>
              <a:t> (aerobic or anaerobic training) </a:t>
            </a:r>
          </a:p>
          <a:p>
            <a:r>
              <a:rPr lang="en-GB" sz="2100" b="1" dirty="0" smtClean="0">
                <a:solidFill>
                  <a:srgbClr val="FF0000"/>
                </a:solidFill>
                <a:latin typeface="Bodoni MT" pitchFamily="18" charset="0"/>
              </a:rPr>
              <a:t>PROGRESSION: </a:t>
            </a:r>
            <a:r>
              <a:rPr lang="en-GB" sz="2100" b="1" dirty="0" smtClean="0">
                <a:latin typeface="Bodoni MT" pitchFamily="18" charset="0"/>
              </a:rPr>
              <a:t>This is gradually increasing the level of overload to ensure further adaptation. This is called </a:t>
            </a:r>
            <a:r>
              <a:rPr lang="en-GB" sz="2100" b="1" dirty="0" smtClean="0">
                <a:solidFill>
                  <a:srgbClr val="FF0000"/>
                </a:solidFill>
                <a:latin typeface="Bodoni MT" pitchFamily="18" charset="0"/>
              </a:rPr>
              <a:t>PROGRESSIVE OVERLOAD. </a:t>
            </a:r>
            <a:r>
              <a:rPr lang="en-GB" sz="2100" b="1" dirty="0" smtClean="0">
                <a:latin typeface="Bodoni MT" pitchFamily="18" charset="0"/>
              </a:rPr>
              <a:t>These are greater </a:t>
            </a:r>
            <a:r>
              <a:rPr lang="en-GB" sz="2100" b="1" dirty="0" smtClean="0">
                <a:solidFill>
                  <a:srgbClr val="FF0000"/>
                </a:solidFill>
                <a:latin typeface="Bodoni MT" pitchFamily="18" charset="0"/>
              </a:rPr>
              <a:t>EARLY</a:t>
            </a:r>
            <a:r>
              <a:rPr lang="en-GB" sz="2100" b="1" dirty="0" smtClean="0">
                <a:latin typeface="Bodoni MT" pitchFamily="18" charset="0"/>
              </a:rPr>
              <a:t> in training. The point of </a:t>
            </a:r>
            <a:r>
              <a:rPr lang="en-GB" sz="2100" b="1" dirty="0" smtClean="0">
                <a:solidFill>
                  <a:srgbClr val="FF0000"/>
                </a:solidFill>
                <a:latin typeface="Bodoni MT" pitchFamily="18" charset="0"/>
              </a:rPr>
              <a:t>DIMINISHING RETURN </a:t>
            </a:r>
            <a:r>
              <a:rPr lang="en-GB" sz="2100" b="1" dirty="0" smtClean="0">
                <a:latin typeface="Bodoni MT" pitchFamily="18" charset="0"/>
              </a:rPr>
              <a:t>is reached when further progression brings about no adaptations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000" b="1" dirty="0" smtClean="0">
                <a:latin typeface="Bodoni MT" pitchFamily="18" charset="0"/>
              </a:rPr>
              <a:t>APPLICATIONS OF THE PRINCIPLES OF TRAINING</a:t>
            </a:r>
          </a:p>
          <a:p>
            <a:r>
              <a:rPr lang="en-GB" sz="2100" b="1" dirty="0" smtClean="0">
                <a:latin typeface="Bodoni MT" pitchFamily="18" charset="0"/>
              </a:rPr>
              <a:t>Remember the Principles of Training by </a:t>
            </a:r>
            <a:r>
              <a:rPr lang="en-GB" sz="2100" b="1" dirty="0" smtClean="0">
                <a:solidFill>
                  <a:srgbClr val="FF0000"/>
                </a:solidFill>
                <a:latin typeface="Bodoni MT" pitchFamily="18" charset="0"/>
              </a:rPr>
              <a:t>MRS VOPP </a:t>
            </a:r>
            <a:r>
              <a:rPr lang="en-GB" sz="2100" b="1" dirty="0" smtClean="0">
                <a:latin typeface="Bodoni MT" pitchFamily="18" charset="0"/>
              </a:rPr>
              <a:t>who is </a:t>
            </a:r>
            <a:r>
              <a:rPr lang="en-GB" sz="2100" b="1" dirty="0" smtClean="0">
                <a:solidFill>
                  <a:srgbClr val="FF0000"/>
                </a:solidFill>
                <a:latin typeface="Bodoni MT" pitchFamily="18" charset="0"/>
              </a:rPr>
              <a:t>TESTING</a:t>
            </a:r>
            <a:r>
              <a:rPr lang="en-GB" sz="2100" b="1" dirty="0" smtClean="0">
                <a:latin typeface="Bodoni MT" pitchFamily="18" charset="0"/>
              </a:rPr>
              <a:t> the </a:t>
            </a:r>
            <a:r>
              <a:rPr lang="en-GB" sz="2100" b="1" dirty="0" smtClean="0">
                <a:solidFill>
                  <a:srgbClr val="FF0000"/>
                </a:solidFill>
                <a:latin typeface="Bodoni MT" pitchFamily="18" charset="0"/>
              </a:rPr>
              <a:t>WC</a:t>
            </a:r>
          </a:p>
          <a:p>
            <a:r>
              <a:rPr lang="en-GB" sz="2100" b="1" dirty="0" smtClean="0">
                <a:solidFill>
                  <a:srgbClr val="FF0000"/>
                </a:solidFill>
                <a:latin typeface="Bodoni MT" pitchFamily="18" charset="0"/>
              </a:rPr>
              <a:t>PERIODISATION </a:t>
            </a:r>
            <a:r>
              <a:rPr lang="en-GB" sz="2100" b="1" dirty="0" smtClean="0">
                <a:latin typeface="Bodoni MT" pitchFamily="18" charset="0"/>
              </a:rPr>
              <a:t>is the organisation of training into specific </a:t>
            </a:r>
            <a:r>
              <a:rPr lang="en-GB" sz="2100" b="1" dirty="0" smtClean="0">
                <a:solidFill>
                  <a:srgbClr val="FF0000"/>
                </a:solidFill>
                <a:latin typeface="Bodoni MT" pitchFamily="18" charset="0"/>
              </a:rPr>
              <a:t>BLOCKS. </a:t>
            </a:r>
            <a:r>
              <a:rPr lang="en-GB" sz="2100" b="1" dirty="0" smtClean="0">
                <a:latin typeface="Bodoni MT" pitchFamily="18" charset="0"/>
              </a:rPr>
              <a:t>The ultimate aim is to ensure that athletes reach their</a:t>
            </a:r>
            <a:r>
              <a:rPr lang="en-GB" sz="2100" b="1" dirty="0" smtClean="0">
                <a:solidFill>
                  <a:srgbClr val="FF0000"/>
                </a:solidFill>
                <a:latin typeface="Bodoni MT" pitchFamily="18" charset="0"/>
              </a:rPr>
              <a:t> PEAK </a:t>
            </a:r>
            <a:r>
              <a:rPr lang="en-GB" sz="2100" b="1" dirty="0" smtClean="0">
                <a:latin typeface="Bodoni MT" pitchFamily="18" charset="0"/>
              </a:rPr>
              <a:t>at the correct </a:t>
            </a:r>
            <a:r>
              <a:rPr lang="en-GB" sz="2100" b="1" dirty="0" smtClean="0">
                <a:solidFill>
                  <a:srgbClr val="FF0000"/>
                </a:solidFill>
                <a:latin typeface="Bodoni MT" pitchFamily="18" charset="0"/>
              </a:rPr>
              <a:t>TIME </a:t>
            </a:r>
            <a:r>
              <a:rPr lang="en-GB" sz="2100" b="1" dirty="0" smtClean="0">
                <a:latin typeface="Bodoni MT" pitchFamily="18" charset="0"/>
              </a:rPr>
              <a:t>such as the Olympics. You divide your </a:t>
            </a:r>
            <a:r>
              <a:rPr lang="en-GB" sz="2100" b="1" dirty="0" smtClean="0">
                <a:solidFill>
                  <a:srgbClr val="FF0000"/>
                </a:solidFill>
                <a:latin typeface="Bodoni MT" pitchFamily="18" charset="0"/>
              </a:rPr>
              <a:t>TRAINING YEAR </a:t>
            </a:r>
            <a:r>
              <a:rPr lang="en-GB" sz="2100" b="1" dirty="0" smtClean="0">
                <a:latin typeface="Bodoni MT" pitchFamily="18" charset="0"/>
              </a:rPr>
              <a:t>into 3 seasons         1) </a:t>
            </a:r>
            <a:r>
              <a:rPr lang="en-GB" sz="2100" b="1" dirty="0" smtClean="0">
                <a:solidFill>
                  <a:srgbClr val="FF0000"/>
                </a:solidFill>
                <a:latin typeface="Bodoni MT" pitchFamily="18" charset="0"/>
              </a:rPr>
              <a:t>PRE SEASON: </a:t>
            </a:r>
            <a:r>
              <a:rPr lang="en-GB" sz="2100" b="1" dirty="0" smtClean="0">
                <a:latin typeface="Bodoni MT" pitchFamily="18" charset="0"/>
              </a:rPr>
              <a:t>There are 3 parts to this. </a:t>
            </a:r>
            <a:r>
              <a:rPr lang="en-GB" sz="2100" b="1" dirty="0" smtClean="0">
                <a:solidFill>
                  <a:srgbClr val="FF0000"/>
                </a:solidFill>
                <a:latin typeface="Bodoni MT" pitchFamily="18" charset="0"/>
              </a:rPr>
              <a:t>1.1 BASIC FITNESS </a:t>
            </a:r>
            <a:r>
              <a:rPr lang="en-GB" sz="2100" b="1" dirty="0" smtClean="0">
                <a:latin typeface="Bodoni MT" pitchFamily="18" charset="0"/>
              </a:rPr>
              <a:t>phase, </a:t>
            </a:r>
            <a:r>
              <a:rPr lang="en-GB" sz="2100" b="1" dirty="0" smtClean="0">
                <a:solidFill>
                  <a:srgbClr val="FF0000"/>
                </a:solidFill>
                <a:latin typeface="Bodoni MT" pitchFamily="18" charset="0"/>
              </a:rPr>
              <a:t>1.2 SPECIFIC EVENT </a:t>
            </a:r>
            <a:r>
              <a:rPr lang="en-GB" sz="2100" b="1" dirty="0" smtClean="0">
                <a:latin typeface="Bodoni MT" pitchFamily="18" charset="0"/>
              </a:rPr>
              <a:t>phase and </a:t>
            </a:r>
            <a:r>
              <a:rPr lang="en-GB" sz="2100" b="1" dirty="0" smtClean="0">
                <a:solidFill>
                  <a:srgbClr val="FF0000"/>
                </a:solidFill>
                <a:latin typeface="Bodoni MT" pitchFamily="18" charset="0"/>
              </a:rPr>
              <a:t>1.3 PRE COMPETITION </a:t>
            </a:r>
            <a:r>
              <a:rPr lang="en-GB" sz="2100" b="1" dirty="0" smtClean="0">
                <a:latin typeface="Bodoni MT" pitchFamily="18" charset="0"/>
              </a:rPr>
              <a:t>phase</a:t>
            </a:r>
          </a:p>
          <a:p>
            <a:pPr>
              <a:buNone/>
            </a:pPr>
            <a:r>
              <a:rPr lang="en-GB" sz="2100" b="1" dirty="0" smtClean="0">
                <a:solidFill>
                  <a:srgbClr val="FF0000"/>
                </a:solidFill>
                <a:latin typeface="Bodoni MT" pitchFamily="18" charset="0"/>
              </a:rPr>
              <a:t>	</a:t>
            </a:r>
            <a:r>
              <a:rPr lang="en-GB" sz="2100" b="1" dirty="0" smtClean="0">
                <a:latin typeface="Bodoni MT" pitchFamily="18" charset="0"/>
              </a:rPr>
              <a:t>2) </a:t>
            </a:r>
            <a:r>
              <a:rPr lang="en-GB" sz="2100" b="1" dirty="0" smtClean="0">
                <a:solidFill>
                  <a:srgbClr val="FF0000"/>
                </a:solidFill>
                <a:latin typeface="Bodoni MT" pitchFamily="18" charset="0"/>
              </a:rPr>
              <a:t>COMPETITIVE SEASON: </a:t>
            </a:r>
            <a:r>
              <a:rPr lang="en-GB" sz="2100" b="1" dirty="0" smtClean="0">
                <a:latin typeface="Bodoni MT" pitchFamily="18" charset="0"/>
              </a:rPr>
              <a:t>Consists of </a:t>
            </a:r>
            <a:r>
              <a:rPr lang="en-GB" sz="2100" b="1" dirty="0" smtClean="0">
                <a:solidFill>
                  <a:srgbClr val="FF0000"/>
                </a:solidFill>
                <a:latin typeface="Bodoni MT" pitchFamily="18" charset="0"/>
              </a:rPr>
              <a:t>2.1 MAINTENANCE </a:t>
            </a:r>
            <a:r>
              <a:rPr lang="en-GB" sz="2100" b="1" dirty="0" smtClean="0">
                <a:latin typeface="Bodoni MT" pitchFamily="18" charset="0"/>
              </a:rPr>
              <a:t>phase (reduced intensity, rest, tactics) and </a:t>
            </a:r>
            <a:r>
              <a:rPr lang="en-GB" sz="2100" b="1" dirty="0" smtClean="0">
                <a:solidFill>
                  <a:srgbClr val="FF0000"/>
                </a:solidFill>
                <a:latin typeface="Bodoni MT" pitchFamily="18" charset="0"/>
              </a:rPr>
              <a:t>2.2 MONITORING AND RECOVERY </a:t>
            </a:r>
            <a:r>
              <a:rPr lang="en-GB" sz="2100" b="1" dirty="0" smtClean="0">
                <a:latin typeface="Bodoni MT" pitchFamily="18" charset="0"/>
              </a:rPr>
              <a:t>phase (tapered down training, avoid </a:t>
            </a:r>
            <a:r>
              <a:rPr lang="en-GB" sz="2100" b="1" dirty="0" smtClean="0">
                <a:solidFill>
                  <a:srgbClr val="FF0000"/>
                </a:solidFill>
                <a:latin typeface="Bodoni MT" pitchFamily="18" charset="0"/>
              </a:rPr>
              <a:t>BURN OUT</a:t>
            </a:r>
            <a:r>
              <a:rPr lang="en-GB" sz="2100" b="1" dirty="0" smtClean="0">
                <a:latin typeface="Bodoni MT" pitchFamily="18" charset="0"/>
              </a:rPr>
              <a:t>) </a:t>
            </a:r>
          </a:p>
          <a:p>
            <a:pPr>
              <a:buNone/>
            </a:pPr>
            <a:r>
              <a:rPr lang="en-GB" sz="2100" b="1" dirty="0" smtClean="0">
                <a:solidFill>
                  <a:srgbClr val="FF0000"/>
                </a:solidFill>
                <a:latin typeface="Bodoni MT" pitchFamily="18" charset="0"/>
              </a:rPr>
              <a:t>	</a:t>
            </a:r>
            <a:r>
              <a:rPr lang="en-GB" sz="2100" b="1" dirty="0" smtClean="0">
                <a:latin typeface="Bodoni MT" pitchFamily="18" charset="0"/>
              </a:rPr>
              <a:t>3) </a:t>
            </a:r>
            <a:r>
              <a:rPr lang="en-GB" sz="2100" b="1" dirty="0" smtClean="0">
                <a:solidFill>
                  <a:srgbClr val="FF0000"/>
                </a:solidFill>
                <a:latin typeface="Bodoni MT" pitchFamily="18" charset="0"/>
              </a:rPr>
              <a:t>TRANSITION</a:t>
            </a:r>
            <a:r>
              <a:rPr lang="en-GB" sz="2100" b="1" dirty="0" smtClean="0">
                <a:latin typeface="Bodoni MT" pitchFamily="18" charset="0"/>
              </a:rPr>
              <a:t> (</a:t>
            </a:r>
            <a:r>
              <a:rPr lang="en-GB" sz="2100" b="1" dirty="0" smtClean="0">
                <a:solidFill>
                  <a:srgbClr val="FF0000"/>
                </a:solidFill>
                <a:latin typeface="Bodoni MT" pitchFamily="18" charset="0"/>
              </a:rPr>
              <a:t>OFF</a:t>
            </a:r>
            <a:r>
              <a:rPr lang="en-GB" sz="2100" b="1" dirty="0" smtClean="0">
                <a:latin typeface="Bodoni MT" pitchFamily="18" charset="0"/>
              </a:rPr>
              <a:t>) </a:t>
            </a:r>
            <a:r>
              <a:rPr lang="en-GB" sz="2100" b="1" dirty="0" smtClean="0">
                <a:solidFill>
                  <a:srgbClr val="FF0000"/>
                </a:solidFill>
                <a:latin typeface="Bodoni MT" pitchFamily="18" charset="0"/>
              </a:rPr>
              <a:t>SEASON</a:t>
            </a:r>
            <a:r>
              <a:rPr lang="en-GB" sz="2100" b="1" dirty="0" smtClean="0">
                <a:latin typeface="Bodoni MT" pitchFamily="18" charset="0"/>
              </a:rPr>
              <a:t>: Consists of </a:t>
            </a:r>
            <a:r>
              <a:rPr lang="en-GB" sz="2100" b="1" dirty="0" smtClean="0">
                <a:solidFill>
                  <a:srgbClr val="FF0000"/>
                </a:solidFill>
                <a:latin typeface="Bodoni MT" pitchFamily="18" charset="0"/>
              </a:rPr>
              <a:t>3.1 REST/RECOVERY </a:t>
            </a:r>
            <a:r>
              <a:rPr lang="en-GB" sz="2100" b="1" dirty="0" smtClean="0">
                <a:latin typeface="Bodoni MT" pitchFamily="18" charset="0"/>
              </a:rPr>
              <a:t>phase (low level remedial activity) and </a:t>
            </a:r>
            <a:r>
              <a:rPr lang="en-GB" sz="2100" b="1" dirty="0" smtClean="0">
                <a:solidFill>
                  <a:srgbClr val="FF0000"/>
                </a:solidFill>
                <a:latin typeface="Bodoni MT" pitchFamily="18" charset="0"/>
              </a:rPr>
              <a:t>3.2 LOW LEVEL </a:t>
            </a:r>
            <a:r>
              <a:rPr lang="en-GB" sz="2100" b="1" dirty="0" smtClean="0">
                <a:latin typeface="Bodoni MT" pitchFamily="18" charset="0"/>
              </a:rPr>
              <a:t>phase (cross training)</a:t>
            </a:r>
          </a:p>
          <a:p>
            <a:pPr>
              <a:buNone/>
            </a:pPr>
            <a:r>
              <a:rPr lang="en-GB" sz="2100" b="1" dirty="0" smtClean="0">
                <a:latin typeface="Bodoni MT" pitchFamily="18" charset="0"/>
              </a:rPr>
              <a:t>	To each you need to apply 3 basic </a:t>
            </a:r>
            <a:r>
              <a:rPr lang="en-GB" sz="2100" b="1" dirty="0" smtClean="0">
                <a:solidFill>
                  <a:srgbClr val="FF0000"/>
                </a:solidFill>
                <a:latin typeface="Bodoni MT" pitchFamily="18" charset="0"/>
              </a:rPr>
              <a:t>CYCLES </a:t>
            </a:r>
            <a:r>
              <a:rPr lang="en-GB" sz="2100" b="1" dirty="0" smtClean="0">
                <a:latin typeface="Bodoni MT" pitchFamily="18" charset="0"/>
              </a:rPr>
              <a:t>A) </a:t>
            </a:r>
            <a:r>
              <a:rPr lang="en-GB" sz="2100" b="1" dirty="0" smtClean="0">
                <a:solidFill>
                  <a:srgbClr val="FF0000"/>
                </a:solidFill>
                <a:latin typeface="Bodoni MT" pitchFamily="18" charset="0"/>
              </a:rPr>
              <a:t>MACRO CYCLE </a:t>
            </a:r>
            <a:r>
              <a:rPr lang="en-GB" sz="2100" b="1" dirty="0" smtClean="0">
                <a:latin typeface="Bodoni MT" pitchFamily="18" charset="0"/>
              </a:rPr>
              <a:t>which is a </a:t>
            </a:r>
            <a:r>
              <a:rPr lang="en-GB" sz="2100" b="1" dirty="0" smtClean="0">
                <a:solidFill>
                  <a:srgbClr val="FF0000"/>
                </a:solidFill>
                <a:latin typeface="Bodoni MT" pitchFamily="18" charset="0"/>
              </a:rPr>
              <a:t>LONG</a:t>
            </a:r>
            <a:r>
              <a:rPr lang="en-GB" sz="2100" b="1" dirty="0" smtClean="0">
                <a:latin typeface="Bodoni MT" pitchFamily="18" charset="0"/>
              </a:rPr>
              <a:t> term plan EG: 1 year</a:t>
            </a:r>
            <a:r>
              <a:rPr lang="en-GB" sz="2100" b="1" dirty="0" smtClean="0">
                <a:solidFill>
                  <a:srgbClr val="FF0000"/>
                </a:solidFill>
                <a:latin typeface="Bodoni MT" pitchFamily="18" charset="0"/>
              </a:rPr>
              <a:t> MEGA </a:t>
            </a:r>
            <a:r>
              <a:rPr lang="en-GB" sz="2100" b="1" dirty="0" smtClean="0">
                <a:latin typeface="Bodoni MT" pitchFamily="18" charset="0"/>
              </a:rPr>
              <a:t>cycles lasts more than 1 year. B) </a:t>
            </a:r>
            <a:r>
              <a:rPr lang="en-GB" sz="2100" b="1" dirty="0" smtClean="0">
                <a:solidFill>
                  <a:srgbClr val="FF0000"/>
                </a:solidFill>
                <a:latin typeface="Bodoni MT" pitchFamily="18" charset="0"/>
              </a:rPr>
              <a:t>MESO</a:t>
            </a:r>
            <a:r>
              <a:rPr lang="en-GB" sz="2100" b="1" dirty="0" smtClean="0">
                <a:latin typeface="Bodoni MT" pitchFamily="18" charset="0"/>
              </a:rPr>
              <a:t> </a:t>
            </a:r>
            <a:r>
              <a:rPr lang="en-GB" sz="2100" b="1" dirty="0" smtClean="0">
                <a:solidFill>
                  <a:srgbClr val="FF0000"/>
                </a:solidFill>
                <a:latin typeface="Bodoni MT" pitchFamily="18" charset="0"/>
              </a:rPr>
              <a:t>CYCLE </a:t>
            </a:r>
            <a:r>
              <a:rPr lang="en-GB" sz="2100" b="1" dirty="0" smtClean="0">
                <a:latin typeface="Bodoni MT" pitchFamily="18" charset="0"/>
              </a:rPr>
              <a:t>is a </a:t>
            </a:r>
            <a:r>
              <a:rPr lang="en-GB" sz="2100" b="1" dirty="0" smtClean="0">
                <a:solidFill>
                  <a:srgbClr val="FF0000"/>
                </a:solidFill>
                <a:latin typeface="Bodoni MT" pitchFamily="18" charset="0"/>
              </a:rPr>
              <a:t>MEDIUM</a:t>
            </a:r>
            <a:r>
              <a:rPr lang="en-GB" sz="2100" b="1" dirty="0" smtClean="0">
                <a:latin typeface="Bodoni MT" pitchFamily="18" charset="0"/>
              </a:rPr>
              <a:t> term typically between 4 and 16 weeks C) </a:t>
            </a:r>
            <a:r>
              <a:rPr lang="en-GB" sz="2100" b="1" dirty="0" smtClean="0">
                <a:solidFill>
                  <a:srgbClr val="FF0000"/>
                </a:solidFill>
                <a:latin typeface="Bodoni MT" pitchFamily="18" charset="0"/>
              </a:rPr>
              <a:t>MICRO CYCLE </a:t>
            </a:r>
            <a:r>
              <a:rPr lang="en-GB" sz="2100" b="1" dirty="0" smtClean="0">
                <a:latin typeface="Bodoni MT" pitchFamily="18" charset="0"/>
              </a:rPr>
              <a:t>is </a:t>
            </a:r>
            <a:r>
              <a:rPr lang="en-GB" sz="2100" b="1" dirty="0" smtClean="0">
                <a:solidFill>
                  <a:srgbClr val="FF0000"/>
                </a:solidFill>
                <a:latin typeface="Bodoni MT" pitchFamily="18" charset="0"/>
              </a:rPr>
              <a:t>SHORT</a:t>
            </a:r>
            <a:r>
              <a:rPr lang="en-GB" sz="2100" b="1" dirty="0" smtClean="0">
                <a:latin typeface="Bodoni MT" pitchFamily="18" charset="0"/>
              </a:rPr>
              <a:t> term lasting typically 1 week but can last up to 3 weeks. It is a recurrent </a:t>
            </a:r>
            <a:r>
              <a:rPr lang="en-GB" sz="2100" b="1" dirty="0" smtClean="0">
                <a:solidFill>
                  <a:srgbClr val="FF0000"/>
                </a:solidFill>
                <a:latin typeface="Bodoni MT" pitchFamily="18" charset="0"/>
              </a:rPr>
              <a:t>UNIT</a:t>
            </a:r>
            <a:r>
              <a:rPr lang="en-GB" sz="2100" b="1" dirty="0" smtClean="0">
                <a:latin typeface="Bodoni MT" pitchFamily="18" charset="0"/>
              </a:rPr>
              <a:t>. A </a:t>
            </a:r>
            <a:r>
              <a:rPr lang="en-GB" sz="2100" b="1" dirty="0" smtClean="0">
                <a:solidFill>
                  <a:srgbClr val="FF0000"/>
                </a:solidFill>
                <a:latin typeface="Bodoni MT" pitchFamily="18" charset="0"/>
              </a:rPr>
              <a:t>UNIT </a:t>
            </a:r>
            <a:r>
              <a:rPr lang="en-GB" sz="2100" b="1" dirty="0" smtClean="0">
                <a:latin typeface="Bodoni MT" pitchFamily="18" charset="0"/>
              </a:rPr>
              <a:t>can also be an individual training session, or parts of it. A week of 3 training sessions is 3 Units. However in the same session there may be 2 units – strength and flexibility. </a:t>
            </a:r>
          </a:p>
          <a:p>
            <a:r>
              <a:rPr lang="en-GB" sz="2100" b="1" dirty="0" err="1" smtClean="0">
                <a:latin typeface="Bodoni MT" pitchFamily="18" charset="0"/>
              </a:rPr>
              <a:t>Periodisation</a:t>
            </a:r>
            <a:r>
              <a:rPr lang="en-GB" sz="2100" b="1" dirty="0" smtClean="0">
                <a:solidFill>
                  <a:srgbClr val="FF0000"/>
                </a:solidFill>
                <a:latin typeface="Bodoni MT" pitchFamily="18" charset="0"/>
              </a:rPr>
              <a:t> BENEFITS </a:t>
            </a:r>
            <a:r>
              <a:rPr lang="en-GB" sz="2100" b="1" dirty="0" smtClean="0">
                <a:latin typeface="Bodoni MT" pitchFamily="18" charset="0"/>
              </a:rPr>
              <a:t>are the application of the </a:t>
            </a:r>
            <a:r>
              <a:rPr lang="en-GB" sz="2100" b="1" dirty="0" smtClean="0">
                <a:solidFill>
                  <a:srgbClr val="FF0000"/>
                </a:solidFill>
                <a:latin typeface="Bodoni MT" pitchFamily="18" charset="0"/>
              </a:rPr>
              <a:t>PRINCIPLES </a:t>
            </a:r>
            <a:r>
              <a:rPr lang="en-GB" sz="2100" b="1" dirty="0" smtClean="0">
                <a:latin typeface="Bodoni MT" pitchFamily="18" charset="0"/>
              </a:rPr>
              <a:t>of training</a:t>
            </a:r>
          </a:p>
          <a:p>
            <a:endParaRPr lang="en-GB" sz="2100" b="1" dirty="0" smtClean="0">
              <a:solidFill>
                <a:srgbClr val="FF0000"/>
              </a:solidFill>
              <a:latin typeface="Bodoni MT"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143752"/>
          </a:xfrm>
        </p:spPr>
        <p:txBody>
          <a:bodyPr>
            <a:noAutofit/>
          </a:bodyPr>
          <a:lstStyle/>
          <a:p>
            <a:pPr algn="ctr">
              <a:buNone/>
            </a:pPr>
            <a:r>
              <a:rPr lang="en-GB" sz="2000" b="1" dirty="0" smtClean="0">
                <a:latin typeface="Bodoni MT" pitchFamily="18" charset="0"/>
              </a:rPr>
              <a:t>APPLICATIONS OF THE PRINCIPLES OF TRAINING</a:t>
            </a:r>
          </a:p>
          <a:p>
            <a:r>
              <a:rPr lang="en-GB" sz="2100" b="1" dirty="0" smtClean="0">
                <a:solidFill>
                  <a:srgbClr val="FF0000"/>
                </a:solidFill>
                <a:latin typeface="Bodoni MT" pitchFamily="18" charset="0"/>
              </a:rPr>
              <a:t>TESTING: </a:t>
            </a:r>
            <a:r>
              <a:rPr lang="en-GB" sz="2100" b="1" dirty="0" smtClean="0">
                <a:latin typeface="Bodoni MT" pitchFamily="18" charset="0"/>
              </a:rPr>
              <a:t>This allows you to </a:t>
            </a:r>
            <a:r>
              <a:rPr lang="en-GB" sz="2100" b="1" dirty="0" smtClean="0">
                <a:solidFill>
                  <a:srgbClr val="FF0000"/>
                </a:solidFill>
                <a:latin typeface="Bodoni MT" pitchFamily="18" charset="0"/>
              </a:rPr>
              <a:t>MONITOR</a:t>
            </a:r>
            <a:r>
              <a:rPr lang="en-GB" sz="2100" b="1" dirty="0" smtClean="0">
                <a:latin typeface="Bodoni MT" pitchFamily="18" charset="0"/>
              </a:rPr>
              <a:t> your training to ensure correct level of</a:t>
            </a:r>
            <a:r>
              <a:rPr lang="en-GB" sz="2100" b="1" dirty="0" smtClean="0">
                <a:solidFill>
                  <a:srgbClr val="FF0000"/>
                </a:solidFill>
                <a:latin typeface="Bodoni MT" pitchFamily="18" charset="0"/>
              </a:rPr>
              <a:t> OVERLOAD </a:t>
            </a:r>
            <a:r>
              <a:rPr lang="en-GB" sz="2100" b="1" dirty="0" smtClean="0">
                <a:latin typeface="Bodoni MT" pitchFamily="18" charset="0"/>
              </a:rPr>
              <a:t>and to ensure further </a:t>
            </a:r>
            <a:r>
              <a:rPr lang="en-GB" sz="2100" b="1" dirty="0" smtClean="0">
                <a:solidFill>
                  <a:srgbClr val="FF0000"/>
                </a:solidFill>
                <a:latin typeface="Bodoni MT" pitchFamily="18" charset="0"/>
              </a:rPr>
              <a:t>ADAPTATIONS </a:t>
            </a:r>
            <a:r>
              <a:rPr lang="en-GB" sz="2100" b="1" dirty="0" smtClean="0">
                <a:latin typeface="Bodoni MT" pitchFamily="18" charset="0"/>
              </a:rPr>
              <a:t>and avoid </a:t>
            </a:r>
            <a:r>
              <a:rPr lang="en-GB" sz="2100" b="1" dirty="0" smtClean="0">
                <a:solidFill>
                  <a:srgbClr val="FF0000"/>
                </a:solidFill>
                <a:latin typeface="Bodoni MT" pitchFamily="18" charset="0"/>
              </a:rPr>
              <a:t>BURN OUT</a:t>
            </a:r>
          </a:p>
          <a:p>
            <a:r>
              <a:rPr lang="en-GB" sz="2100" b="1" dirty="0" smtClean="0">
                <a:solidFill>
                  <a:srgbClr val="FF0000"/>
                </a:solidFill>
                <a:latin typeface="Bodoni MT" pitchFamily="18" charset="0"/>
              </a:rPr>
              <a:t>WARM UP</a:t>
            </a:r>
            <a:r>
              <a:rPr lang="en-GB" sz="2100" b="1" dirty="0" smtClean="0">
                <a:latin typeface="Bodoni MT" pitchFamily="18" charset="0"/>
              </a:rPr>
              <a:t>: This should precede any activity to help prepare </a:t>
            </a:r>
            <a:r>
              <a:rPr lang="en-GB" sz="2100" b="1" dirty="0" smtClean="0">
                <a:solidFill>
                  <a:srgbClr val="FF0000"/>
                </a:solidFill>
                <a:latin typeface="Bodoni MT" pitchFamily="18" charset="0"/>
              </a:rPr>
              <a:t>PHYSIOLOGICALLY</a:t>
            </a:r>
            <a:r>
              <a:rPr lang="en-GB" sz="2100" b="1" dirty="0" smtClean="0">
                <a:latin typeface="Bodoni MT" pitchFamily="18" charset="0"/>
              </a:rPr>
              <a:t> and </a:t>
            </a:r>
            <a:r>
              <a:rPr lang="en-GB" sz="2100" b="1" dirty="0" smtClean="0">
                <a:solidFill>
                  <a:srgbClr val="FF0000"/>
                </a:solidFill>
                <a:latin typeface="Bodoni MT" pitchFamily="18" charset="0"/>
              </a:rPr>
              <a:t>MENTALLY</a:t>
            </a:r>
            <a:r>
              <a:rPr lang="en-GB" sz="2100" b="1" dirty="0" smtClean="0">
                <a:latin typeface="Bodoni MT" pitchFamily="18" charset="0"/>
              </a:rPr>
              <a:t>. Benefits include increased muscle </a:t>
            </a:r>
            <a:r>
              <a:rPr lang="en-GB" sz="2100" b="1" dirty="0" smtClean="0">
                <a:solidFill>
                  <a:srgbClr val="FF0000"/>
                </a:solidFill>
                <a:latin typeface="Bodoni MT" pitchFamily="18" charset="0"/>
              </a:rPr>
              <a:t>TEMPERATURE, </a:t>
            </a:r>
            <a:r>
              <a:rPr lang="en-GB" sz="2100" b="1" dirty="0" smtClean="0">
                <a:latin typeface="Bodoni MT" pitchFamily="18" charset="0"/>
              </a:rPr>
              <a:t>nerve impulse </a:t>
            </a:r>
            <a:r>
              <a:rPr lang="en-GB" sz="2100" b="1" dirty="0" smtClean="0">
                <a:solidFill>
                  <a:srgbClr val="FF0000"/>
                </a:solidFill>
                <a:latin typeface="Bodoni MT" pitchFamily="18" charset="0"/>
              </a:rPr>
              <a:t>CONDUCTION, 02 DISSOCIATION</a:t>
            </a:r>
            <a:r>
              <a:rPr lang="en-GB" sz="2100" b="1" dirty="0" smtClean="0">
                <a:latin typeface="Bodoni MT" pitchFamily="18" charset="0"/>
              </a:rPr>
              <a:t>, muscle </a:t>
            </a:r>
            <a:r>
              <a:rPr lang="en-GB" sz="2100" b="1" dirty="0" smtClean="0">
                <a:solidFill>
                  <a:srgbClr val="FF0000"/>
                </a:solidFill>
                <a:latin typeface="Bodoni MT" pitchFamily="18" charset="0"/>
              </a:rPr>
              <a:t>FORCE, SPEED, ELASTICITY </a:t>
            </a:r>
            <a:r>
              <a:rPr lang="en-GB" sz="2100" b="1" dirty="0" smtClean="0">
                <a:latin typeface="Bodoni MT" pitchFamily="18" charset="0"/>
              </a:rPr>
              <a:t>and </a:t>
            </a:r>
            <a:r>
              <a:rPr lang="en-GB" sz="2100" b="1" dirty="0" smtClean="0">
                <a:solidFill>
                  <a:srgbClr val="FF0000"/>
                </a:solidFill>
                <a:latin typeface="Bodoni MT" pitchFamily="18" charset="0"/>
              </a:rPr>
              <a:t>CONTRACTION</a:t>
            </a:r>
            <a:r>
              <a:rPr lang="en-GB" sz="2100" b="1" dirty="0" smtClean="0">
                <a:latin typeface="Bodoni MT" pitchFamily="18" charset="0"/>
              </a:rPr>
              <a:t>. It releases </a:t>
            </a:r>
            <a:r>
              <a:rPr lang="en-GB" sz="2100" b="1" dirty="0" smtClean="0">
                <a:solidFill>
                  <a:srgbClr val="FF0000"/>
                </a:solidFill>
                <a:latin typeface="Bodoni MT" pitchFamily="18" charset="0"/>
              </a:rPr>
              <a:t>SYNOVIAL FLUID</a:t>
            </a:r>
            <a:r>
              <a:rPr lang="en-GB" sz="2100" b="1" dirty="0" smtClean="0">
                <a:latin typeface="Bodoni MT" pitchFamily="18" charset="0"/>
              </a:rPr>
              <a:t>, </a:t>
            </a:r>
            <a:r>
              <a:rPr lang="en-GB" sz="2100" b="1" dirty="0" smtClean="0">
                <a:solidFill>
                  <a:srgbClr val="FF0000"/>
                </a:solidFill>
                <a:latin typeface="Bodoni MT" pitchFamily="18" charset="0"/>
              </a:rPr>
              <a:t>REDISTRIBUTES </a:t>
            </a:r>
            <a:r>
              <a:rPr lang="en-GB" sz="2100" b="1" dirty="0" smtClean="0">
                <a:latin typeface="Bodoni MT" pitchFamily="18" charset="0"/>
              </a:rPr>
              <a:t>blood flow, reduces </a:t>
            </a:r>
            <a:r>
              <a:rPr lang="en-GB" sz="2100" b="1" dirty="0" smtClean="0">
                <a:solidFill>
                  <a:srgbClr val="FF0000"/>
                </a:solidFill>
                <a:latin typeface="Bodoni MT" pitchFamily="18" charset="0"/>
              </a:rPr>
              <a:t>INJURY, </a:t>
            </a:r>
            <a:r>
              <a:rPr lang="en-GB" sz="2100" b="1" dirty="0" smtClean="0">
                <a:latin typeface="Bodoni MT" pitchFamily="18" charset="0"/>
              </a:rPr>
              <a:t>delays </a:t>
            </a:r>
            <a:r>
              <a:rPr lang="en-GB" sz="2100" b="1" dirty="0" smtClean="0">
                <a:solidFill>
                  <a:srgbClr val="FF0000"/>
                </a:solidFill>
                <a:latin typeface="Bodoni MT" pitchFamily="18" charset="0"/>
              </a:rPr>
              <a:t>OBLA.</a:t>
            </a:r>
          </a:p>
          <a:p>
            <a:r>
              <a:rPr lang="en-GB" sz="2100" b="1" dirty="0" smtClean="0">
                <a:latin typeface="Bodoni MT" pitchFamily="18" charset="0"/>
              </a:rPr>
              <a:t>There are 3 phases:</a:t>
            </a:r>
          </a:p>
          <a:p>
            <a:pPr marL="457200" indent="-457200">
              <a:buAutoNum type="arabicParenR"/>
            </a:pPr>
            <a:r>
              <a:rPr lang="en-GB" sz="2100" b="1" dirty="0" smtClean="0">
                <a:solidFill>
                  <a:srgbClr val="FF0000"/>
                </a:solidFill>
                <a:latin typeface="Bodoni MT" pitchFamily="18" charset="0"/>
              </a:rPr>
              <a:t>PULSE RAISER</a:t>
            </a:r>
          </a:p>
          <a:p>
            <a:pPr marL="457200" indent="-457200">
              <a:buAutoNum type="arabicParenR"/>
            </a:pPr>
            <a:r>
              <a:rPr lang="en-GB" sz="2100" b="1" dirty="0" smtClean="0">
                <a:solidFill>
                  <a:srgbClr val="FF0000"/>
                </a:solidFill>
                <a:latin typeface="Bodoni MT" pitchFamily="18" charset="0"/>
              </a:rPr>
              <a:t>MOBILITY</a:t>
            </a:r>
          </a:p>
          <a:p>
            <a:pPr marL="457200" indent="-457200">
              <a:buAutoNum type="arabicParenR"/>
            </a:pPr>
            <a:r>
              <a:rPr lang="en-GB" sz="2100" b="1" dirty="0" smtClean="0">
                <a:solidFill>
                  <a:srgbClr val="FF0000"/>
                </a:solidFill>
                <a:latin typeface="Bodoni MT" pitchFamily="18" charset="0"/>
              </a:rPr>
              <a:t>STRETCHING.</a:t>
            </a:r>
            <a:r>
              <a:rPr lang="en-GB" sz="2100" b="1" dirty="0" smtClean="0">
                <a:latin typeface="Bodoni MT" pitchFamily="18" charset="0"/>
              </a:rPr>
              <a:t> </a:t>
            </a:r>
          </a:p>
          <a:p>
            <a:r>
              <a:rPr lang="en-GB" sz="2100" b="1" dirty="0" smtClean="0">
                <a:solidFill>
                  <a:srgbClr val="FF0000"/>
                </a:solidFill>
                <a:latin typeface="Bodoni MT" pitchFamily="18" charset="0"/>
              </a:rPr>
              <a:t>COOL DOWN</a:t>
            </a:r>
            <a:r>
              <a:rPr lang="en-GB" sz="2100" b="1" dirty="0" smtClean="0">
                <a:latin typeface="Bodoni MT" pitchFamily="18" charset="0"/>
              </a:rPr>
              <a:t>: There are 2 phases</a:t>
            </a:r>
          </a:p>
          <a:p>
            <a:pPr marL="457200" indent="-457200">
              <a:buAutoNum type="arabicParenR"/>
            </a:pPr>
            <a:r>
              <a:rPr lang="en-GB" sz="2100" b="1" dirty="0" smtClean="0">
                <a:solidFill>
                  <a:srgbClr val="FF0000"/>
                </a:solidFill>
                <a:latin typeface="Bodoni MT" pitchFamily="18" charset="0"/>
              </a:rPr>
              <a:t>PULSE LOWERING </a:t>
            </a:r>
            <a:r>
              <a:rPr lang="en-GB" sz="2100" b="1" dirty="0" smtClean="0">
                <a:latin typeface="Bodoni MT" pitchFamily="18" charset="0"/>
              </a:rPr>
              <a:t>(Active Recovery) </a:t>
            </a:r>
          </a:p>
          <a:p>
            <a:pPr marL="457200" indent="-457200">
              <a:buAutoNum type="arabicParenR"/>
            </a:pPr>
            <a:r>
              <a:rPr lang="en-GB" sz="2100" b="1" dirty="0" smtClean="0">
                <a:solidFill>
                  <a:srgbClr val="FF0000"/>
                </a:solidFill>
                <a:latin typeface="Bodoni MT" pitchFamily="18" charset="0"/>
              </a:rPr>
              <a:t>STRETCHING</a:t>
            </a:r>
          </a:p>
          <a:p>
            <a:pPr marL="457200" indent="-457200"/>
            <a:r>
              <a:rPr lang="en-GB" sz="2100" b="1" dirty="0" smtClean="0">
                <a:latin typeface="Bodoni MT" pitchFamily="18" charset="0"/>
              </a:rPr>
              <a:t>The benefits include maintained </a:t>
            </a:r>
            <a:r>
              <a:rPr lang="en-GB" sz="2100" b="1" dirty="0" smtClean="0">
                <a:solidFill>
                  <a:srgbClr val="FF0000"/>
                </a:solidFill>
                <a:latin typeface="Bodoni MT" pitchFamily="18" charset="0"/>
              </a:rPr>
              <a:t>VR, SV, Q, VE </a:t>
            </a:r>
            <a:r>
              <a:rPr lang="en-GB" sz="2100" b="1" dirty="0" smtClean="0">
                <a:latin typeface="Bodoni MT" pitchFamily="18" charset="0"/>
              </a:rPr>
              <a:t>and </a:t>
            </a:r>
            <a:r>
              <a:rPr lang="en-GB" sz="2100" b="1" dirty="0" smtClean="0">
                <a:solidFill>
                  <a:srgbClr val="FF0000"/>
                </a:solidFill>
                <a:latin typeface="Bodoni MT" pitchFamily="18" charset="0"/>
              </a:rPr>
              <a:t>Bp</a:t>
            </a:r>
            <a:r>
              <a:rPr lang="en-GB" sz="2100" b="1" dirty="0" smtClean="0">
                <a:latin typeface="Bodoni MT" pitchFamily="18" charset="0"/>
              </a:rPr>
              <a:t>. Gradual muscle </a:t>
            </a:r>
            <a:r>
              <a:rPr lang="en-GB" sz="2100" b="1" dirty="0" smtClean="0">
                <a:solidFill>
                  <a:srgbClr val="FF0000"/>
                </a:solidFill>
                <a:latin typeface="Bodoni MT" pitchFamily="18" charset="0"/>
              </a:rPr>
              <a:t>TEMP</a:t>
            </a:r>
            <a:r>
              <a:rPr lang="en-GB" sz="2100" b="1" dirty="0" smtClean="0">
                <a:latin typeface="Bodoni MT" pitchFamily="18" charset="0"/>
              </a:rPr>
              <a:t> reduced, reduces risk of </a:t>
            </a:r>
            <a:r>
              <a:rPr lang="en-GB" sz="2100" b="1" dirty="0" smtClean="0">
                <a:solidFill>
                  <a:srgbClr val="FF0000"/>
                </a:solidFill>
                <a:latin typeface="Bodoni MT" pitchFamily="18" charset="0"/>
              </a:rPr>
              <a:t>DOMS</a:t>
            </a:r>
            <a:r>
              <a:rPr lang="en-GB" sz="2100" b="1" dirty="0" smtClean="0">
                <a:latin typeface="Bodoni MT" pitchFamily="18" charset="0"/>
              </a:rPr>
              <a:t> and </a:t>
            </a:r>
            <a:r>
              <a:rPr lang="en-GB" sz="2100" b="1" dirty="0" smtClean="0">
                <a:solidFill>
                  <a:srgbClr val="FF0000"/>
                </a:solidFill>
                <a:latin typeface="Bodoni MT" pitchFamily="18" charset="0"/>
              </a:rPr>
              <a:t>INJURY</a:t>
            </a:r>
            <a:r>
              <a:rPr lang="en-GB" sz="2100" b="1" dirty="0" smtClean="0">
                <a:latin typeface="Bodoni MT" pitchFamily="18" charset="0"/>
              </a:rPr>
              <a:t>, flushes capillaries with 02, speeds up </a:t>
            </a:r>
            <a:r>
              <a:rPr lang="en-GB" sz="2100" b="1" dirty="0" smtClean="0">
                <a:solidFill>
                  <a:srgbClr val="FF0000"/>
                </a:solidFill>
                <a:latin typeface="Bodoni MT" pitchFamily="18" charset="0"/>
              </a:rPr>
              <a:t>LACTIC ACID </a:t>
            </a:r>
            <a:r>
              <a:rPr lang="en-GB" sz="2100" b="1" dirty="0" smtClean="0">
                <a:latin typeface="Bodoni MT" pitchFamily="18" charset="0"/>
              </a:rPr>
              <a:t>removal, prevents </a:t>
            </a:r>
            <a:r>
              <a:rPr lang="en-GB" sz="2100" b="1" dirty="0" smtClean="0">
                <a:solidFill>
                  <a:srgbClr val="FF0000"/>
                </a:solidFill>
                <a:latin typeface="Bodoni MT" pitchFamily="18" charset="0"/>
              </a:rPr>
              <a:t>BLOOD POOLING</a:t>
            </a:r>
          </a:p>
          <a:p>
            <a:endParaRPr lang="en-GB" sz="2100" b="1" dirty="0" smtClean="0">
              <a:latin typeface="Bodoni MT" pitchFamily="18" charset="0"/>
            </a:endParaRPr>
          </a:p>
          <a:p>
            <a:endParaRPr lang="en-GB" sz="2100" b="1" dirty="0" smtClean="0">
              <a:solidFill>
                <a:srgbClr val="FF0000"/>
              </a:solidFill>
              <a:latin typeface="Bodoni MT"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APPLICATIONS OF THE PRINCIPLES OF TRAINING</a:t>
            </a:r>
          </a:p>
          <a:p>
            <a:pPr marL="457200" indent="-457200"/>
            <a:r>
              <a:rPr lang="en-GB" sz="2200" b="1" dirty="0" smtClean="0">
                <a:latin typeface="Bodoni MT" pitchFamily="18" charset="0"/>
              </a:rPr>
              <a:t>Draw the following 2 graphs related to OVERLOAD and TRAINING ZONES</a:t>
            </a:r>
          </a:p>
          <a:p>
            <a:pPr marL="457200" indent="-457200">
              <a:buAutoNum type="arabicParenR"/>
            </a:pPr>
            <a:r>
              <a:rPr lang="en-GB" sz="2200" b="1" dirty="0" smtClean="0">
                <a:latin typeface="Bodoni MT" pitchFamily="18" charset="0"/>
              </a:rPr>
              <a:t>EXERCISE TARGET ZONE: X Axis = Age from 20 to 70. Y Axis = Heart Rate in BPM from 0 to 220. Identify the following TARGET ZONES</a:t>
            </a:r>
          </a:p>
          <a:p>
            <a:pPr marL="457200" indent="-457200">
              <a:buAutoNum type="alphaUcParenR"/>
            </a:pPr>
            <a:r>
              <a:rPr lang="en-GB" sz="2200" b="1" dirty="0" smtClean="0">
                <a:latin typeface="Bodoni MT" pitchFamily="18" charset="0"/>
              </a:rPr>
              <a:t>ANAEROBIC THRESHOLD ZONE: 85% to 100% of maximum Heart Rate</a:t>
            </a:r>
          </a:p>
          <a:p>
            <a:pPr marL="457200" indent="-457200">
              <a:buAutoNum type="alphaUcParenR"/>
            </a:pPr>
            <a:r>
              <a:rPr lang="en-GB" sz="2200" b="1" dirty="0" smtClean="0">
                <a:latin typeface="Bodoni MT" pitchFamily="18" charset="0"/>
              </a:rPr>
              <a:t>TARGET HEART RATE ZONE; 65% to 85% of Maximum Heart Rate</a:t>
            </a:r>
          </a:p>
          <a:p>
            <a:pPr marL="457200" indent="-457200">
              <a:buAutoNum type="alphaUcParenR"/>
            </a:pPr>
            <a:r>
              <a:rPr lang="en-GB" sz="2200" b="1" dirty="0" smtClean="0">
                <a:latin typeface="Bodoni MT" pitchFamily="18" charset="0"/>
              </a:rPr>
              <a:t>FAT BURNING ZONE: 50% to 65% of Maximum Heart Rate</a:t>
            </a:r>
          </a:p>
          <a:p>
            <a:pPr marL="457200" indent="-457200">
              <a:buAutoNum type="alphaUcParenR"/>
            </a:pPr>
            <a:r>
              <a:rPr lang="en-GB" sz="2200" b="1" dirty="0" smtClean="0">
                <a:latin typeface="Bodoni MT" pitchFamily="18" charset="0"/>
              </a:rPr>
              <a:t>RECOVERY ZONE: 50% or less</a:t>
            </a:r>
          </a:p>
          <a:p>
            <a:pPr marL="457200" indent="-457200">
              <a:buAutoNum type="arabicParenR" startAt="2"/>
            </a:pPr>
            <a:r>
              <a:rPr lang="en-GB" sz="2200" b="1" dirty="0" smtClean="0">
                <a:latin typeface="Bodoni MT" pitchFamily="18" charset="0"/>
              </a:rPr>
              <a:t>TRAINING TARGET HEART RATE: X Axis = Age from 20 to 90. Y Axis = Heart Rate in BPM from 0 to 220. Identify the following TRAINING TARGETS</a:t>
            </a:r>
          </a:p>
          <a:p>
            <a:pPr marL="457200" indent="-457200">
              <a:buAutoNum type="alphaUcParenR"/>
            </a:pPr>
            <a:r>
              <a:rPr lang="en-GB" sz="2200" b="1" dirty="0" smtClean="0">
                <a:latin typeface="Bodoni MT" pitchFamily="18" charset="0"/>
              </a:rPr>
              <a:t>Maximum Heart Rate</a:t>
            </a:r>
          </a:p>
          <a:p>
            <a:pPr marL="457200" indent="-457200">
              <a:buAutoNum type="alphaUcParenR"/>
            </a:pPr>
            <a:r>
              <a:rPr lang="en-GB" sz="2200" b="1" dirty="0" smtClean="0">
                <a:latin typeface="Bodoni MT" pitchFamily="18" charset="0"/>
              </a:rPr>
              <a:t>ANEAROBIC THRESHOLD: 85%</a:t>
            </a:r>
          </a:p>
          <a:p>
            <a:pPr marL="457200" indent="-457200">
              <a:buAutoNum type="alphaUcParenR"/>
            </a:pPr>
            <a:r>
              <a:rPr lang="en-GB" sz="2200" b="1" dirty="0" smtClean="0">
                <a:latin typeface="Bodoni MT" pitchFamily="18" charset="0"/>
              </a:rPr>
              <a:t>TRAINING ZONE: 75% to 85%</a:t>
            </a:r>
          </a:p>
          <a:p>
            <a:pPr marL="457200" indent="-457200"/>
            <a:r>
              <a:rPr lang="en-GB" sz="2200" b="1" dirty="0" smtClean="0">
                <a:latin typeface="Bodoni MT" pitchFamily="18" charset="0"/>
              </a:rPr>
              <a:t>Apply the Principles of Training to your Sport</a:t>
            </a:r>
          </a:p>
          <a:p>
            <a:pPr marL="457200" indent="-457200"/>
            <a:endParaRPr lang="en-GB" sz="2200" b="1" dirty="0" smtClean="0">
              <a:latin typeface="Bodoni MT" pitchFamily="18" charset="0"/>
            </a:endParaRPr>
          </a:p>
          <a:p>
            <a:pPr marL="457200" indent="-457200"/>
            <a:endParaRPr lang="en-GB" sz="2200" b="1" dirty="0" smtClean="0">
              <a:latin typeface="Bodoni MT" pitchFamily="18" charset="0"/>
            </a:endParaRPr>
          </a:p>
          <a:p>
            <a:pPr marL="457200" indent="-457200">
              <a:buNone/>
            </a:pPr>
            <a:endParaRPr lang="en-GB" sz="2200" b="1" dirty="0" smtClean="0">
              <a:latin typeface="Bodoni MT" pitchFamily="18" charset="0"/>
            </a:endParaRPr>
          </a:p>
          <a:p>
            <a:pPr marL="457200" indent="-457200">
              <a:buNone/>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AEROBIC CAPACITY TESTING</a:t>
            </a:r>
          </a:p>
          <a:p>
            <a:r>
              <a:rPr lang="en-GB" sz="2200" b="1" dirty="0" smtClean="0">
                <a:solidFill>
                  <a:srgbClr val="FF0000"/>
                </a:solidFill>
                <a:latin typeface="Bodoni MT" pitchFamily="18" charset="0"/>
              </a:rPr>
              <a:t>MEASUREMENT</a:t>
            </a:r>
            <a:r>
              <a:rPr lang="en-GB" sz="2200" b="1" dirty="0" smtClean="0">
                <a:latin typeface="Bodoni MT" pitchFamily="18" charset="0"/>
              </a:rPr>
              <a:t> is an essential</a:t>
            </a:r>
            <a:r>
              <a:rPr lang="en-GB" sz="2200" b="1" dirty="0" smtClean="0">
                <a:solidFill>
                  <a:srgbClr val="FF0000"/>
                </a:solidFill>
                <a:latin typeface="Bodoni MT" pitchFamily="18" charset="0"/>
              </a:rPr>
              <a:t> TOOL </a:t>
            </a:r>
            <a:r>
              <a:rPr lang="en-GB" sz="2200" b="1" dirty="0" smtClean="0">
                <a:latin typeface="Bodoni MT" pitchFamily="18" charset="0"/>
              </a:rPr>
              <a:t>to ensure that </a:t>
            </a:r>
            <a:r>
              <a:rPr lang="en-GB" sz="2200" b="1" dirty="0" smtClean="0">
                <a:solidFill>
                  <a:srgbClr val="FF0000"/>
                </a:solidFill>
                <a:latin typeface="Bodoni MT" pitchFamily="18" charset="0"/>
              </a:rPr>
              <a:t>OVERLOAD</a:t>
            </a:r>
            <a:r>
              <a:rPr lang="en-GB" sz="2200" b="1" dirty="0" smtClean="0">
                <a:latin typeface="Bodoni MT" pitchFamily="18" charset="0"/>
              </a:rPr>
              <a:t> is </a:t>
            </a:r>
            <a:r>
              <a:rPr lang="en-GB" sz="2200" b="1" dirty="0" smtClean="0">
                <a:solidFill>
                  <a:srgbClr val="FF0000"/>
                </a:solidFill>
                <a:latin typeface="Bodoni MT" pitchFamily="18" charset="0"/>
              </a:rPr>
              <a:t>PROGRESSIVE </a:t>
            </a:r>
            <a:r>
              <a:rPr lang="en-GB" sz="2200" b="1" dirty="0" smtClean="0">
                <a:latin typeface="Bodoni MT" pitchFamily="18" charset="0"/>
              </a:rPr>
              <a:t> and </a:t>
            </a:r>
            <a:r>
              <a:rPr lang="en-GB" sz="2200" b="1" dirty="0" smtClean="0">
                <a:solidFill>
                  <a:srgbClr val="FF0000"/>
                </a:solidFill>
                <a:latin typeface="Bodoni MT" pitchFamily="18" charset="0"/>
              </a:rPr>
              <a:t>MODERATION</a:t>
            </a:r>
            <a:r>
              <a:rPr lang="en-GB" sz="2200" b="1" dirty="0" smtClean="0">
                <a:latin typeface="Bodoni MT" pitchFamily="18" charset="0"/>
              </a:rPr>
              <a:t> of </a:t>
            </a:r>
            <a:r>
              <a:rPr lang="en-GB" sz="2200" b="1" dirty="0" smtClean="0">
                <a:solidFill>
                  <a:srgbClr val="FF0000"/>
                </a:solidFill>
                <a:latin typeface="Bodoni MT" pitchFamily="18" charset="0"/>
              </a:rPr>
              <a:t>TRAINING</a:t>
            </a:r>
            <a:r>
              <a:rPr lang="en-GB" sz="2200" b="1" dirty="0" smtClean="0">
                <a:latin typeface="Bodoni MT" pitchFamily="18" charset="0"/>
              </a:rPr>
              <a:t> are matched to the requirements of the activity. </a:t>
            </a:r>
          </a:p>
          <a:p>
            <a:r>
              <a:rPr lang="en-GB" sz="2200" b="1" dirty="0" smtClean="0">
                <a:latin typeface="Bodoni MT" pitchFamily="18" charset="0"/>
              </a:rPr>
              <a:t>There are many</a:t>
            </a:r>
            <a:r>
              <a:rPr lang="en-GB" sz="2200" b="1" dirty="0" smtClean="0">
                <a:solidFill>
                  <a:srgbClr val="FF0000"/>
                </a:solidFill>
                <a:latin typeface="Bodoni MT" pitchFamily="18" charset="0"/>
              </a:rPr>
              <a:t> TESTS </a:t>
            </a:r>
            <a:r>
              <a:rPr lang="en-GB" sz="2200" b="1" dirty="0" smtClean="0">
                <a:latin typeface="Bodoni MT" pitchFamily="18" charset="0"/>
              </a:rPr>
              <a:t>for aerobic capacity / V02 Max. They can vary in </a:t>
            </a:r>
            <a:r>
              <a:rPr lang="en-GB" sz="2200" b="1" dirty="0" smtClean="0">
                <a:solidFill>
                  <a:srgbClr val="FF0000"/>
                </a:solidFill>
                <a:latin typeface="Bodoni MT" pitchFamily="18" charset="0"/>
              </a:rPr>
              <a:t>RELIABILITY</a:t>
            </a:r>
            <a:r>
              <a:rPr lang="en-GB" sz="2200" b="1" dirty="0" smtClean="0">
                <a:latin typeface="Bodoni MT" pitchFamily="18" charset="0"/>
              </a:rPr>
              <a:t> and </a:t>
            </a:r>
            <a:r>
              <a:rPr lang="en-GB" sz="2200" b="1" dirty="0" smtClean="0">
                <a:solidFill>
                  <a:srgbClr val="FF0000"/>
                </a:solidFill>
                <a:latin typeface="Bodoni MT" pitchFamily="18" charset="0"/>
              </a:rPr>
              <a:t>VALIDITY</a:t>
            </a:r>
            <a:r>
              <a:rPr lang="en-GB" sz="2200" b="1" dirty="0" smtClean="0">
                <a:latin typeface="Bodoni MT" pitchFamily="18" charset="0"/>
              </a:rPr>
              <a:t> but the fact that they can be</a:t>
            </a:r>
            <a:r>
              <a:rPr lang="en-GB" sz="2200" b="1" dirty="0" smtClean="0">
                <a:solidFill>
                  <a:srgbClr val="FF0000"/>
                </a:solidFill>
                <a:latin typeface="Bodoni MT" pitchFamily="18" charset="0"/>
              </a:rPr>
              <a:t> RETESTED </a:t>
            </a:r>
            <a:r>
              <a:rPr lang="en-GB" sz="2200" b="1" dirty="0" smtClean="0">
                <a:latin typeface="Bodoni MT" pitchFamily="18" charset="0"/>
              </a:rPr>
              <a:t>allows for a practical approach to improvement</a:t>
            </a:r>
          </a:p>
          <a:p>
            <a:r>
              <a:rPr lang="en-GB" sz="2200" b="1" dirty="0" smtClean="0">
                <a:latin typeface="Bodoni MT" pitchFamily="18" charset="0"/>
              </a:rPr>
              <a:t>One tests is the </a:t>
            </a:r>
            <a:r>
              <a:rPr lang="en-GB" sz="2200" b="1" dirty="0" smtClean="0">
                <a:solidFill>
                  <a:srgbClr val="FF0000"/>
                </a:solidFill>
                <a:latin typeface="Bodoni MT" pitchFamily="18" charset="0"/>
              </a:rPr>
              <a:t>PHYSICAL WORKING CAPACITY TEST </a:t>
            </a:r>
            <a:r>
              <a:rPr lang="en-GB" sz="2200" b="1" dirty="0" smtClean="0">
                <a:latin typeface="Bodoni MT" pitchFamily="18" charset="0"/>
              </a:rPr>
              <a:t>(</a:t>
            </a:r>
            <a:r>
              <a:rPr lang="en-GB" sz="2200" b="1" dirty="0" smtClean="0">
                <a:solidFill>
                  <a:srgbClr val="FF0000"/>
                </a:solidFill>
                <a:latin typeface="Bodoni MT" pitchFamily="18" charset="0"/>
              </a:rPr>
              <a:t>PWC 170</a:t>
            </a:r>
            <a:r>
              <a:rPr lang="en-GB" sz="2200" b="1" dirty="0" smtClean="0">
                <a:latin typeface="Bodoni MT" pitchFamily="18" charset="0"/>
              </a:rPr>
              <a:t>) which is on a </a:t>
            </a:r>
            <a:r>
              <a:rPr lang="en-GB" sz="2200" b="1" dirty="0" smtClean="0">
                <a:solidFill>
                  <a:srgbClr val="FF0000"/>
                </a:solidFill>
                <a:latin typeface="Bodoni MT" pitchFamily="18" charset="0"/>
              </a:rPr>
              <a:t>CYCLE ERGONOMETER</a:t>
            </a:r>
            <a:r>
              <a:rPr lang="en-GB" sz="2200" b="1" dirty="0" smtClean="0">
                <a:latin typeface="Bodoni MT" pitchFamily="18" charset="0"/>
              </a:rPr>
              <a:t>. The cyclist performs at 3 </a:t>
            </a:r>
            <a:r>
              <a:rPr lang="en-GB" sz="2200" b="1" dirty="0" smtClean="0">
                <a:solidFill>
                  <a:srgbClr val="FF0000"/>
                </a:solidFill>
                <a:latin typeface="Bodoni MT" pitchFamily="18" charset="0"/>
              </a:rPr>
              <a:t>PROGRESSIVE INTENSITIES </a:t>
            </a:r>
            <a:r>
              <a:rPr lang="en-GB" sz="2200" b="1" dirty="0" smtClean="0">
                <a:latin typeface="Bodoni MT" pitchFamily="18" charset="0"/>
              </a:rPr>
              <a:t>and their </a:t>
            </a:r>
            <a:r>
              <a:rPr lang="en-GB" sz="2200" b="1" dirty="0" smtClean="0">
                <a:solidFill>
                  <a:srgbClr val="FF0000"/>
                </a:solidFill>
                <a:latin typeface="Bodoni MT" pitchFamily="18" charset="0"/>
              </a:rPr>
              <a:t>HEART RATES </a:t>
            </a:r>
            <a:r>
              <a:rPr lang="en-GB" sz="2200" b="1" dirty="0" smtClean="0">
                <a:latin typeface="Bodoni MT" pitchFamily="18" charset="0"/>
              </a:rPr>
              <a:t>are </a:t>
            </a:r>
            <a:r>
              <a:rPr lang="en-GB" sz="2200" b="1" dirty="0" err="1" smtClean="0">
                <a:latin typeface="Bodoni MT" pitchFamily="18" charset="0"/>
              </a:rPr>
              <a:t>recored</a:t>
            </a:r>
            <a:r>
              <a:rPr lang="en-GB" sz="2200" b="1" dirty="0" smtClean="0">
                <a:latin typeface="Bodoni MT" pitchFamily="18" charset="0"/>
              </a:rPr>
              <a:t>. A </a:t>
            </a:r>
            <a:r>
              <a:rPr lang="en-GB" sz="2200" b="1" dirty="0" smtClean="0">
                <a:solidFill>
                  <a:srgbClr val="FF0000"/>
                </a:solidFill>
                <a:latin typeface="Bodoni MT" pitchFamily="18" charset="0"/>
              </a:rPr>
              <a:t>PREDICTION</a:t>
            </a:r>
            <a:r>
              <a:rPr lang="en-GB" sz="2200" b="1" dirty="0" smtClean="0">
                <a:latin typeface="Bodoni MT" pitchFamily="18" charset="0"/>
              </a:rPr>
              <a:t> is then made about the intensity the athlete is working at when their heart rate is </a:t>
            </a:r>
            <a:r>
              <a:rPr lang="en-GB" sz="2200" b="1" dirty="0" smtClean="0">
                <a:solidFill>
                  <a:srgbClr val="FF0000"/>
                </a:solidFill>
                <a:latin typeface="Bodoni MT" pitchFamily="18" charset="0"/>
              </a:rPr>
              <a:t>170BPM</a:t>
            </a:r>
            <a:r>
              <a:rPr lang="en-GB" sz="2200" b="1" dirty="0" smtClean="0">
                <a:latin typeface="Bodoni MT" pitchFamily="18" charset="0"/>
              </a:rPr>
              <a:t>s</a:t>
            </a:r>
          </a:p>
          <a:p>
            <a:r>
              <a:rPr lang="en-GB" sz="2200" b="1" dirty="0" smtClean="0">
                <a:latin typeface="Bodoni MT" pitchFamily="18" charset="0"/>
              </a:rPr>
              <a:t>The </a:t>
            </a:r>
            <a:r>
              <a:rPr lang="en-GB" sz="2200" b="1" dirty="0" smtClean="0">
                <a:solidFill>
                  <a:srgbClr val="FF0000"/>
                </a:solidFill>
                <a:latin typeface="Bodoni MT" pitchFamily="18" charset="0"/>
              </a:rPr>
              <a:t>MULTI STAGE FITNESS TEST </a:t>
            </a:r>
            <a:r>
              <a:rPr lang="en-GB" sz="2200" b="1" dirty="0" smtClean="0">
                <a:latin typeface="Bodoni MT" pitchFamily="18" charset="0"/>
              </a:rPr>
              <a:t>(</a:t>
            </a:r>
            <a:r>
              <a:rPr lang="en-GB" sz="2200" b="1" dirty="0" smtClean="0">
                <a:solidFill>
                  <a:srgbClr val="FF0000"/>
                </a:solidFill>
                <a:latin typeface="Bodoni MT" pitchFamily="18" charset="0"/>
              </a:rPr>
              <a:t>MSFT</a:t>
            </a:r>
            <a:r>
              <a:rPr lang="en-GB" sz="2200" b="1" dirty="0" smtClean="0">
                <a:latin typeface="Bodoni MT" pitchFamily="18" charset="0"/>
              </a:rPr>
              <a:t>) is a </a:t>
            </a:r>
            <a:r>
              <a:rPr lang="en-GB" sz="2200" b="1" dirty="0" smtClean="0">
                <a:solidFill>
                  <a:srgbClr val="FF0000"/>
                </a:solidFill>
                <a:latin typeface="Bodoni MT" pitchFamily="18" charset="0"/>
              </a:rPr>
              <a:t>20m PROGRESSIVE </a:t>
            </a:r>
            <a:r>
              <a:rPr lang="en-GB" sz="2200" b="1" dirty="0" smtClean="0">
                <a:latin typeface="Bodoni MT" pitchFamily="18" charset="0"/>
              </a:rPr>
              <a:t>shuttle run marked by a</a:t>
            </a:r>
            <a:r>
              <a:rPr lang="en-GB" sz="2200" b="1" dirty="0" smtClean="0">
                <a:solidFill>
                  <a:srgbClr val="FF0000"/>
                </a:solidFill>
                <a:latin typeface="Bodoni MT" pitchFamily="18" charset="0"/>
              </a:rPr>
              <a:t> BEEP </a:t>
            </a:r>
            <a:r>
              <a:rPr lang="en-GB" sz="2200" b="1" dirty="0" smtClean="0">
                <a:latin typeface="Bodoni MT" pitchFamily="18" charset="0"/>
              </a:rPr>
              <a:t>which </a:t>
            </a:r>
            <a:r>
              <a:rPr lang="en-GB" sz="2200" b="1" dirty="0" smtClean="0">
                <a:solidFill>
                  <a:srgbClr val="FF0000"/>
                </a:solidFill>
                <a:latin typeface="Bodoni MT" pitchFamily="18" charset="0"/>
              </a:rPr>
              <a:t>INCREASES</a:t>
            </a:r>
            <a:r>
              <a:rPr lang="en-GB" sz="2200" b="1" dirty="0" smtClean="0">
                <a:latin typeface="Bodoni MT" pitchFamily="18" charset="0"/>
              </a:rPr>
              <a:t> in </a:t>
            </a:r>
            <a:r>
              <a:rPr lang="en-GB" sz="2200" b="1" dirty="0" smtClean="0">
                <a:solidFill>
                  <a:srgbClr val="FF0000"/>
                </a:solidFill>
                <a:latin typeface="Bodoni MT" pitchFamily="18" charset="0"/>
              </a:rPr>
              <a:t>FREQUENCY</a:t>
            </a:r>
            <a:r>
              <a:rPr lang="en-GB" sz="2200" b="1" dirty="0" smtClean="0">
                <a:latin typeface="Bodoni MT" pitchFamily="18" charset="0"/>
              </a:rPr>
              <a:t> as the </a:t>
            </a:r>
            <a:r>
              <a:rPr lang="en-GB" sz="2200" b="1" dirty="0" smtClean="0">
                <a:solidFill>
                  <a:srgbClr val="FF0000"/>
                </a:solidFill>
                <a:latin typeface="Bodoni MT" pitchFamily="18" charset="0"/>
              </a:rPr>
              <a:t>LEVELS </a:t>
            </a:r>
            <a:r>
              <a:rPr lang="en-GB" sz="2200" b="1" dirty="0" smtClean="0">
                <a:latin typeface="Bodoni MT" pitchFamily="18" charset="0"/>
              </a:rPr>
              <a:t>increase. The level gained by the athlete is compared to </a:t>
            </a:r>
            <a:r>
              <a:rPr lang="en-GB" sz="2200" b="1" dirty="0" smtClean="0">
                <a:solidFill>
                  <a:srgbClr val="FF0000"/>
                </a:solidFill>
                <a:latin typeface="Bodoni MT" pitchFamily="18" charset="0"/>
              </a:rPr>
              <a:t>STANDARDISED TABLES </a:t>
            </a:r>
            <a:r>
              <a:rPr lang="en-GB" sz="2200" b="1" dirty="0" smtClean="0">
                <a:latin typeface="Bodoni MT" pitchFamily="18" charset="0"/>
              </a:rPr>
              <a:t>and these </a:t>
            </a:r>
            <a:r>
              <a:rPr lang="en-GB" sz="2200" b="1" dirty="0" smtClean="0">
                <a:solidFill>
                  <a:srgbClr val="FF0000"/>
                </a:solidFill>
                <a:latin typeface="Bodoni MT" pitchFamily="18" charset="0"/>
              </a:rPr>
              <a:t>PREDICT V02 </a:t>
            </a:r>
            <a:r>
              <a:rPr lang="en-GB" sz="2200" b="1" dirty="0" smtClean="0">
                <a:latin typeface="Bodoni MT" pitchFamily="18" charset="0"/>
              </a:rPr>
              <a:t>Max values for males and females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doni MT" pitchFamily="18" charset="0"/>
              </a:rPr>
              <a:t>STRENGTH TRAINING GUIDELINES</a:t>
            </a:r>
            <a:endParaRPr lang="en-GB" sz="3200"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r>
              <a:rPr lang="en-GB" sz="2275" b="1" dirty="0" smtClean="0">
                <a:latin typeface="Bodoni MT" pitchFamily="18" charset="0"/>
              </a:rPr>
              <a:t>Resistance must be at least 50% of 1RM. Excess of 80% of 1RM is risky</a:t>
            </a:r>
          </a:p>
          <a:p>
            <a:pPr marL="457200" indent="-457200"/>
            <a:r>
              <a:rPr lang="en-GB" sz="2275" b="1" dirty="0" smtClean="0">
                <a:latin typeface="Bodoni MT" pitchFamily="18" charset="0"/>
              </a:rPr>
              <a:t>Low Rep + High Resistance = Maximum Strength Training</a:t>
            </a:r>
          </a:p>
          <a:p>
            <a:pPr marL="457200" indent="-457200"/>
            <a:r>
              <a:rPr lang="en-GB" sz="2275" b="1" dirty="0" smtClean="0">
                <a:latin typeface="Bodoni MT" pitchFamily="18" charset="0"/>
              </a:rPr>
              <a:t>High Rep + Low Resistance = Endurance Training</a:t>
            </a:r>
          </a:p>
          <a:p>
            <a:pPr marL="457200" indent="-457200"/>
            <a:r>
              <a:rPr lang="en-GB" sz="2275" b="1" dirty="0" smtClean="0">
                <a:latin typeface="Bodoni MT" pitchFamily="18" charset="0"/>
              </a:rPr>
              <a:t>Moderate Resistance trains Power</a:t>
            </a:r>
          </a:p>
          <a:p>
            <a:pPr marL="457200" indent="-457200"/>
            <a:r>
              <a:rPr lang="en-GB" sz="2275" b="1" dirty="0" smtClean="0">
                <a:latin typeface="Bodoni MT" pitchFamily="18" charset="0"/>
              </a:rPr>
              <a:t>General Strength MUST be achieved before focusing on Specific areas. Exercise large muscle groups before small</a:t>
            </a:r>
          </a:p>
          <a:p>
            <a:pPr marL="457200" indent="-457200"/>
            <a:r>
              <a:rPr lang="en-GB" sz="2275" b="1" dirty="0" smtClean="0">
                <a:latin typeface="Bodoni MT" pitchFamily="18" charset="0"/>
              </a:rPr>
              <a:t>Use </a:t>
            </a:r>
            <a:r>
              <a:rPr lang="en-GB" sz="2275" b="1" dirty="0" smtClean="0">
                <a:solidFill>
                  <a:srgbClr val="FF0000"/>
                </a:solidFill>
                <a:latin typeface="Bodoni MT" pitchFamily="18" charset="0"/>
              </a:rPr>
              <a:t>PERIODISATION </a:t>
            </a:r>
            <a:r>
              <a:rPr lang="en-GB" sz="2275" b="1" dirty="0" smtClean="0">
                <a:latin typeface="Bodoni MT" pitchFamily="18" charset="0"/>
              </a:rPr>
              <a:t>of Training to Vary the Volume and Intensity</a:t>
            </a:r>
          </a:p>
          <a:p>
            <a:pPr marL="457200" indent="-457200"/>
            <a:r>
              <a:rPr lang="en-GB" sz="2275" b="1" dirty="0" smtClean="0">
                <a:latin typeface="Bodoni MT" pitchFamily="18" charset="0"/>
              </a:rPr>
              <a:t>Allow appropriate recovery between sets and between sessions</a:t>
            </a:r>
          </a:p>
          <a:p>
            <a:pPr marL="457200" indent="-457200"/>
            <a:r>
              <a:rPr lang="en-GB" sz="2275" b="1" dirty="0" smtClean="0">
                <a:latin typeface="Bodoni MT" pitchFamily="18" charset="0"/>
              </a:rPr>
              <a:t>Specificity: If you train with slow joint movements you will increase strength at slow speeds .. BUT .. If you train with fast joint movements you will increase strength in both slow and fast movements.</a:t>
            </a:r>
          </a:p>
          <a:p>
            <a:pPr marL="457200" indent="-457200">
              <a:buNone/>
            </a:pPr>
            <a:r>
              <a:rPr lang="en-GB" sz="2275" b="1" dirty="0" smtClean="0">
                <a:latin typeface="Bodoni MT" pitchFamily="18" charset="0"/>
              </a:rPr>
              <a:t>	</a:t>
            </a:r>
            <a:r>
              <a:rPr lang="en-GB" sz="2400" b="1" dirty="0" smtClean="0">
                <a:latin typeface="Bodoni MT" pitchFamily="18" charset="0"/>
              </a:rPr>
              <a:t>Using Paula Radcliffe (Aerobic Athlete) and </a:t>
            </a:r>
            <a:r>
              <a:rPr lang="en-GB" sz="2400" b="1" dirty="0" err="1" smtClean="0">
                <a:latin typeface="Bodoni MT" pitchFamily="18" charset="0"/>
              </a:rPr>
              <a:t>Usain</a:t>
            </a:r>
            <a:r>
              <a:rPr lang="en-GB" sz="2400" b="1" dirty="0" smtClean="0">
                <a:latin typeface="Bodoni MT" pitchFamily="18" charset="0"/>
              </a:rPr>
              <a:t> Bolt (Anaerobic Athlete) as examples, explain how these guidelines would be applied in practice.  Work in pairs. Be ready to feedback to the other group. 10 minutes!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AEROBIC CAPACITY TESTING</a:t>
            </a:r>
          </a:p>
          <a:p>
            <a:r>
              <a:rPr lang="en-GB" sz="2200" b="1" dirty="0" smtClean="0">
                <a:latin typeface="Bodoni MT" pitchFamily="18" charset="0"/>
              </a:rPr>
              <a:t>Critically evaluate the 2 </a:t>
            </a:r>
            <a:r>
              <a:rPr lang="en-GB" sz="2200" b="1" dirty="0" smtClean="0">
                <a:solidFill>
                  <a:srgbClr val="FF0000"/>
                </a:solidFill>
                <a:latin typeface="Bodoni MT" pitchFamily="18" charset="0"/>
              </a:rPr>
              <a:t>INDIRECT </a:t>
            </a:r>
            <a:r>
              <a:rPr lang="en-GB" sz="2200" b="1" dirty="0" smtClean="0">
                <a:latin typeface="Bodoni MT" pitchFamily="18" charset="0"/>
              </a:rPr>
              <a:t>V02 Max tests</a:t>
            </a:r>
            <a:endParaRPr lang="en-GB" sz="2200" b="1" dirty="0" smtClean="0">
              <a:solidFill>
                <a:srgbClr val="FF0000"/>
              </a:solidFill>
              <a:latin typeface="Bodoni MT" pitchFamily="18" charset="0"/>
            </a:endParaRPr>
          </a:p>
          <a:p>
            <a:r>
              <a:rPr lang="en-GB" sz="2200" b="1" dirty="0" smtClean="0">
                <a:solidFill>
                  <a:srgbClr val="FF0000"/>
                </a:solidFill>
                <a:latin typeface="Bodoni MT" pitchFamily="18" charset="0"/>
              </a:rPr>
              <a:t>PHYSICAL WORKING CAPACITY TEST (PWC 170)</a:t>
            </a:r>
          </a:p>
          <a:p>
            <a:r>
              <a:rPr lang="en-GB" sz="2200" b="1" dirty="0" smtClean="0">
                <a:solidFill>
                  <a:srgbClr val="FF0000"/>
                </a:solidFill>
                <a:latin typeface="Bodoni MT" pitchFamily="18" charset="0"/>
              </a:rPr>
              <a:t>MULTI STAGE FITNESS TEST</a:t>
            </a:r>
          </a:p>
          <a:p>
            <a:pPr>
              <a:buNone/>
            </a:pPr>
            <a:r>
              <a:rPr lang="en-GB" sz="2200" b="1" dirty="0" smtClean="0">
                <a:latin typeface="Bodoni MT" pitchFamily="18" charset="0"/>
              </a:rPr>
              <a:t>	Think about:</a:t>
            </a:r>
          </a:p>
          <a:p>
            <a:r>
              <a:rPr lang="en-GB" sz="2200" b="1" dirty="0" smtClean="0">
                <a:latin typeface="Bodoni MT" pitchFamily="18" charset="0"/>
              </a:rPr>
              <a:t>Validity and Reliability</a:t>
            </a:r>
          </a:p>
          <a:p>
            <a:r>
              <a:rPr lang="en-GB" sz="2200" b="1" dirty="0" smtClean="0">
                <a:latin typeface="Bodoni MT" pitchFamily="18" charset="0"/>
              </a:rPr>
              <a:t>Advantages and Disadvantages</a:t>
            </a:r>
          </a:p>
          <a:p>
            <a:r>
              <a:rPr lang="en-GB" sz="2200" b="1" dirty="0" smtClean="0">
                <a:latin typeface="Bodoni MT" pitchFamily="18" charset="0"/>
              </a:rPr>
              <a:t>How do these tests compare to the </a:t>
            </a:r>
            <a:r>
              <a:rPr lang="en-GB" sz="2200" b="1" dirty="0" smtClean="0">
                <a:solidFill>
                  <a:srgbClr val="FF0000"/>
                </a:solidFill>
                <a:latin typeface="Bodoni MT" pitchFamily="18" charset="0"/>
              </a:rPr>
              <a:t>DIRECT</a:t>
            </a:r>
            <a:r>
              <a:rPr lang="en-GB" sz="2200" b="1" dirty="0" smtClean="0">
                <a:latin typeface="Bodoni MT" pitchFamily="18" charset="0"/>
              </a:rPr>
              <a:t> methods of measurement?</a:t>
            </a:r>
          </a:p>
          <a:p>
            <a:r>
              <a:rPr lang="en-GB" sz="2200" b="1" dirty="0" smtClean="0">
                <a:latin typeface="Bodoni MT" pitchFamily="18" charset="0"/>
              </a:rPr>
              <a:t>Draw the following graph to represent the V02 Max Norms and Capacity rating by Age. X Axis = Age from 5 to 90. Y Axis = V02 Max in ml/kg/min. Plot the following data Excellent Capacity </a:t>
            </a:r>
            <a:r>
              <a:rPr lang="en-GB" sz="2200" b="1" dirty="0" smtClean="0">
                <a:solidFill>
                  <a:srgbClr val="FF0000"/>
                </a:solidFill>
                <a:latin typeface="Bodoni MT" pitchFamily="18" charset="0"/>
              </a:rPr>
              <a:t>3% of Population</a:t>
            </a:r>
            <a:r>
              <a:rPr lang="en-GB" sz="2200" b="1" dirty="0" smtClean="0">
                <a:latin typeface="Bodoni MT" pitchFamily="18" charset="0"/>
              </a:rPr>
              <a:t>: (5, 62) (12,65) (75, 30)(90,20) Very Good Capacity</a:t>
            </a:r>
            <a:r>
              <a:rPr lang="en-GB" sz="2200" b="1" dirty="0" smtClean="0">
                <a:solidFill>
                  <a:srgbClr val="FF0000"/>
                </a:solidFill>
                <a:latin typeface="Bodoni MT" pitchFamily="18" charset="0"/>
              </a:rPr>
              <a:t> 8% of Population </a:t>
            </a:r>
            <a:r>
              <a:rPr lang="en-GB" sz="2200" b="1" dirty="0" smtClean="0">
                <a:latin typeface="Bodoni MT" pitchFamily="18" charset="0"/>
              </a:rPr>
              <a:t>: (5, 56) (12,60) (75, 28) (90, 18) Good Capacity</a:t>
            </a:r>
            <a:r>
              <a:rPr lang="en-GB" sz="2200" b="1" dirty="0" smtClean="0">
                <a:solidFill>
                  <a:srgbClr val="FF0000"/>
                </a:solidFill>
                <a:latin typeface="Bodoni MT" pitchFamily="18" charset="0"/>
              </a:rPr>
              <a:t> 22% of Population </a:t>
            </a:r>
            <a:r>
              <a:rPr lang="en-GB" sz="2200" b="1" dirty="0" smtClean="0">
                <a:latin typeface="Bodoni MT" pitchFamily="18" charset="0"/>
              </a:rPr>
              <a:t>: (5, 51) (12,53) (75, 25) (90,16) Average Capacity</a:t>
            </a:r>
            <a:r>
              <a:rPr lang="en-GB" sz="2200" b="1" dirty="0" smtClean="0">
                <a:solidFill>
                  <a:srgbClr val="FF0000"/>
                </a:solidFill>
                <a:latin typeface="Bodoni MT" pitchFamily="18" charset="0"/>
              </a:rPr>
              <a:t> 34% of Population </a:t>
            </a:r>
            <a:r>
              <a:rPr lang="en-GB" sz="2200" b="1" dirty="0" smtClean="0">
                <a:latin typeface="Bodoni MT" pitchFamily="18" charset="0"/>
              </a:rPr>
              <a:t>: (5, 44) (12,47) (75,23) (90,16) Fair Capacity</a:t>
            </a:r>
            <a:r>
              <a:rPr lang="en-GB" sz="2200" b="1" dirty="0" smtClean="0">
                <a:solidFill>
                  <a:srgbClr val="FF0000"/>
                </a:solidFill>
                <a:latin typeface="Bodoni MT" pitchFamily="18" charset="0"/>
              </a:rPr>
              <a:t> 22% of Population </a:t>
            </a:r>
            <a:r>
              <a:rPr lang="en-GB" sz="2200" b="1" dirty="0" smtClean="0">
                <a:latin typeface="Bodoni MT" pitchFamily="18" charset="0"/>
              </a:rPr>
              <a:t>: (5, 38) (12,40) (75, 20) (90,12) Poor Capacity</a:t>
            </a:r>
            <a:r>
              <a:rPr lang="en-GB" sz="2200" b="1" dirty="0" smtClean="0">
                <a:solidFill>
                  <a:srgbClr val="FF0000"/>
                </a:solidFill>
                <a:latin typeface="Bodoni MT" pitchFamily="18" charset="0"/>
              </a:rPr>
              <a:t> 8% of Population </a:t>
            </a:r>
            <a:r>
              <a:rPr lang="en-GB" sz="2200" b="1" dirty="0" smtClean="0">
                <a:latin typeface="Bodoni MT" pitchFamily="18" charset="0"/>
              </a:rPr>
              <a:t>: (5, 33) (12,34) (75,15 (90,11) Very Poor Capacity </a:t>
            </a:r>
            <a:r>
              <a:rPr lang="en-GB" sz="2200" b="1" dirty="0" smtClean="0">
                <a:solidFill>
                  <a:srgbClr val="FF0000"/>
                </a:solidFill>
                <a:latin typeface="Bodoni MT" pitchFamily="18" charset="0"/>
              </a:rPr>
              <a:t>3% of Population </a:t>
            </a:r>
            <a:r>
              <a:rPr lang="en-GB" sz="2200" b="1" dirty="0" smtClean="0">
                <a:latin typeface="Bodoni MT" pitchFamily="18" charset="0"/>
              </a:rPr>
              <a:t>are below this line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ENERGY SYSTEM AND FOOD FUELS DURING AEROBIC WORK </a:t>
            </a:r>
          </a:p>
          <a:p>
            <a:r>
              <a:rPr lang="en-GB" sz="2200" b="1" dirty="0" smtClean="0">
                <a:solidFill>
                  <a:srgbClr val="FF0000"/>
                </a:solidFill>
                <a:latin typeface="Bodoni MT" pitchFamily="18" charset="0"/>
              </a:rPr>
              <a:t>ATP </a:t>
            </a:r>
            <a:r>
              <a:rPr lang="en-GB" sz="2200" b="1" dirty="0" smtClean="0">
                <a:latin typeface="Bodoni MT" pitchFamily="18" charset="0"/>
              </a:rPr>
              <a:t>and </a:t>
            </a:r>
            <a:r>
              <a:rPr lang="en-GB" sz="2200" b="1" dirty="0" smtClean="0">
                <a:solidFill>
                  <a:srgbClr val="FF0000"/>
                </a:solidFill>
                <a:latin typeface="Bodoni MT" pitchFamily="18" charset="0"/>
              </a:rPr>
              <a:t>PC</a:t>
            </a:r>
            <a:r>
              <a:rPr lang="en-GB" sz="2200" b="1" dirty="0" smtClean="0">
                <a:latin typeface="Bodoni MT" pitchFamily="18" charset="0"/>
              </a:rPr>
              <a:t> are the immediate fuels for </a:t>
            </a:r>
            <a:r>
              <a:rPr lang="en-GB" sz="2200" b="1" dirty="0" smtClean="0">
                <a:solidFill>
                  <a:srgbClr val="FF0000"/>
                </a:solidFill>
                <a:latin typeface="Bodoni MT" pitchFamily="18" charset="0"/>
              </a:rPr>
              <a:t>AEROBIC</a:t>
            </a:r>
            <a:r>
              <a:rPr lang="en-GB" sz="2200" b="1" dirty="0" smtClean="0">
                <a:latin typeface="Bodoni MT" pitchFamily="18" charset="0"/>
              </a:rPr>
              <a:t> exercise. </a:t>
            </a:r>
            <a:r>
              <a:rPr lang="en-GB" sz="2200" b="1" dirty="0" smtClean="0">
                <a:solidFill>
                  <a:srgbClr val="FF0000"/>
                </a:solidFill>
                <a:latin typeface="Bodoni MT" pitchFamily="18" charset="0"/>
              </a:rPr>
              <a:t>RESYNTHESIS</a:t>
            </a:r>
            <a:r>
              <a:rPr lang="en-GB" sz="2200" b="1" dirty="0" smtClean="0">
                <a:latin typeface="Bodoni MT" pitchFamily="18" charset="0"/>
              </a:rPr>
              <a:t> of </a:t>
            </a:r>
            <a:r>
              <a:rPr lang="en-GB" sz="2200" b="1" dirty="0" smtClean="0">
                <a:solidFill>
                  <a:srgbClr val="FF0000"/>
                </a:solidFill>
                <a:latin typeface="Bodoni MT" pitchFamily="18" charset="0"/>
              </a:rPr>
              <a:t>ATP</a:t>
            </a:r>
            <a:r>
              <a:rPr lang="en-GB" sz="2200" b="1" dirty="0" smtClean="0">
                <a:latin typeface="Bodoni MT" pitchFamily="18" charset="0"/>
              </a:rPr>
              <a:t> involves all 3 stages: 1) AEROBIC GLYCOLYSIS 2) </a:t>
            </a:r>
            <a:r>
              <a:rPr lang="en-GB" sz="2200" b="1" dirty="0" smtClean="0">
                <a:solidFill>
                  <a:srgbClr val="FF0000"/>
                </a:solidFill>
                <a:latin typeface="Bodoni MT" pitchFamily="18" charset="0"/>
              </a:rPr>
              <a:t>KREB’s CYCLE </a:t>
            </a:r>
            <a:r>
              <a:rPr lang="en-GB" sz="2200" b="1" dirty="0" smtClean="0">
                <a:latin typeface="Bodoni MT" pitchFamily="18" charset="0"/>
              </a:rPr>
              <a:t>3) </a:t>
            </a:r>
            <a:r>
              <a:rPr lang="en-GB" sz="2200" b="1" dirty="0" smtClean="0">
                <a:solidFill>
                  <a:srgbClr val="FF0000"/>
                </a:solidFill>
                <a:latin typeface="Bodoni MT" pitchFamily="18" charset="0"/>
              </a:rPr>
              <a:t>ETC ELECTRON TRANSPORT CHAIN.</a:t>
            </a:r>
          </a:p>
          <a:p>
            <a:r>
              <a:rPr lang="en-GB" sz="2200" b="1" dirty="0" smtClean="0">
                <a:latin typeface="Bodoni MT" pitchFamily="18" charset="0"/>
              </a:rPr>
              <a:t>Aerobic work is fuelled by </a:t>
            </a:r>
            <a:r>
              <a:rPr lang="en-GB" sz="2200" b="1" dirty="0" smtClean="0">
                <a:solidFill>
                  <a:srgbClr val="FF0000"/>
                </a:solidFill>
                <a:latin typeface="Bodoni MT" pitchFamily="18" charset="0"/>
              </a:rPr>
              <a:t>GLYCOGEN / GLUCOSE </a:t>
            </a:r>
            <a:r>
              <a:rPr lang="en-GB" sz="2200" b="1" dirty="0" smtClean="0">
                <a:latin typeface="Bodoni MT" pitchFamily="18" charset="0"/>
              </a:rPr>
              <a:t>and </a:t>
            </a:r>
            <a:r>
              <a:rPr lang="en-GB" sz="2200" b="1" dirty="0" smtClean="0">
                <a:solidFill>
                  <a:srgbClr val="FF0000"/>
                </a:solidFill>
                <a:latin typeface="Bodoni MT" pitchFamily="18" charset="0"/>
              </a:rPr>
              <a:t>FREE FATTY ACIDS. </a:t>
            </a:r>
            <a:r>
              <a:rPr lang="en-GB" sz="2200" b="1" dirty="0" smtClean="0">
                <a:latin typeface="Bodoni MT" pitchFamily="18" charset="0"/>
              </a:rPr>
              <a:t>This depends on the </a:t>
            </a:r>
            <a:r>
              <a:rPr lang="en-GB" sz="2200" b="1" dirty="0" smtClean="0">
                <a:solidFill>
                  <a:srgbClr val="FF0000"/>
                </a:solidFill>
                <a:latin typeface="Bodoni MT" pitchFamily="18" charset="0"/>
              </a:rPr>
              <a:t>INTENSITY</a:t>
            </a:r>
            <a:r>
              <a:rPr lang="en-GB" sz="2200" b="1" dirty="0" smtClean="0">
                <a:latin typeface="Bodoni MT" pitchFamily="18" charset="0"/>
              </a:rPr>
              <a:t> and </a:t>
            </a:r>
            <a:r>
              <a:rPr lang="en-GB" sz="2200" b="1" dirty="0" smtClean="0">
                <a:solidFill>
                  <a:srgbClr val="FF0000"/>
                </a:solidFill>
                <a:latin typeface="Bodoni MT" pitchFamily="18" charset="0"/>
              </a:rPr>
              <a:t>DURATION </a:t>
            </a:r>
            <a:r>
              <a:rPr lang="en-GB" sz="2200" b="1" dirty="0" smtClean="0">
                <a:latin typeface="Bodoni MT" pitchFamily="18" charset="0"/>
              </a:rPr>
              <a:t>of the session and the </a:t>
            </a:r>
            <a:r>
              <a:rPr lang="en-GB" sz="2200" b="1" dirty="0" smtClean="0">
                <a:solidFill>
                  <a:srgbClr val="FF0000"/>
                </a:solidFill>
                <a:latin typeface="Bodoni MT" pitchFamily="18" charset="0"/>
              </a:rPr>
              <a:t>AVAILABILITY</a:t>
            </a:r>
            <a:r>
              <a:rPr lang="en-GB" sz="2200" b="1" dirty="0" smtClean="0">
                <a:latin typeface="Bodoni MT" pitchFamily="18" charset="0"/>
              </a:rPr>
              <a:t> of the fuel. </a:t>
            </a:r>
          </a:p>
          <a:p>
            <a:r>
              <a:rPr lang="en-GB" sz="2200" b="1" dirty="0" smtClean="0">
                <a:latin typeface="Bodoni MT" pitchFamily="18" charset="0"/>
              </a:rPr>
              <a:t>Glycogen is the major fuel for the first 20-40 minutes</a:t>
            </a:r>
          </a:p>
          <a:p>
            <a:r>
              <a:rPr lang="en-GB" sz="2200" b="1" dirty="0" smtClean="0">
                <a:latin typeface="Bodoni MT" pitchFamily="18" charset="0"/>
              </a:rPr>
              <a:t>During </a:t>
            </a:r>
            <a:r>
              <a:rPr lang="en-GB" sz="2200" b="1" dirty="0" smtClean="0">
                <a:solidFill>
                  <a:srgbClr val="FF0000"/>
                </a:solidFill>
                <a:latin typeface="Bodoni MT" pitchFamily="18" charset="0"/>
              </a:rPr>
              <a:t>MODERATE</a:t>
            </a:r>
            <a:r>
              <a:rPr lang="en-GB" sz="2200" b="1" dirty="0" smtClean="0">
                <a:latin typeface="Bodoni MT" pitchFamily="18" charset="0"/>
              </a:rPr>
              <a:t> to </a:t>
            </a:r>
            <a:r>
              <a:rPr lang="en-GB" sz="2200" b="1" dirty="0" smtClean="0">
                <a:solidFill>
                  <a:srgbClr val="FF0000"/>
                </a:solidFill>
                <a:latin typeface="Bodoni MT" pitchFamily="18" charset="0"/>
              </a:rPr>
              <a:t>SEVERE </a:t>
            </a:r>
            <a:r>
              <a:rPr lang="en-GB" sz="2200" b="1" dirty="0" smtClean="0">
                <a:latin typeface="Bodoni MT" pitchFamily="18" charset="0"/>
              </a:rPr>
              <a:t>intensity the fuel is only glycogen</a:t>
            </a:r>
          </a:p>
          <a:p>
            <a:r>
              <a:rPr lang="en-GB" sz="2200" b="1" dirty="0" smtClean="0">
                <a:latin typeface="Bodoni MT" pitchFamily="18" charset="0"/>
              </a:rPr>
              <a:t>After 20-45 minutes the body can use </a:t>
            </a:r>
            <a:r>
              <a:rPr lang="en-GB" sz="2200" b="1" dirty="0" smtClean="0">
                <a:solidFill>
                  <a:srgbClr val="FF0000"/>
                </a:solidFill>
                <a:latin typeface="Bodoni MT" pitchFamily="18" charset="0"/>
              </a:rPr>
              <a:t>FATS</a:t>
            </a:r>
            <a:r>
              <a:rPr lang="en-GB" sz="2200" b="1" dirty="0" smtClean="0">
                <a:latin typeface="Bodoni MT" pitchFamily="18" charset="0"/>
              </a:rPr>
              <a:t> along with glycogen and its use increases as the glycogen stores </a:t>
            </a:r>
            <a:r>
              <a:rPr lang="en-GB" sz="2200" b="1" dirty="0" smtClean="0">
                <a:solidFill>
                  <a:srgbClr val="FF0000"/>
                </a:solidFill>
                <a:latin typeface="Bodoni MT" pitchFamily="18" charset="0"/>
              </a:rPr>
              <a:t>DEPLETE</a:t>
            </a:r>
            <a:r>
              <a:rPr lang="en-GB" sz="2200" b="1" dirty="0" smtClean="0">
                <a:latin typeface="Bodoni MT" pitchFamily="18" charset="0"/>
              </a:rPr>
              <a:t>. Fats can only be used if the </a:t>
            </a:r>
            <a:r>
              <a:rPr lang="en-GB" sz="2200" b="1" dirty="0" smtClean="0">
                <a:solidFill>
                  <a:srgbClr val="FF0000"/>
                </a:solidFill>
                <a:latin typeface="Bodoni MT" pitchFamily="18" charset="0"/>
              </a:rPr>
              <a:t>INTENSITY</a:t>
            </a:r>
            <a:r>
              <a:rPr lang="en-GB" sz="2200" b="1" dirty="0" smtClean="0">
                <a:latin typeface="Bodoni MT" pitchFamily="18" charset="0"/>
              </a:rPr>
              <a:t> is </a:t>
            </a:r>
            <a:r>
              <a:rPr lang="en-GB" sz="2200" b="1" dirty="0" smtClean="0">
                <a:solidFill>
                  <a:srgbClr val="FF0000"/>
                </a:solidFill>
                <a:latin typeface="Bodoni MT" pitchFamily="18" charset="0"/>
              </a:rPr>
              <a:t>LOW</a:t>
            </a:r>
            <a:r>
              <a:rPr lang="en-GB" sz="2200" b="1" dirty="0" smtClean="0">
                <a:latin typeface="Bodoni MT" pitchFamily="18" charset="0"/>
              </a:rPr>
              <a:t> as the 02 need is much higher than for glycogen</a:t>
            </a:r>
          </a:p>
          <a:p>
            <a:r>
              <a:rPr lang="en-GB" sz="2200" b="1" dirty="0" smtClean="0">
                <a:latin typeface="Bodoni MT" pitchFamily="18" charset="0"/>
              </a:rPr>
              <a:t>After 2 hours glycogen stores deplete and Fat is used in isolation. </a:t>
            </a:r>
          </a:p>
          <a:p>
            <a:r>
              <a:rPr lang="en-GB" sz="2200" b="1" dirty="0" smtClean="0">
                <a:latin typeface="Bodoni MT" pitchFamily="18" charset="0"/>
              </a:rPr>
              <a:t>If </a:t>
            </a:r>
            <a:r>
              <a:rPr lang="en-GB" sz="2200" b="1" dirty="0" smtClean="0">
                <a:solidFill>
                  <a:srgbClr val="FF0000"/>
                </a:solidFill>
                <a:latin typeface="Bodoni MT" pitchFamily="18" charset="0"/>
              </a:rPr>
              <a:t>INTENSITY</a:t>
            </a:r>
            <a:r>
              <a:rPr lang="en-GB" sz="2200" b="1" dirty="0" smtClean="0">
                <a:latin typeface="Bodoni MT" pitchFamily="18" charset="0"/>
              </a:rPr>
              <a:t> is too</a:t>
            </a:r>
            <a:r>
              <a:rPr lang="en-GB" sz="2200" b="1" dirty="0" smtClean="0">
                <a:solidFill>
                  <a:srgbClr val="FF0000"/>
                </a:solidFill>
                <a:latin typeface="Bodoni MT" pitchFamily="18" charset="0"/>
              </a:rPr>
              <a:t> HIGH </a:t>
            </a:r>
            <a:r>
              <a:rPr lang="en-GB" sz="2200" b="1" dirty="0" smtClean="0">
                <a:latin typeface="Bodoni MT" pitchFamily="18" charset="0"/>
              </a:rPr>
              <a:t>then </a:t>
            </a:r>
            <a:r>
              <a:rPr lang="en-GB" sz="2200" b="1" dirty="0" smtClean="0">
                <a:solidFill>
                  <a:srgbClr val="FF0000"/>
                </a:solidFill>
                <a:latin typeface="Bodoni MT" pitchFamily="18" charset="0"/>
              </a:rPr>
              <a:t>OBLA</a:t>
            </a:r>
            <a:r>
              <a:rPr lang="en-GB" sz="2200" b="1" dirty="0" smtClean="0">
                <a:latin typeface="Bodoni MT" pitchFamily="18" charset="0"/>
              </a:rPr>
              <a:t> is reached and glycogen has to be broken down </a:t>
            </a:r>
            <a:r>
              <a:rPr lang="en-GB" sz="2200" b="1" dirty="0" smtClean="0">
                <a:solidFill>
                  <a:srgbClr val="FF0000"/>
                </a:solidFill>
                <a:latin typeface="Bodoni MT" pitchFamily="18" charset="0"/>
              </a:rPr>
              <a:t>ANAEROBICALLY. </a:t>
            </a:r>
          </a:p>
          <a:p>
            <a:pPr>
              <a:buNone/>
            </a:pPr>
            <a:r>
              <a:rPr lang="en-GB" sz="2200" b="1" dirty="0" smtClean="0">
                <a:latin typeface="Bodoni MT" pitchFamily="18" charset="0"/>
              </a:rPr>
              <a:t>	A </a:t>
            </a:r>
            <a:r>
              <a:rPr lang="en-GB" sz="2200" b="1" dirty="0" smtClean="0">
                <a:solidFill>
                  <a:srgbClr val="FF0000"/>
                </a:solidFill>
                <a:latin typeface="Bodoni MT" pitchFamily="18" charset="0"/>
              </a:rPr>
              <a:t>STEP CLASS </a:t>
            </a:r>
            <a:r>
              <a:rPr lang="en-GB" sz="2200" b="1" dirty="0" smtClean="0">
                <a:latin typeface="Bodoni MT" pitchFamily="18" charset="0"/>
              </a:rPr>
              <a:t>is popular with women. Usually it consists of 5-10 min warm up followed by 30-40 </a:t>
            </a:r>
            <a:r>
              <a:rPr lang="en-GB" sz="2200" b="1" dirty="0" err="1" smtClean="0">
                <a:latin typeface="Bodoni MT" pitchFamily="18" charset="0"/>
              </a:rPr>
              <a:t>mins</a:t>
            </a:r>
            <a:r>
              <a:rPr lang="en-GB" sz="2200" b="1" dirty="0" smtClean="0">
                <a:latin typeface="Bodoni MT" pitchFamily="18" charset="0"/>
              </a:rPr>
              <a:t> of CV work followed by 10-15 </a:t>
            </a:r>
            <a:r>
              <a:rPr lang="en-GB" sz="2200" b="1" dirty="0" err="1" smtClean="0">
                <a:latin typeface="Bodoni MT" pitchFamily="18" charset="0"/>
              </a:rPr>
              <a:t>mins</a:t>
            </a:r>
            <a:r>
              <a:rPr lang="en-GB" sz="2200" b="1" dirty="0" smtClean="0">
                <a:latin typeface="Bodoni MT" pitchFamily="18" charset="0"/>
              </a:rPr>
              <a:t> of body weight exercise. Analyse the fuel use in this time period. </a:t>
            </a:r>
          </a:p>
          <a:p>
            <a:pPr>
              <a:buNone/>
            </a:pPr>
            <a:endParaRPr lang="en-GB" sz="2200" b="1" dirty="0" smtClean="0">
              <a:latin typeface="Bodoni MT"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RESPIRATORY SYSTEM AEROBIC ADAPTATIONS </a:t>
            </a:r>
          </a:p>
          <a:p>
            <a:r>
              <a:rPr lang="en-GB" sz="2200" b="1" dirty="0" smtClean="0">
                <a:solidFill>
                  <a:srgbClr val="FF0000"/>
                </a:solidFill>
                <a:latin typeface="Bodoni MT" pitchFamily="18" charset="0"/>
              </a:rPr>
              <a:t>2 ADAPTATIONS</a:t>
            </a:r>
            <a:r>
              <a:rPr lang="en-GB" sz="2200" b="1" dirty="0" smtClean="0">
                <a:latin typeface="Bodoni MT" pitchFamily="18" charset="0"/>
              </a:rPr>
              <a:t> and </a:t>
            </a:r>
            <a:r>
              <a:rPr lang="en-GB" sz="2200" b="1" dirty="0" smtClean="0">
                <a:solidFill>
                  <a:srgbClr val="FF0000"/>
                </a:solidFill>
                <a:latin typeface="Bodoni MT" pitchFamily="18" charset="0"/>
              </a:rPr>
              <a:t>OVERALL NET EFFECT </a:t>
            </a:r>
            <a:r>
              <a:rPr lang="en-GB" sz="2200" b="1" dirty="0" smtClean="0">
                <a:latin typeface="Bodoni MT" pitchFamily="18" charset="0"/>
              </a:rPr>
              <a:t>of </a:t>
            </a:r>
            <a:r>
              <a:rPr lang="en-GB" sz="2200" b="1" dirty="0" smtClean="0">
                <a:solidFill>
                  <a:srgbClr val="FF0000"/>
                </a:solidFill>
                <a:latin typeface="Bodoni MT" pitchFamily="18" charset="0"/>
              </a:rPr>
              <a:t>AEROBIC TRAINING </a:t>
            </a:r>
            <a:r>
              <a:rPr lang="en-GB" sz="2200" b="1" dirty="0" smtClean="0">
                <a:latin typeface="Bodoni MT" pitchFamily="18" charset="0"/>
              </a:rPr>
              <a:t>on </a:t>
            </a:r>
            <a:r>
              <a:rPr lang="en-GB" sz="2200" b="1" dirty="0" smtClean="0">
                <a:solidFill>
                  <a:srgbClr val="FF0000"/>
                </a:solidFill>
                <a:latin typeface="Bodoni MT" pitchFamily="18" charset="0"/>
              </a:rPr>
              <a:t>RESPIRATORY</a:t>
            </a:r>
            <a:r>
              <a:rPr lang="en-GB" sz="2200" b="1" dirty="0" smtClean="0">
                <a:latin typeface="Bodoni MT" pitchFamily="18" charset="0"/>
              </a:rPr>
              <a:t> system</a:t>
            </a:r>
          </a:p>
          <a:p>
            <a:pPr>
              <a:buNone/>
            </a:pPr>
            <a:r>
              <a:rPr lang="en-GB" sz="2200" b="1" dirty="0" smtClean="0">
                <a:latin typeface="Bodoni MT" pitchFamily="18" charset="0"/>
              </a:rPr>
              <a:t>A) </a:t>
            </a:r>
            <a:r>
              <a:rPr lang="en-GB" sz="2200" b="1" dirty="0" smtClean="0">
                <a:solidFill>
                  <a:srgbClr val="FF0000"/>
                </a:solidFill>
                <a:latin typeface="Bodoni MT" pitchFamily="18" charset="0"/>
              </a:rPr>
              <a:t>ADAPTATION 1 </a:t>
            </a:r>
            <a:r>
              <a:rPr lang="en-GB" sz="2200" b="1" dirty="0" smtClean="0">
                <a:latin typeface="Bodoni MT" pitchFamily="18" charset="0"/>
              </a:rPr>
              <a:t>= Respiratory Muscles become </a:t>
            </a:r>
            <a:r>
              <a:rPr lang="en-GB" sz="2200" b="1" dirty="0" smtClean="0">
                <a:solidFill>
                  <a:srgbClr val="FF0000"/>
                </a:solidFill>
                <a:latin typeface="Bodoni MT" pitchFamily="18" charset="0"/>
              </a:rPr>
              <a:t>STRONGER</a:t>
            </a:r>
            <a:r>
              <a:rPr lang="en-GB" sz="2200" b="1" dirty="0" smtClean="0">
                <a:latin typeface="Bodoni MT" pitchFamily="18" charset="0"/>
              </a:rPr>
              <a:t> which result in </a:t>
            </a:r>
            <a:r>
              <a:rPr lang="en-GB" sz="2200" b="1" dirty="0" smtClean="0">
                <a:solidFill>
                  <a:srgbClr val="FF0000"/>
                </a:solidFill>
                <a:latin typeface="Bodoni MT" pitchFamily="18" charset="0"/>
              </a:rPr>
              <a:t>INCREASED EFFICIENCY </a:t>
            </a:r>
            <a:r>
              <a:rPr lang="en-GB" sz="2200" b="1" dirty="0" smtClean="0">
                <a:latin typeface="Bodoni MT" pitchFamily="18" charset="0"/>
              </a:rPr>
              <a:t>of:</a:t>
            </a:r>
          </a:p>
          <a:p>
            <a:pPr marL="457200" indent="-457200">
              <a:buAutoNum type="arabicParenR"/>
            </a:pPr>
            <a:r>
              <a:rPr lang="en-GB" sz="2200" b="1" dirty="0" smtClean="0">
                <a:solidFill>
                  <a:srgbClr val="FF0000"/>
                </a:solidFill>
                <a:latin typeface="Bodoni MT" pitchFamily="18" charset="0"/>
              </a:rPr>
              <a:t>MECHANICS of BREATHING</a:t>
            </a:r>
          </a:p>
          <a:p>
            <a:pPr marL="457200" indent="-457200">
              <a:buAutoNum type="arabicParenR"/>
            </a:pPr>
            <a:r>
              <a:rPr lang="en-GB" sz="2200" b="1" dirty="0" smtClean="0">
                <a:solidFill>
                  <a:srgbClr val="FF0000"/>
                </a:solidFill>
                <a:latin typeface="Bodoni MT" pitchFamily="18" charset="0"/>
              </a:rPr>
              <a:t>LUNG VOLUMES (f, VE, TV)</a:t>
            </a:r>
          </a:p>
          <a:p>
            <a:pPr marL="457200" indent="-457200">
              <a:buAutoNum type="arabicParenR"/>
            </a:pPr>
            <a:r>
              <a:rPr lang="en-GB" sz="2200" b="1" dirty="0" smtClean="0">
                <a:latin typeface="Bodoni MT" pitchFamily="18" charset="0"/>
              </a:rPr>
              <a:t>Maximal </a:t>
            </a:r>
            <a:r>
              <a:rPr lang="en-GB" sz="2200" b="1" dirty="0" smtClean="0">
                <a:solidFill>
                  <a:srgbClr val="FF0000"/>
                </a:solidFill>
                <a:latin typeface="Bodoni MT" pitchFamily="18" charset="0"/>
              </a:rPr>
              <a:t>BREATHING RATE</a:t>
            </a:r>
          </a:p>
          <a:p>
            <a:pPr marL="457200" indent="-457200">
              <a:buAutoNum type="arabicParenR"/>
            </a:pPr>
            <a:r>
              <a:rPr lang="en-GB" sz="2200" b="1" dirty="0" smtClean="0">
                <a:latin typeface="Bodoni MT" pitchFamily="18" charset="0"/>
              </a:rPr>
              <a:t>Respiratory </a:t>
            </a:r>
            <a:r>
              <a:rPr lang="en-GB" sz="2200" b="1" dirty="0" smtClean="0">
                <a:solidFill>
                  <a:srgbClr val="FF0000"/>
                </a:solidFill>
                <a:latin typeface="Bodoni MT" pitchFamily="18" charset="0"/>
              </a:rPr>
              <a:t>FATIGUE RESISTANCE</a:t>
            </a:r>
          </a:p>
          <a:p>
            <a:pPr marL="457200" indent="-457200">
              <a:buAutoNum type="arabicParenR"/>
            </a:pPr>
            <a:r>
              <a:rPr lang="en-GB" sz="2200" b="1" dirty="0" smtClean="0">
                <a:latin typeface="Bodoni MT" pitchFamily="18" charset="0"/>
              </a:rPr>
              <a:t>And </a:t>
            </a:r>
            <a:r>
              <a:rPr lang="en-GB" sz="2200" b="1" dirty="0" smtClean="0">
                <a:solidFill>
                  <a:srgbClr val="FF0000"/>
                </a:solidFill>
                <a:latin typeface="Bodoni MT" pitchFamily="18" charset="0"/>
              </a:rPr>
              <a:t>DECREASE  </a:t>
            </a:r>
            <a:r>
              <a:rPr lang="en-GB" sz="2200" b="1" dirty="0" smtClean="0">
                <a:latin typeface="Bodoni MT" pitchFamily="18" charset="0"/>
              </a:rPr>
              <a:t>in the </a:t>
            </a:r>
            <a:r>
              <a:rPr lang="en-GB" sz="2200" b="1" dirty="0" smtClean="0">
                <a:solidFill>
                  <a:srgbClr val="FF0000"/>
                </a:solidFill>
                <a:latin typeface="Bodoni MT" pitchFamily="18" charset="0"/>
              </a:rPr>
              <a:t>SUB MAX BREATHING RATE</a:t>
            </a:r>
          </a:p>
          <a:p>
            <a:pPr marL="457200" indent="-457200">
              <a:buNone/>
            </a:pPr>
            <a:endParaRPr lang="en-GB" sz="2200" b="1" dirty="0" smtClean="0">
              <a:solidFill>
                <a:srgbClr val="FF0000"/>
              </a:solidFill>
              <a:latin typeface="Bodoni MT" pitchFamily="18" charset="0"/>
            </a:endParaRPr>
          </a:p>
          <a:p>
            <a:pPr marL="457200" indent="-457200">
              <a:buNone/>
            </a:pPr>
            <a:r>
              <a:rPr lang="en-GB" sz="2200" b="1" dirty="0" smtClean="0">
                <a:latin typeface="Bodoni MT" pitchFamily="18" charset="0"/>
              </a:rPr>
              <a:t>B) </a:t>
            </a:r>
            <a:r>
              <a:rPr lang="en-GB" sz="2200" b="1" dirty="0" smtClean="0">
                <a:solidFill>
                  <a:srgbClr val="FF0000"/>
                </a:solidFill>
                <a:latin typeface="Bodoni MT" pitchFamily="18" charset="0"/>
              </a:rPr>
              <a:t>ADAPTATION 2</a:t>
            </a:r>
            <a:r>
              <a:rPr lang="en-GB" sz="2200" b="1" dirty="0" smtClean="0">
                <a:latin typeface="Bodoni MT" pitchFamily="18" charset="0"/>
              </a:rPr>
              <a:t> = Increase in </a:t>
            </a:r>
            <a:r>
              <a:rPr lang="en-GB" sz="2200" b="1" dirty="0" smtClean="0">
                <a:solidFill>
                  <a:srgbClr val="FF0000"/>
                </a:solidFill>
                <a:latin typeface="Bodoni MT" pitchFamily="18" charset="0"/>
              </a:rPr>
              <a:t>AVEOLI SURFACE AREA </a:t>
            </a:r>
            <a:r>
              <a:rPr lang="en-GB" sz="2200" b="1" dirty="0" smtClean="0">
                <a:latin typeface="Bodoni MT" pitchFamily="18" charset="0"/>
              </a:rPr>
              <a:t>which INCREASE:</a:t>
            </a:r>
          </a:p>
          <a:p>
            <a:pPr marL="457200" indent="-457200">
              <a:buAutoNum type="arabicParenR"/>
            </a:pPr>
            <a:r>
              <a:rPr lang="en-GB" sz="2200" b="1" dirty="0" smtClean="0">
                <a:solidFill>
                  <a:srgbClr val="FF0000"/>
                </a:solidFill>
                <a:latin typeface="Bodoni MT" pitchFamily="18" charset="0"/>
              </a:rPr>
              <a:t>EXTERNAL RESPIRATION </a:t>
            </a:r>
            <a:r>
              <a:rPr lang="en-GB" sz="2200" b="1" dirty="0" smtClean="0">
                <a:latin typeface="Bodoni MT" pitchFamily="18" charset="0"/>
              </a:rPr>
              <a:t>and </a:t>
            </a:r>
            <a:r>
              <a:rPr lang="en-GB" sz="2200" b="1" dirty="0" smtClean="0">
                <a:solidFill>
                  <a:srgbClr val="FF0000"/>
                </a:solidFill>
                <a:latin typeface="Bodoni MT" pitchFamily="18" charset="0"/>
              </a:rPr>
              <a:t>DIFFUSION</a:t>
            </a:r>
          </a:p>
          <a:p>
            <a:pPr marL="457200" indent="-457200">
              <a:buAutoNum type="arabicParenR"/>
            </a:pPr>
            <a:r>
              <a:rPr lang="en-GB" sz="2200" b="1" dirty="0" smtClean="0">
                <a:solidFill>
                  <a:srgbClr val="FF0000"/>
                </a:solidFill>
                <a:latin typeface="Bodoni MT" pitchFamily="18" charset="0"/>
              </a:rPr>
              <a:t>A – V02 diff </a:t>
            </a:r>
            <a:r>
              <a:rPr lang="en-GB" sz="2200" b="1" dirty="0" smtClean="0">
                <a:latin typeface="Bodoni MT" pitchFamily="18" charset="0"/>
              </a:rPr>
              <a:t>(less 02 exhaled = more of it used)</a:t>
            </a:r>
          </a:p>
          <a:p>
            <a:pPr marL="457200" indent="-457200">
              <a:buAutoNum type="arabicParenR"/>
            </a:pPr>
            <a:endParaRPr lang="en-GB" sz="2200" b="1" dirty="0" smtClean="0">
              <a:latin typeface="Bodoni MT" pitchFamily="18" charset="0"/>
            </a:endParaRPr>
          </a:p>
          <a:p>
            <a:pPr marL="457200" indent="-457200" algn="ctr">
              <a:buNone/>
            </a:pPr>
            <a:r>
              <a:rPr lang="en-GB" sz="2200" b="1" dirty="0" smtClean="0">
                <a:latin typeface="Bodoni MT" pitchFamily="18" charset="0"/>
              </a:rPr>
              <a:t>OVERALL NET EFFECT = Increased </a:t>
            </a:r>
            <a:r>
              <a:rPr lang="en-GB" sz="2200" b="1" dirty="0" smtClean="0">
                <a:solidFill>
                  <a:srgbClr val="FF0000"/>
                </a:solidFill>
                <a:latin typeface="Bodoni MT" pitchFamily="18" charset="0"/>
              </a:rPr>
              <a:t>V02 MAX</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200" b="1" dirty="0" smtClean="0">
                <a:latin typeface="Bodoni MT" pitchFamily="18" charset="0"/>
              </a:rPr>
              <a:t>CARDIO VASCULAR (</a:t>
            </a:r>
            <a:r>
              <a:rPr lang="en-GB" sz="2200" b="1" dirty="0" smtClean="0">
                <a:solidFill>
                  <a:srgbClr val="FF0000"/>
                </a:solidFill>
                <a:latin typeface="Bodoni MT" pitchFamily="18" charset="0"/>
              </a:rPr>
              <a:t>HEART</a:t>
            </a:r>
            <a:r>
              <a:rPr lang="en-GB" sz="2200" b="1" dirty="0" smtClean="0">
                <a:latin typeface="Bodoni MT" pitchFamily="18" charset="0"/>
              </a:rPr>
              <a:t>) SYSTEM AEROBIC ADAPTATIONS </a:t>
            </a:r>
          </a:p>
          <a:p>
            <a:r>
              <a:rPr lang="en-GB" sz="2200" b="1" dirty="0" smtClean="0">
                <a:solidFill>
                  <a:srgbClr val="FF0000"/>
                </a:solidFill>
                <a:latin typeface="Bodoni MT" pitchFamily="18" charset="0"/>
              </a:rPr>
              <a:t>ADAPTATION 1 = HYPERTROPHY </a:t>
            </a:r>
            <a:r>
              <a:rPr lang="en-GB" sz="2200" b="1" dirty="0" smtClean="0">
                <a:latin typeface="Bodoni MT" pitchFamily="18" charset="0"/>
              </a:rPr>
              <a:t>of left ventricle wall which leads to:</a:t>
            </a:r>
          </a:p>
          <a:p>
            <a:pPr marL="457200" indent="-457200">
              <a:buAutoNum type="arabicParenR"/>
            </a:pPr>
            <a:r>
              <a:rPr lang="en-GB" sz="2200" b="1" dirty="0" smtClean="0">
                <a:latin typeface="Bodoni MT" pitchFamily="18" charset="0"/>
              </a:rPr>
              <a:t>Increased </a:t>
            </a:r>
            <a:r>
              <a:rPr lang="en-GB" sz="2200" b="1" dirty="0" smtClean="0">
                <a:solidFill>
                  <a:srgbClr val="FF0000"/>
                </a:solidFill>
                <a:latin typeface="Bodoni MT" pitchFamily="18" charset="0"/>
              </a:rPr>
              <a:t>EDV</a:t>
            </a:r>
          </a:p>
          <a:p>
            <a:pPr marL="457200" indent="-457200">
              <a:buAutoNum type="arabicParenR"/>
            </a:pPr>
            <a:r>
              <a:rPr lang="en-GB" sz="2200" b="1" dirty="0" smtClean="0">
                <a:latin typeface="Bodoni MT" pitchFamily="18" charset="0"/>
              </a:rPr>
              <a:t>Increased </a:t>
            </a:r>
            <a:r>
              <a:rPr lang="en-GB" sz="2200" b="1" dirty="0" smtClean="0">
                <a:solidFill>
                  <a:srgbClr val="FF0000"/>
                </a:solidFill>
                <a:latin typeface="Bodoni MT" pitchFamily="18" charset="0"/>
              </a:rPr>
              <a:t>VENTRICULAR STRETCH </a:t>
            </a:r>
            <a:r>
              <a:rPr lang="en-GB" sz="2200" b="1" dirty="0" smtClean="0">
                <a:latin typeface="Bodoni MT" pitchFamily="18" charset="0"/>
              </a:rPr>
              <a:t>and </a:t>
            </a:r>
            <a:r>
              <a:rPr lang="en-GB" sz="2200" b="1" dirty="0" smtClean="0">
                <a:solidFill>
                  <a:srgbClr val="FF0000"/>
                </a:solidFill>
                <a:latin typeface="Bodoni MT" pitchFamily="18" charset="0"/>
              </a:rPr>
              <a:t>RECOIL</a:t>
            </a:r>
          </a:p>
          <a:p>
            <a:pPr marL="457200" indent="-457200">
              <a:buAutoNum type="arabicParenR"/>
            </a:pPr>
            <a:r>
              <a:rPr lang="en-GB" sz="2200" b="1" dirty="0" smtClean="0">
                <a:latin typeface="Bodoni MT" pitchFamily="18" charset="0"/>
              </a:rPr>
              <a:t>Increased </a:t>
            </a:r>
            <a:r>
              <a:rPr lang="en-GB" sz="2200" b="1" dirty="0" smtClean="0">
                <a:solidFill>
                  <a:srgbClr val="FF0000"/>
                </a:solidFill>
                <a:latin typeface="Bodoni MT" pitchFamily="18" charset="0"/>
              </a:rPr>
              <a:t>FORCE</a:t>
            </a:r>
            <a:r>
              <a:rPr lang="en-GB" sz="2200" b="1" dirty="0" smtClean="0">
                <a:latin typeface="Bodoni MT" pitchFamily="18" charset="0"/>
              </a:rPr>
              <a:t> of contraction</a:t>
            </a:r>
          </a:p>
          <a:p>
            <a:pPr marL="457200" indent="-457200">
              <a:buAutoNum type="arabicParenR"/>
            </a:pPr>
            <a:r>
              <a:rPr lang="en-GB" sz="2200" b="1" dirty="0" smtClean="0">
                <a:latin typeface="Bodoni MT" pitchFamily="18" charset="0"/>
              </a:rPr>
              <a:t>Increased </a:t>
            </a:r>
            <a:r>
              <a:rPr lang="en-GB" sz="2200" b="1" dirty="0" smtClean="0">
                <a:solidFill>
                  <a:srgbClr val="FF0000"/>
                </a:solidFill>
                <a:latin typeface="Bodoni MT" pitchFamily="18" charset="0"/>
              </a:rPr>
              <a:t>STROKE VOLUME</a:t>
            </a:r>
          </a:p>
          <a:p>
            <a:pPr marL="457200" indent="-457200">
              <a:buAutoNum type="arabicParenR"/>
            </a:pPr>
            <a:r>
              <a:rPr lang="en-GB" sz="2200" b="1" dirty="0" smtClean="0">
                <a:latin typeface="Bodoni MT" pitchFamily="18" charset="0"/>
              </a:rPr>
              <a:t>Increased </a:t>
            </a:r>
            <a:r>
              <a:rPr lang="en-GB" sz="2200" b="1" dirty="0" smtClean="0">
                <a:solidFill>
                  <a:srgbClr val="FF0000"/>
                </a:solidFill>
                <a:latin typeface="Bodoni MT" pitchFamily="18" charset="0"/>
              </a:rPr>
              <a:t>RECOVERY TIME </a:t>
            </a:r>
            <a:r>
              <a:rPr lang="en-GB" sz="2200" b="1" dirty="0" smtClean="0">
                <a:latin typeface="Bodoni MT" pitchFamily="18" charset="0"/>
              </a:rPr>
              <a:t>after exercise</a:t>
            </a:r>
          </a:p>
          <a:p>
            <a:pPr marL="457200" indent="-457200">
              <a:buAutoNum type="arabicParenR"/>
            </a:pPr>
            <a:endParaRPr lang="en-GB" sz="2200" b="1" dirty="0" smtClean="0">
              <a:latin typeface="Bodoni MT" pitchFamily="18" charset="0"/>
            </a:endParaRPr>
          </a:p>
          <a:p>
            <a:pPr marL="457200" indent="-457200">
              <a:buNone/>
            </a:pPr>
            <a:r>
              <a:rPr lang="en-GB" sz="2200" b="1" dirty="0" smtClean="0">
                <a:latin typeface="Bodoni MT" pitchFamily="18" charset="0"/>
              </a:rPr>
              <a:t>And also</a:t>
            </a:r>
          </a:p>
          <a:p>
            <a:pPr marL="457200" indent="-457200">
              <a:buNone/>
            </a:pPr>
            <a:endParaRPr lang="en-GB" sz="2200" b="1" dirty="0" smtClean="0">
              <a:latin typeface="Bodoni MT" pitchFamily="18" charset="0"/>
            </a:endParaRPr>
          </a:p>
          <a:p>
            <a:pPr marL="457200" indent="-457200">
              <a:buAutoNum type="arabicParenR"/>
            </a:pPr>
            <a:r>
              <a:rPr lang="en-GB" sz="2200" b="1" dirty="0" smtClean="0">
                <a:latin typeface="Bodoni MT" pitchFamily="18" charset="0"/>
              </a:rPr>
              <a:t>Decreased </a:t>
            </a:r>
            <a:r>
              <a:rPr lang="en-GB" sz="2200" b="1" dirty="0" smtClean="0">
                <a:solidFill>
                  <a:srgbClr val="FF0000"/>
                </a:solidFill>
                <a:latin typeface="Bodoni MT" pitchFamily="18" charset="0"/>
              </a:rPr>
              <a:t>ESV</a:t>
            </a:r>
          </a:p>
          <a:p>
            <a:pPr marL="457200" indent="-457200">
              <a:buAutoNum type="arabicParenR"/>
            </a:pPr>
            <a:r>
              <a:rPr lang="en-GB" sz="2200" b="1" dirty="0" smtClean="0">
                <a:latin typeface="Bodoni MT" pitchFamily="18" charset="0"/>
              </a:rPr>
              <a:t>Decreased Resting and Sub Max </a:t>
            </a:r>
            <a:r>
              <a:rPr lang="en-GB" sz="2200" b="1" dirty="0" smtClean="0">
                <a:solidFill>
                  <a:srgbClr val="FF0000"/>
                </a:solidFill>
                <a:latin typeface="Bodoni MT" pitchFamily="18" charset="0"/>
              </a:rPr>
              <a:t>HEART RATE </a:t>
            </a:r>
            <a:r>
              <a:rPr lang="en-GB" sz="2200" b="1" dirty="0" smtClean="0">
                <a:latin typeface="Bodoni MT" pitchFamily="18" charset="0"/>
              </a:rPr>
              <a:t>(&lt;60=</a:t>
            </a:r>
            <a:r>
              <a:rPr lang="en-GB" sz="2200" b="1" dirty="0" smtClean="0">
                <a:solidFill>
                  <a:srgbClr val="FF0000"/>
                </a:solidFill>
                <a:latin typeface="Bodoni MT" pitchFamily="18" charset="0"/>
              </a:rPr>
              <a:t>BRADYCARDI</a:t>
            </a:r>
            <a:r>
              <a:rPr lang="en-GB" sz="2200" b="1" dirty="0" smtClean="0">
                <a:latin typeface="Bodoni MT" pitchFamily="18" charset="0"/>
              </a:rPr>
              <a:t>A)</a:t>
            </a:r>
          </a:p>
          <a:p>
            <a:pPr>
              <a:buNone/>
            </a:pPr>
            <a:endParaRPr lang="en-GB" sz="2200" b="1" dirty="0" smtClean="0">
              <a:latin typeface="Bodoni MT" pitchFamily="18" charset="0"/>
            </a:endParaRPr>
          </a:p>
          <a:p>
            <a:pPr marL="457200" indent="-457200" algn="ctr">
              <a:buNone/>
            </a:pPr>
            <a:r>
              <a:rPr lang="en-GB" sz="2200" b="1" dirty="0" smtClean="0">
                <a:solidFill>
                  <a:srgbClr val="FF0000"/>
                </a:solidFill>
                <a:latin typeface="Bodoni MT" pitchFamily="18" charset="0"/>
              </a:rPr>
              <a:t>OVERALL NET EFFECT </a:t>
            </a:r>
            <a:r>
              <a:rPr lang="en-GB" sz="2200" b="1" dirty="0" smtClean="0">
                <a:latin typeface="Bodoni MT" pitchFamily="18" charset="0"/>
              </a:rPr>
              <a:t>= Increased </a:t>
            </a:r>
            <a:r>
              <a:rPr lang="en-GB" sz="2200" b="1" dirty="0" smtClean="0">
                <a:solidFill>
                  <a:srgbClr val="FF0000"/>
                </a:solidFill>
                <a:latin typeface="Bodoni MT" pitchFamily="18" charset="0"/>
              </a:rPr>
              <a:t>BLOOD FLOW</a:t>
            </a:r>
            <a:r>
              <a:rPr lang="en-GB" sz="2200" b="1" dirty="0" smtClean="0">
                <a:latin typeface="Bodoni MT" pitchFamily="18" charset="0"/>
              </a:rPr>
              <a:t>, </a:t>
            </a:r>
            <a:r>
              <a:rPr lang="en-GB" sz="2200" b="1" dirty="0" smtClean="0">
                <a:solidFill>
                  <a:srgbClr val="FF0000"/>
                </a:solidFill>
                <a:latin typeface="Bodoni MT" pitchFamily="18" charset="0"/>
              </a:rPr>
              <a:t>MAXIMAL CARDIAC OUTPUT (Q) </a:t>
            </a:r>
            <a:r>
              <a:rPr lang="en-GB" sz="2200" b="1" dirty="0" smtClean="0">
                <a:latin typeface="Bodoni MT" pitchFamily="18" charset="0"/>
              </a:rPr>
              <a:t>and increased </a:t>
            </a:r>
            <a:r>
              <a:rPr lang="en-GB" sz="2200" b="1" dirty="0" smtClean="0">
                <a:solidFill>
                  <a:srgbClr val="FF0000"/>
                </a:solidFill>
                <a:latin typeface="Bodoni MT" pitchFamily="18" charset="0"/>
              </a:rPr>
              <a:t>02 TRANSPORT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000" b="1" dirty="0" smtClean="0">
                <a:latin typeface="Bodoni MT" pitchFamily="18" charset="0"/>
              </a:rPr>
              <a:t>CARDIO VASCULAR (</a:t>
            </a:r>
            <a:r>
              <a:rPr lang="en-GB" sz="2000" b="1" dirty="0" smtClean="0">
                <a:solidFill>
                  <a:srgbClr val="FF0000"/>
                </a:solidFill>
                <a:latin typeface="Bodoni MT" pitchFamily="18" charset="0"/>
              </a:rPr>
              <a:t>VASCULAR</a:t>
            </a:r>
            <a:r>
              <a:rPr lang="en-GB" sz="2000" b="1" dirty="0" smtClean="0">
                <a:latin typeface="Bodoni MT" pitchFamily="18" charset="0"/>
              </a:rPr>
              <a:t>) SYSTEM AEROBIC ADAPTATIONS </a:t>
            </a:r>
          </a:p>
          <a:p>
            <a:r>
              <a:rPr lang="en-GB" sz="2100" b="1" dirty="0" smtClean="0">
                <a:solidFill>
                  <a:srgbClr val="FF0000"/>
                </a:solidFill>
                <a:latin typeface="Bodoni MT" pitchFamily="18" charset="0"/>
              </a:rPr>
              <a:t>ADAPTATION 1</a:t>
            </a:r>
            <a:r>
              <a:rPr lang="en-GB" sz="2100" b="1" dirty="0" smtClean="0">
                <a:latin typeface="Bodoni MT" pitchFamily="18" charset="0"/>
              </a:rPr>
              <a:t> = Increased </a:t>
            </a:r>
            <a:r>
              <a:rPr lang="en-GB" sz="2100" b="1" dirty="0" smtClean="0">
                <a:solidFill>
                  <a:srgbClr val="FF0000"/>
                </a:solidFill>
                <a:latin typeface="Bodoni MT" pitchFamily="18" charset="0"/>
              </a:rPr>
              <a:t>ELASTICITY </a:t>
            </a:r>
            <a:r>
              <a:rPr lang="en-GB" sz="2100" b="1" dirty="0" smtClean="0">
                <a:latin typeface="Bodoni MT" pitchFamily="18" charset="0"/>
              </a:rPr>
              <a:t>of </a:t>
            </a:r>
            <a:r>
              <a:rPr lang="en-GB" sz="2100" b="1" dirty="0" smtClean="0">
                <a:solidFill>
                  <a:srgbClr val="FF0000"/>
                </a:solidFill>
                <a:latin typeface="Bodoni MT" pitchFamily="18" charset="0"/>
              </a:rPr>
              <a:t>ARTERIAL </a:t>
            </a:r>
            <a:r>
              <a:rPr lang="en-GB" sz="2100" b="1" dirty="0" smtClean="0">
                <a:latin typeface="Bodoni MT" pitchFamily="18" charset="0"/>
              </a:rPr>
              <a:t>walls results in:</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VASCULAR SHUNT </a:t>
            </a:r>
            <a:r>
              <a:rPr lang="en-GB" sz="2100" b="1" dirty="0" smtClean="0">
                <a:latin typeface="Bodoni MT" pitchFamily="18" charset="0"/>
              </a:rPr>
              <a:t>efficiency</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BLOOD PRESSURE </a:t>
            </a:r>
            <a:r>
              <a:rPr lang="en-GB" sz="2100" b="1" dirty="0" smtClean="0">
                <a:latin typeface="Bodoni MT" pitchFamily="18" charset="0"/>
              </a:rPr>
              <a:t>regulation</a:t>
            </a:r>
          </a:p>
          <a:p>
            <a:pPr marL="457200" indent="-457200">
              <a:buAutoNum type="arabicParenR"/>
            </a:pPr>
            <a:r>
              <a:rPr lang="en-GB" sz="2100" b="1" dirty="0" smtClean="0">
                <a:latin typeface="Bodoni MT" pitchFamily="18" charset="0"/>
              </a:rPr>
              <a:t>Increased Exercise </a:t>
            </a:r>
            <a:r>
              <a:rPr lang="en-GB" sz="2100" b="1" dirty="0" smtClean="0">
                <a:solidFill>
                  <a:srgbClr val="FF0000"/>
                </a:solidFill>
                <a:latin typeface="Bodoni MT" pitchFamily="18" charset="0"/>
              </a:rPr>
              <a:t>SYSTOLE Bp </a:t>
            </a:r>
            <a:r>
              <a:rPr lang="en-GB" sz="2100" b="1" dirty="0" smtClean="0">
                <a:latin typeface="Bodoni MT" pitchFamily="18" charset="0"/>
              </a:rPr>
              <a:t>and more 02 blood supply </a:t>
            </a:r>
          </a:p>
          <a:p>
            <a:pPr marL="457200" indent="-457200">
              <a:buAutoNum type="arabicParenR"/>
            </a:pPr>
            <a:r>
              <a:rPr lang="en-GB" sz="2100" b="1" dirty="0" smtClean="0">
                <a:latin typeface="Bodoni MT" pitchFamily="18" charset="0"/>
              </a:rPr>
              <a:t>Decrease in resting </a:t>
            </a:r>
            <a:r>
              <a:rPr lang="en-GB" sz="2100" b="1" dirty="0" smtClean="0">
                <a:solidFill>
                  <a:srgbClr val="FF0000"/>
                </a:solidFill>
                <a:latin typeface="Bodoni MT" pitchFamily="18" charset="0"/>
              </a:rPr>
              <a:t>SYSTOLE / DIASTOLE </a:t>
            </a:r>
            <a:r>
              <a:rPr lang="en-GB" sz="2100" b="1" dirty="0" smtClean="0">
                <a:latin typeface="Bodoni MT" pitchFamily="18" charset="0"/>
              </a:rPr>
              <a:t>Bp</a:t>
            </a:r>
          </a:p>
          <a:p>
            <a:pPr marL="457200" indent="-457200"/>
            <a:r>
              <a:rPr lang="en-GB" sz="2100" b="1" dirty="0" smtClean="0">
                <a:solidFill>
                  <a:srgbClr val="FF0000"/>
                </a:solidFill>
                <a:latin typeface="Bodoni MT" pitchFamily="18" charset="0"/>
              </a:rPr>
              <a:t>ADAPTATION 2 </a:t>
            </a:r>
            <a:r>
              <a:rPr lang="en-GB" sz="2100" b="1" dirty="0" smtClean="0">
                <a:latin typeface="Bodoni MT" pitchFamily="18" charset="0"/>
              </a:rPr>
              <a:t>=</a:t>
            </a:r>
            <a:r>
              <a:rPr lang="en-GB" sz="2100" b="1" dirty="0" smtClean="0">
                <a:solidFill>
                  <a:srgbClr val="FF0000"/>
                </a:solidFill>
                <a:latin typeface="Bodoni MT" pitchFamily="18" charset="0"/>
              </a:rPr>
              <a:t> </a:t>
            </a:r>
            <a:r>
              <a:rPr lang="en-GB" sz="2100" b="1" dirty="0" smtClean="0">
                <a:latin typeface="Bodoni MT" pitchFamily="18" charset="0"/>
              </a:rPr>
              <a:t>Increased No. of </a:t>
            </a:r>
            <a:r>
              <a:rPr lang="en-GB" sz="2100" b="1" dirty="0" smtClean="0">
                <a:solidFill>
                  <a:srgbClr val="FF0000"/>
                </a:solidFill>
                <a:latin typeface="Bodoni MT" pitchFamily="18" charset="0"/>
              </a:rPr>
              <a:t>RED BLOOD CELLS </a:t>
            </a:r>
            <a:r>
              <a:rPr lang="en-GB" sz="2100" b="1" dirty="0" smtClean="0">
                <a:latin typeface="Bodoni MT" pitchFamily="18" charset="0"/>
              </a:rPr>
              <a:t>/ </a:t>
            </a:r>
            <a:r>
              <a:rPr lang="en-GB" sz="2100" b="1" dirty="0" err="1" smtClean="0">
                <a:solidFill>
                  <a:srgbClr val="FF0000"/>
                </a:solidFill>
                <a:latin typeface="Bodoni MT" pitchFamily="18" charset="0"/>
              </a:rPr>
              <a:t>Hb</a:t>
            </a:r>
            <a:r>
              <a:rPr lang="en-GB" sz="2100" b="1" dirty="0" smtClean="0">
                <a:solidFill>
                  <a:srgbClr val="FF0000"/>
                </a:solidFill>
                <a:latin typeface="Bodoni MT" pitchFamily="18" charset="0"/>
              </a:rPr>
              <a:t> </a:t>
            </a:r>
            <a:r>
              <a:rPr lang="en-GB" sz="2100" b="1" dirty="0" smtClean="0">
                <a:latin typeface="Bodoni MT" pitchFamily="18" charset="0"/>
              </a:rPr>
              <a:t>and </a:t>
            </a:r>
            <a:r>
              <a:rPr lang="en-GB" sz="2100" b="1" dirty="0" smtClean="0">
                <a:solidFill>
                  <a:srgbClr val="FF0000"/>
                </a:solidFill>
                <a:latin typeface="Bodoni MT" pitchFamily="18" charset="0"/>
              </a:rPr>
              <a:t>PLASMA VOLUME </a:t>
            </a:r>
            <a:r>
              <a:rPr lang="en-GB" sz="2100" b="1" dirty="0" smtClean="0">
                <a:latin typeface="Bodoni MT" pitchFamily="18" charset="0"/>
              </a:rPr>
              <a:t>which results in:</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GASEOUS EXCHANGE / 02 </a:t>
            </a:r>
            <a:r>
              <a:rPr lang="en-GB" sz="2100" b="1" dirty="0" smtClean="0">
                <a:latin typeface="Bodoni MT" pitchFamily="18" charset="0"/>
              </a:rPr>
              <a:t>Transport</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VENOUS RETURN</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STROKE VOLUME </a:t>
            </a:r>
            <a:r>
              <a:rPr lang="en-GB" sz="2100" b="1" dirty="0" smtClean="0">
                <a:latin typeface="Bodoni MT" pitchFamily="18" charset="0"/>
              </a:rPr>
              <a:t>and </a:t>
            </a:r>
            <a:r>
              <a:rPr lang="en-GB" sz="2100" b="1" dirty="0" smtClean="0">
                <a:solidFill>
                  <a:srgbClr val="FF0000"/>
                </a:solidFill>
                <a:latin typeface="Bodoni MT" pitchFamily="18" charset="0"/>
              </a:rPr>
              <a:t>CARDIAC OUTPUT (Q)</a:t>
            </a:r>
          </a:p>
          <a:p>
            <a:pPr marL="457200" indent="-457200">
              <a:buAutoNum type="arabicParenR"/>
            </a:pPr>
            <a:r>
              <a:rPr lang="en-GB" sz="2100" b="1" dirty="0" smtClean="0">
                <a:latin typeface="Bodoni MT" pitchFamily="18" charset="0"/>
              </a:rPr>
              <a:t>Decreased </a:t>
            </a:r>
            <a:r>
              <a:rPr lang="en-GB" sz="2100" b="1" dirty="0" smtClean="0">
                <a:solidFill>
                  <a:srgbClr val="FF0000"/>
                </a:solidFill>
                <a:latin typeface="Bodoni MT" pitchFamily="18" charset="0"/>
              </a:rPr>
              <a:t>VISCOSITY </a:t>
            </a:r>
            <a:r>
              <a:rPr lang="en-GB" sz="2100" b="1" dirty="0" smtClean="0">
                <a:latin typeface="Bodoni MT" pitchFamily="18" charset="0"/>
              </a:rPr>
              <a:t>during exercise</a:t>
            </a:r>
          </a:p>
          <a:p>
            <a:pPr marL="457200" indent="-457200"/>
            <a:r>
              <a:rPr lang="en-GB" sz="2100" b="1" dirty="0" smtClean="0">
                <a:solidFill>
                  <a:srgbClr val="FF0000"/>
                </a:solidFill>
                <a:latin typeface="Bodoni MT" pitchFamily="18" charset="0"/>
              </a:rPr>
              <a:t>ADAPTATION 3 </a:t>
            </a:r>
            <a:r>
              <a:rPr lang="en-GB" sz="2100" b="1" dirty="0" smtClean="0">
                <a:latin typeface="Bodoni MT" pitchFamily="18" charset="0"/>
              </a:rPr>
              <a:t>=</a:t>
            </a:r>
            <a:r>
              <a:rPr lang="en-GB" sz="2100" b="1" dirty="0" smtClean="0">
                <a:solidFill>
                  <a:srgbClr val="FF0000"/>
                </a:solidFill>
                <a:latin typeface="Bodoni MT" pitchFamily="18" charset="0"/>
              </a:rPr>
              <a:t> </a:t>
            </a:r>
            <a:r>
              <a:rPr lang="en-GB" sz="2100" b="1" dirty="0" smtClean="0">
                <a:latin typeface="Bodoni MT" pitchFamily="18" charset="0"/>
              </a:rPr>
              <a:t>Increased </a:t>
            </a:r>
            <a:r>
              <a:rPr lang="en-GB" sz="2100" b="1" dirty="0" smtClean="0">
                <a:solidFill>
                  <a:srgbClr val="FF0000"/>
                </a:solidFill>
                <a:latin typeface="Bodoni MT" pitchFamily="18" charset="0"/>
              </a:rPr>
              <a:t>CAPILLARISATION </a:t>
            </a:r>
            <a:r>
              <a:rPr lang="en-GB" sz="2100" b="1" dirty="0" smtClean="0">
                <a:latin typeface="Bodoni MT" pitchFamily="18" charset="0"/>
              </a:rPr>
              <a:t>around the </a:t>
            </a:r>
            <a:r>
              <a:rPr lang="en-GB" sz="2100" b="1" dirty="0" smtClean="0">
                <a:solidFill>
                  <a:srgbClr val="FF0000"/>
                </a:solidFill>
                <a:latin typeface="Bodoni MT" pitchFamily="18" charset="0"/>
              </a:rPr>
              <a:t>ALVEOLI </a:t>
            </a:r>
            <a:r>
              <a:rPr lang="en-GB" sz="2100" b="1" dirty="0" smtClean="0">
                <a:latin typeface="Bodoni MT" pitchFamily="18" charset="0"/>
              </a:rPr>
              <a:t>and </a:t>
            </a:r>
            <a:r>
              <a:rPr lang="en-GB" sz="2100" b="1" dirty="0" smtClean="0">
                <a:solidFill>
                  <a:srgbClr val="FF0000"/>
                </a:solidFill>
                <a:latin typeface="Bodoni MT" pitchFamily="18" charset="0"/>
              </a:rPr>
              <a:t>TYPE 1 </a:t>
            </a:r>
            <a:r>
              <a:rPr lang="en-GB" sz="2100" b="1" dirty="0" smtClean="0">
                <a:latin typeface="Bodoni MT" pitchFamily="18" charset="0"/>
              </a:rPr>
              <a:t>Muscle Fibres which results in:</a:t>
            </a:r>
          </a:p>
          <a:p>
            <a:pPr marL="457200" indent="-457200">
              <a:buAutoNum type="arabicParenR"/>
            </a:pPr>
            <a:r>
              <a:rPr lang="en-GB" sz="2100" b="1" dirty="0" smtClean="0">
                <a:latin typeface="Bodoni MT" pitchFamily="18" charset="0"/>
              </a:rPr>
              <a:t>Increase in </a:t>
            </a:r>
            <a:r>
              <a:rPr lang="en-GB" sz="2100" b="1" dirty="0" smtClean="0">
                <a:solidFill>
                  <a:srgbClr val="FF0000"/>
                </a:solidFill>
                <a:latin typeface="Bodoni MT" pitchFamily="18" charset="0"/>
              </a:rPr>
              <a:t>SURFACE AREA</a:t>
            </a:r>
            <a:r>
              <a:rPr lang="en-GB" sz="2100" b="1" dirty="0" smtClean="0">
                <a:latin typeface="Bodoni MT" pitchFamily="18" charset="0"/>
              </a:rPr>
              <a:t>, </a:t>
            </a:r>
            <a:r>
              <a:rPr lang="en-GB" sz="2100" b="1" dirty="0" smtClean="0">
                <a:solidFill>
                  <a:srgbClr val="FF0000"/>
                </a:solidFill>
                <a:latin typeface="Bodoni MT" pitchFamily="18" charset="0"/>
              </a:rPr>
              <a:t>a- V02 diff</a:t>
            </a:r>
            <a:r>
              <a:rPr lang="en-GB" sz="2100" b="1" dirty="0" smtClean="0">
                <a:latin typeface="Bodoni MT" pitchFamily="18" charset="0"/>
              </a:rPr>
              <a:t>, </a:t>
            </a:r>
            <a:r>
              <a:rPr lang="en-GB" sz="2100" b="1" dirty="0" smtClean="0">
                <a:solidFill>
                  <a:srgbClr val="FF0000"/>
                </a:solidFill>
                <a:latin typeface="Bodoni MT" pitchFamily="18" charset="0"/>
              </a:rPr>
              <a:t>TIME</a:t>
            </a:r>
            <a:r>
              <a:rPr lang="en-GB" sz="2100" b="1" dirty="0" smtClean="0">
                <a:latin typeface="Bodoni MT" pitchFamily="18" charset="0"/>
              </a:rPr>
              <a:t> for </a:t>
            </a:r>
            <a:r>
              <a:rPr lang="en-GB" sz="2100" b="1" dirty="0" smtClean="0">
                <a:solidFill>
                  <a:srgbClr val="FF0000"/>
                </a:solidFill>
                <a:latin typeface="Bodoni MT" pitchFamily="18" charset="0"/>
              </a:rPr>
              <a:t>DIFFUSION, </a:t>
            </a:r>
            <a:r>
              <a:rPr lang="en-GB" sz="2100" b="1" dirty="0" smtClean="0">
                <a:latin typeface="Bodoni MT" pitchFamily="18" charset="0"/>
              </a:rPr>
              <a:t>removal of </a:t>
            </a:r>
            <a:r>
              <a:rPr lang="en-GB" sz="2100" b="1" dirty="0" smtClean="0">
                <a:solidFill>
                  <a:srgbClr val="FF0000"/>
                </a:solidFill>
                <a:latin typeface="Bodoni MT" pitchFamily="18" charset="0"/>
              </a:rPr>
              <a:t>LACTIC ACID </a:t>
            </a:r>
            <a:r>
              <a:rPr lang="en-GB" sz="2100" b="1" dirty="0" smtClean="0">
                <a:latin typeface="Bodoni MT" pitchFamily="18" charset="0"/>
              </a:rPr>
              <a:t>and</a:t>
            </a:r>
            <a:r>
              <a:rPr lang="en-GB" sz="2100" b="1" dirty="0" smtClean="0">
                <a:solidFill>
                  <a:srgbClr val="FF0000"/>
                </a:solidFill>
                <a:latin typeface="Bodoni MT" pitchFamily="18" charset="0"/>
              </a:rPr>
              <a:t> C02 </a:t>
            </a:r>
            <a:r>
              <a:rPr lang="en-GB" sz="2100" b="1" dirty="0" smtClean="0">
                <a:latin typeface="Bodoni MT" pitchFamily="18" charset="0"/>
              </a:rPr>
              <a:t>during </a:t>
            </a:r>
            <a:r>
              <a:rPr lang="en-GB" sz="2100" b="1" dirty="0" smtClean="0">
                <a:solidFill>
                  <a:srgbClr val="FF0000"/>
                </a:solidFill>
                <a:latin typeface="Bodoni MT" pitchFamily="18" charset="0"/>
              </a:rPr>
              <a:t>OBLA</a:t>
            </a:r>
          </a:p>
          <a:p>
            <a:pPr marL="457200" indent="-457200" algn="ctr">
              <a:buAutoNum type="arabicParenR"/>
            </a:pPr>
            <a:r>
              <a:rPr lang="en-GB" sz="2100" b="1" dirty="0" smtClean="0">
                <a:latin typeface="Bodoni MT" pitchFamily="18" charset="0"/>
              </a:rPr>
              <a:t>Decrease in </a:t>
            </a:r>
            <a:r>
              <a:rPr lang="en-GB" sz="2100" b="1" dirty="0" smtClean="0">
                <a:solidFill>
                  <a:srgbClr val="FF0000"/>
                </a:solidFill>
                <a:latin typeface="Bodoni MT" pitchFamily="18" charset="0"/>
              </a:rPr>
              <a:t>DISTANCE </a:t>
            </a:r>
            <a:r>
              <a:rPr lang="en-GB" sz="2100" b="1" dirty="0" smtClean="0">
                <a:latin typeface="Bodoni MT" pitchFamily="18" charset="0"/>
              </a:rPr>
              <a:t>of </a:t>
            </a:r>
            <a:r>
              <a:rPr lang="en-GB" sz="2100" b="1" dirty="0" smtClean="0">
                <a:solidFill>
                  <a:srgbClr val="FF0000"/>
                </a:solidFill>
                <a:latin typeface="Bodoni MT" pitchFamily="18" charset="0"/>
              </a:rPr>
              <a:t>DIFFUSION </a:t>
            </a:r>
            <a:r>
              <a:rPr lang="en-GB" sz="2100" b="1" dirty="0" smtClean="0">
                <a:latin typeface="Bodoni MT" pitchFamily="18" charset="0"/>
              </a:rPr>
              <a:t>and increased blood flow </a:t>
            </a:r>
            <a:r>
              <a:rPr lang="en-GB" sz="2100" b="1" dirty="0" smtClean="0">
                <a:solidFill>
                  <a:srgbClr val="FF0000"/>
                </a:solidFill>
                <a:latin typeface="Bodoni MT" pitchFamily="18" charset="0"/>
              </a:rPr>
              <a:t>VELOCITY </a:t>
            </a:r>
          </a:p>
          <a:p>
            <a:pPr marL="457200" indent="-457200" algn="ctr">
              <a:buNone/>
            </a:pPr>
            <a:r>
              <a:rPr lang="en-GB" sz="2100" b="1" dirty="0" smtClean="0">
                <a:solidFill>
                  <a:srgbClr val="FF0000"/>
                </a:solidFill>
                <a:latin typeface="Bodoni MT" pitchFamily="18" charset="0"/>
              </a:rPr>
              <a:t>OVERALL NET EFFECT </a:t>
            </a:r>
            <a:r>
              <a:rPr lang="en-GB" sz="2100" b="1" dirty="0" smtClean="0">
                <a:latin typeface="Bodoni MT" pitchFamily="18" charset="0"/>
              </a:rPr>
              <a:t>= Increased efficiency and</a:t>
            </a:r>
            <a:r>
              <a:rPr lang="en-GB" sz="2100" b="1" dirty="0" smtClean="0">
                <a:solidFill>
                  <a:srgbClr val="FF0000"/>
                </a:solidFill>
                <a:latin typeface="Bodoni MT" pitchFamily="18" charset="0"/>
              </a:rPr>
              <a:t> 02 </a:t>
            </a:r>
            <a:r>
              <a:rPr lang="en-GB" sz="2100" b="1" dirty="0" smtClean="0">
                <a:latin typeface="Bodoni MT" pitchFamily="18" charset="0"/>
              </a:rPr>
              <a:t>/ </a:t>
            </a:r>
            <a:r>
              <a:rPr lang="en-GB" sz="2100" b="1" dirty="0" smtClean="0">
                <a:solidFill>
                  <a:srgbClr val="FF0000"/>
                </a:solidFill>
                <a:latin typeface="Bodoni MT" pitchFamily="18" charset="0"/>
              </a:rPr>
              <a:t>C02</a:t>
            </a:r>
            <a:r>
              <a:rPr lang="en-GB" sz="2100" b="1" dirty="0" smtClean="0">
                <a:latin typeface="Bodoni MT" pitchFamily="18" charset="0"/>
              </a:rPr>
              <a:t> </a:t>
            </a:r>
            <a:r>
              <a:rPr lang="en-GB" sz="2100" b="1" dirty="0" smtClean="0">
                <a:solidFill>
                  <a:srgbClr val="FF0000"/>
                </a:solidFill>
                <a:latin typeface="Bodoni MT" pitchFamily="18" charset="0"/>
              </a:rPr>
              <a:t>TRANSPORT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000" b="1" dirty="0" smtClean="0">
                <a:latin typeface="Bodoni MT" pitchFamily="18" charset="0"/>
              </a:rPr>
              <a:t>MUSCULAR SYSTEM AEROBIC ADAPTATIONS </a:t>
            </a:r>
          </a:p>
          <a:p>
            <a:r>
              <a:rPr lang="en-GB" sz="2100" b="1" dirty="0" smtClean="0">
                <a:solidFill>
                  <a:srgbClr val="FF0000"/>
                </a:solidFill>
                <a:latin typeface="Bodoni MT" pitchFamily="18" charset="0"/>
              </a:rPr>
              <a:t>ADAPTATION 1 </a:t>
            </a:r>
            <a:r>
              <a:rPr lang="en-GB" sz="2100" b="1" dirty="0" smtClean="0">
                <a:latin typeface="Bodoni MT" pitchFamily="18" charset="0"/>
              </a:rPr>
              <a:t>= Increased </a:t>
            </a:r>
            <a:r>
              <a:rPr lang="en-GB" sz="2100" b="1" dirty="0" smtClean="0">
                <a:solidFill>
                  <a:srgbClr val="FF0000"/>
                </a:solidFill>
                <a:latin typeface="Bodoni MT" pitchFamily="18" charset="0"/>
              </a:rPr>
              <a:t>TYPE 1</a:t>
            </a:r>
            <a:r>
              <a:rPr lang="en-GB" sz="2100" b="1" dirty="0" smtClean="0">
                <a:latin typeface="Bodoni MT" pitchFamily="18" charset="0"/>
              </a:rPr>
              <a:t> and </a:t>
            </a:r>
            <a:r>
              <a:rPr lang="en-GB" sz="2100" b="1" dirty="0" smtClean="0">
                <a:solidFill>
                  <a:srgbClr val="FF0000"/>
                </a:solidFill>
                <a:latin typeface="Bodoni MT" pitchFamily="18" charset="0"/>
              </a:rPr>
              <a:t>11a HYPERTROPHY</a:t>
            </a:r>
            <a:r>
              <a:rPr lang="en-GB" sz="2100" b="1" dirty="0" smtClean="0">
                <a:latin typeface="Bodoni MT" pitchFamily="18" charset="0"/>
              </a:rPr>
              <a:t> results in:</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STRENGTH </a:t>
            </a:r>
            <a:r>
              <a:rPr lang="en-GB" sz="2100" b="1" dirty="0" smtClean="0">
                <a:latin typeface="Bodoni MT" pitchFamily="18" charset="0"/>
              </a:rPr>
              <a:t>and reduced</a:t>
            </a:r>
            <a:r>
              <a:rPr lang="en-GB" sz="2100" b="1" dirty="0" smtClean="0">
                <a:solidFill>
                  <a:srgbClr val="FF0000"/>
                </a:solidFill>
                <a:latin typeface="Bodoni MT" pitchFamily="18" charset="0"/>
              </a:rPr>
              <a:t> FATIGUE</a:t>
            </a:r>
          </a:p>
          <a:p>
            <a:pPr marL="457200" indent="-457200">
              <a:buAutoNum type="arabicParenR"/>
            </a:pPr>
            <a:r>
              <a:rPr lang="en-GB" sz="2100" b="1" dirty="0" smtClean="0">
                <a:latin typeface="Bodoni MT" pitchFamily="18" charset="0"/>
              </a:rPr>
              <a:t>Increased </a:t>
            </a:r>
            <a:r>
              <a:rPr lang="en-GB" sz="2100" b="1" dirty="0" smtClean="0">
                <a:solidFill>
                  <a:srgbClr val="FF0000"/>
                </a:solidFill>
                <a:latin typeface="Bodoni MT" pitchFamily="18" charset="0"/>
              </a:rPr>
              <a:t>SKILL</a:t>
            </a:r>
          </a:p>
          <a:p>
            <a:pPr marL="457200" indent="-457200">
              <a:buAutoNum type="arabicParenR"/>
            </a:pPr>
            <a:r>
              <a:rPr lang="en-GB" sz="2100" b="1" dirty="0" smtClean="0">
                <a:latin typeface="Bodoni MT" pitchFamily="18" charset="0"/>
              </a:rPr>
              <a:t>Decreased </a:t>
            </a:r>
            <a:r>
              <a:rPr lang="en-GB" sz="2100" b="1" dirty="0" smtClean="0">
                <a:solidFill>
                  <a:srgbClr val="FF0000"/>
                </a:solidFill>
                <a:latin typeface="Bodoni MT" pitchFamily="18" charset="0"/>
              </a:rPr>
              <a:t>ENERGY COST</a:t>
            </a:r>
          </a:p>
          <a:p>
            <a:pPr marL="457200" indent="-457200"/>
            <a:r>
              <a:rPr lang="en-GB" sz="2100" b="1" dirty="0" smtClean="0">
                <a:solidFill>
                  <a:srgbClr val="FF0000"/>
                </a:solidFill>
                <a:latin typeface="Bodoni MT" pitchFamily="18" charset="0"/>
              </a:rPr>
              <a:t>ADAPTATION 2 </a:t>
            </a:r>
            <a:r>
              <a:rPr lang="en-GB" sz="2100" b="1" dirty="0" smtClean="0">
                <a:latin typeface="Bodoni MT" pitchFamily="18" charset="0"/>
              </a:rPr>
              <a:t>= Increased </a:t>
            </a:r>
            <a:r>
              <a:rPr lang="en-GB" sz="2100" b="1" dirty="0" smtClean="0">
                <a:solidFill>
                  <a:srgbClr val="FF0000"/>
                </a:solidFill>
                <a:latin typeface="Bodoni MT" pitchFamily="18" charset="0"/>
              </a:rPr>
              <a:t>CAPILLARISATION</a:t>
            </a:r>
            <a:r>
              <a:rPr lang="en-GB" sz="2100" b="1" dirty="0" smtClean="0">
                <a:latin typeface="Bodoni MT" pitchFamily="18" charset="0"/>
              </a:rPr>
              <a:t> increases 02/C02 transport</a:t>
            </a:r>
          </a:p>
          <a:p>
            <a:pPr marL="457200" indent="-457200"/>
            <a:r>
              <a:rPr lang="en-GB" sz="2100" b="1" dirty="0" smtClean="0">
                <a:solidFill>
                  <a:srgbClr val="FF0000"/>
                </a:solidFill>
                <a:latin typeface="Bodoni MT" pitchFamily="18" charset="0"/>
              </a:rPr>
              <a:t>ADAPTATION 3 </a:t>
            </a:r>
            <a:r>
              <a:rPr lang="en-GB" sz="2100" b="1" dirty="0" smtClean="0">
                <a:latin typeface="Bodoni MT" pitchFamily="18" charset="0"/>
              </a:rPr>
              <a:t>= </a:t>
            </a:r>
            <a:r>
              <a:rPr lang="en-GB" sz="2100" b="1" dirty="0" smtClean="0">
                <a:solidFill>
                  <a:srgbClr val="FF0000"/>
                </a:solidFill>
                <a:latin typeface="Bodoni MT" pitchFamily="18" charset="0"/>
              </a:rPr>
              <a:t>TYPE 11a FIBRE AEROBIC CAPACITY</a:t>
            </a:r>
          </a:p>
          <a:p>
            <a:pPr marL="457200" indent="-457200"/>
            <a:r>
              <a:rPr lang="en-GB" sz="2100" b="1" dirty="0" smtClean="0">
                <a:solidFill>
                  <a:srgbClr val="FF0000"/>
                </a:solidFill>
                <a:latin typeface="Bodoni MT" pitchFamily="18" charset="0"/>
              </a:rPr>
              <a:t>ADAPTATION 4 </a:t>
            </a:r>
            <a:r>
              <a:rPr lang="en-GB" sz="2100" b="1" dirty="0" smtClean="0">
                <a:latin typeface="Bodoni MT" pitchFamily="18" charset="0"/>
              </a:rPr>
              <a:t>=</a:t>
            </a:r>
            <a:r>
              <a:rPr lang="en-GB" sz="2100" b="1" dirty="0" smtClean="0">
                <a:solidFill>
                  <a:srgbClr val="FF0000"/>
                </a:solidFill>
                <a:latin typeface="Bodoni MT" pitchFamily="18" charset="0"/>
              </a:rPr>
              <a:t> </a:t>
            </a:r>
            <a:r>
              <a:rPr lang="en-GB" sz="2100" b="1" dirty="0" smtClean="0">
                <a:latin typeface="Bodoni MT" pitchFamily="18" charset="0"/>
              </a:rPr>
              <a:t>Increased </a:t>
            </a:r>
            <a:r>
              <a:rPr lang="en-GB" sz="2100" b="1" dirty="0" smtClean="0">
                <a:solidFill>
                  <a:srgbClr val="FF0000"/>
                </a:solidFill>
                <a:latin typeface="Bodoni MT" pitchFamily="18" charset="0"/>
              </a:rPr>
              <a:t>MYOGLOBIN </a:t>
            </a:r>
            <a:r>
              <a:rPr lang="en-GB" sz="2100" b="1" dirty="0" smtClean="0">
                <a:latin typeface="Bodoni MT" pitchFamily="18" charset="0"/>
              </a:rPr>
              <a:t>stores leads to increase 02 into </a:t>
            </a:r>
            <a:r>
              <a:rPr lang="en-GB" sz="2100" b="1" dirty="0" smtClean="0">
                <a:solidFill>
                  <a:srgbClr val="FF0000"/>
                </a:solidFill>
                <a:latin typeface="Bodoni MT" pitchFamily="18" charset="0"/>
              </a:rPr>
              <a:t>MITOCHONDRIA</a:t>
            </a:r>
          </a:p>
          <a:p>
            <a:pPr marL="457200" indent="-457200"/>
            <a:r>
              <a:rPr lang="en-GB" sz="2100" b="1" dirty="0" smtClean="0">
                <a:solidFill>
                  <a:srgbClr val="FF0000"/>
                </a:solidFill>
                <a:latin typeface="Bodoni MT" pitchFamily="18" charset="0"/>
              </a:rPr>
              <a:t>ADAPTATION 5 </a:t>
            </a:r>
            <a:r>
              <a:rPr lang="en-GB" sz="2100" b="1" dirty="0" smtClean="0">
                <a:latin typeface="Bodoni MT" pitchFamily="18" charset="0"/>
              </a:rPr>
              <a:t>= Increased </a:t>
            </a:r>
            <a:r>
              <a:rPr lang="en-GB" sz="2100" b="1" dirty="0" smtClean="0">
                <a:solidFill>
                  <a:srgbClr val="FF0000"/>
                </a:solidFill>
                <a:latin typeface="Bodoni MT" pitchFamily="18" charset="0"/>
              </a:rPr>
              <a:t>AEROBIC ENZYMES </a:t>
            </a:r>
            <a:r>
              <a:rPr lang="en-GB" sz="2100" b="1" dirty="0" smtClean="0">
                <a:latin typeface="Bodoni MT" pitchFamily="18" charset="0"/>
              </a:rPr>
              <a:t>results in increased </a:t>
            </a:r>
            <a:r>
              <a:rPr lang="en-GB" sz="2100" b="1" dirty="0" smtClean="0">
                <a:solidFill>
                  <a:srgbClr val="FF0000"/>
                </a:solidFill>
                <a:latin typeface="Bodoni MT" pitchFamily="18" charset="0"/>
              </a:rPr>
              <a:t>METABOLISM </a:t>
            </a:r>
            <a:r>
              <a:rPr lang="en-GB" sz="2100" b="1" dirty="0" smtClean="0">
                <a:latin typeface="Bodoni MT" pitchFamily="18" charset="0"/>
              </a:rPr>
              <a:t>of </a:t>
            </a:r>
            <a:r>
              <a:rPr lang="en-GB" sz="2100" b="1" dirty="0" smtClean="0">
                <a:solidFill>
                  <a:srgbClr val="FF0000"/>
                </a:solidFill>
                <a:latin typeface="Bodoni MT" pitchFamily="18" charset="0"/>
              </a:rPr>
              <a:t>FAT </a:t>
            </a:r>
            <a:r>
              <a:rPr lang="en-GB" sz="2100" b="1" dirty="0" smtClean="0">
                <a:latin typeface="Bodoni MT" pitchFamily="18" charset="0"/>
              </a:rPr>
              <a:t>not glycogen </a:t>
            </a:r>
          </a:p>
          <a:p>
            <a:pPr marL="457200" indent="-457200"/>
            <a:r>
              <a:rPr lang="en-GB" sz="2100" b="1" dirty="0" smtClean="0">
                <a:solidFill>
                  <a:srgbClr val="FF0000"/>
                </a:solidFill>
                <a:latin typeface="Bodoni MT" pitchFamily="18" charset="0"/>
              </a:rPr>
              <a:t>ADAPTATION 6</a:t>
            </a:r>
            <a:r>
              <a:rPr lang="en-GB" sz="2100" b="1" dirty="0" smtClean="0">
                <a:latin typeface="Bodoni MT" pitchFamily="18" charset="0"/>
              </a:rPr>
              <a:t> = Increased </a:t>
            </a:r>
            <a:r>
              <a:rPr lang="en-GB" sz="2100" b="1" dirty="0" smtClean="0">
                <a:solidFill>
                  <a:srgbClr val="FF0000"/>
                </a:solidFill>
                <a:latin typeface="Bodoni MT" pitchFamily="18" charset="0"/>
              </a:rPr>
              <a:t>SPEED </a:t>
            </a:r>
            <a:r>
              <a:rPr lang="en-GB" sz="2100" b="1" dirty="0" smtClean="0">
                <a:latin typeface="Bodoni MT" pitchFamily="18" charset="0"/>
              </a:rPr>
              <a:t>to use </a:t>
            </a:r>
            <a:r>
              <a:rPr lang="en-GB" sz="2100" b="1" dirty="0" smtClean="0">
                <a:solidFill>
                  <a:srgbClr val="FF0000"/>
                </a:solidFill>
                <a:latin typeface="Bodoni MT" pitchFamily="18" charset="0"/>
              </a:rPr>
              <a:t>FATS</a:t>
            </a:r>
            <a:r>
              <a:rPr lang="en-GB" sz="2100" b="1" dirty="0" smtClean="0">
                <a:latin typeface="Bodoni MT" pitchFamily="18" charset="0"/>
              </a:rPr>
              <a:t> earlier which conserves </a:t>
            </a:r>
            <a:r>
              <a:rPr lang="en-GB" sz="2100" b="1" dirty="0" smtClean="0">
                <a:solidFill>
                  <a:srgbClr val="FF0000"/>
                </a:solidFill>
                <a:latin typeface="Bodoni MT" pitchFamily="18" charset="0"/>
              </a:rPr>
              <a:t>GLYCOGEN</a:t>
            </a:r>
            <a:r>
              <a:rPr lang="en-GB" sz="2100" b="1" dirty="0" smtClean="0">
                <a:latin typeface="Bodoni MT" pitchFamily="18" charset="0"/>
              </a:rPr>
              <a:t> and increases </a:t>
            </a:r>
            <a:endParaRPr lang="en-GB" sz="2100" b="1" dirty="0" smtClean="0">
              <a:solidFill>
                <a:srgbClr val="FF0000"/>
              </a:solidFill>
              <a:latin typeface="Bodoni MT" pitchFamily="18" charset="0"/>
            </a:endParaRPr>
          </a:p>
          <a:p>
            <a:pPr marL="457200" indent="-457200"/>
            <a:r>
              <a:rPr lang="en-GB" sz="2100" b="1" dirty="0" smtClean="0">
                <a:solidFill>
                  <a:srgbClr val="FF0000"/>
                </a:solidFill>
                <a:latin typeface="Bodoni MT" pitchFamily="18" charset="0"/>
              </a:rPr>
              <a:t>ADAPTATION 7</a:t>
            </a:r>
            <a:r>
              <a:rPr lang="en-GB" sz="2100" b="1" dirty="0" smtClean="0">
                <a:latin typeface="Bodoni MT" pitchFamily="18" charset="0"/>
              </a:rPr>
              <a:t> = Increased No. of </a:t>
            </a:r>
            <a:r>
              <a:rPr lang="en-GB" sz="2100" b="1" dirty="0" smtClean="0">
                <a:solidFill>
                  <a:srgbClr val="FF0000"/>
                </a:solidFill>
                <a:latin typeface="Bodoni MT" pitchFamily="18" charset="0"/>
              </a:rPr>
              <a:t>MITOCHONDRIA</a:t>
            </a:r>
            <a:r>
              <a:rPr lang="en-GB" sz="2100" b="1" dirty="0" smtClean="0">
                <a:latin typeface="Bodoni MT" pitchFamily="18" charset="0"/>
              </a:rPr>
              <a:t> results in improved </a:t>
            </a:r>
            <a:r>
              <a:rPr lang="en-GB" sz="2100" b="1" dirty="0" smtClean="0">
                <a:solidFill>
                  <a:srgbClr val="FF0000"/>
                </a:solidFill>
                <a:latin typeface="Bodoni MT" pitchFamily="18" charset="0"/>
              </a:rPr>
              <a:t>02 / FAT </a:t>
            </a:r>
            <a:r>
              <a:rPr lang="en-GB" sz="2100" b="1" dirty="0" smtClean="0">
                <a:latin typeface="Bodoni MT" pitchFamily="18" charset="0"/>
              </a:rPr>
              <a:t>metabolism for </a:t>
            </a:r>
            <a:r>
              <a:rPr lang="en-GB" sz="2100" b="1" dirty="0" smtClean="0">
                <a:solidFill>
                  <a:srgbClr val="FF0000"/>
                </a:solidFill>
                <a:latin typeface="Bodoni MT" pitchFamily="18" charset="0"/>
              </a:rPr>
              <a:t>AEROBIC </a:t>
            </a:r>
            <a:r>
              <a:rPr lang="en-GB" sz="2100" b="1" dirty="0" smtClean="0">
                <a:latin typeface="Bodoni MT" pitchFamily="18" charset="0"/>
              </a:rPr>
              <a:t>work</a:t>
            </a:r>
            <a:endParaRPr lang="en-GB" sz="2100" b="1" dirty="0" smtClean="0">
              <a:solidFill>
                <a:srgbClr val="FF0000"/>
              </a:solidFill>
              <a:latin typeface="Bodoni MT" pitchFamily="18" charset="0"/>
            </a:endParaRPr>
          </a:p>
          <a:p>
            <a:pPr marL="457200" indent="-457200"/>
            <a:r>
              <a:rPr lang="en-GB" sz="2100" b="1" dirty="0" smtClean="0">
                <a:solidFill>
                  <a:srgbClr val="FF0000"/>
                </a:solidFill>
                <a:latin typeface="Bodoni MT" pitchFamily="18" charset="0"/>
              </a:rPr>
              <a:t>ADAPTATION 8 </a:t>
            </a:r>
            <a:r>
              <a:rPr lang="en-GB" sz="2100" b="1" dirty="0" smtClean="0">
                <a:latin typeface="Bodoni MT" pitchFamily="18" charset="0"/>
              </a:rPr>
              <a:t>= Increased </a:t>
            </a:r>
            <a:r>
              <a:rPr lang="en-GB" sz="2100" b="1" dirty="0" smtClean="0">
                <a:solidFill>
                  <a:srgbClr val="FF0000"/>
                </a:solidFill>
                <a:latin typeface="Bodoni MT" pitchFamily="18" charset="0"/>
              </a:rPr>
              <a:t>MUSCLE GLYCOGEN / FAT </a:t>
            </a:r>
            <a:r>
              <a:rPr lang="en-GB" sz="2100" b="1" dirty="0" smtClean="0">
                <a:latin typeface="Bodoni MT" pitchFamily="18" charset="0"/>
              </a:rPr>
              <a:t>stores results in increased </a:t>
            </a:r>
            <a:r>
              <a:rPr lang="en-GB" sz="2100" b="1" dirty="0" smtClean="0">
                <a:solidFill>
                  <a:srgbClr val="FF0000"/>
                </a:solidFill>
                <a:latin typeface="Bodoni MT" pitchFamily="18" charset="0"/>
              </a:rPr>
              <a:t>ENERGY FUELS </a:t>
            </a:r>
            <a:r>
              <a:rPr lang="en-GB" sz="2100" b="1" dirty="0" smtClean="0">
                <a:latin typeface="Bodoni MT" pitchFamily="18" charset="0"/>
              </a:rPr>
              <a:t>to re- synthesise </a:t>
            </a:r>
            <a:r>
              <a:rPr lang="en-GB" sz="2100" b="1" dirty="0" smtClean="0">
                <a:solidFill>
                  <a:srgbClr val="FF0000"/>
                </a:solidFill>
                <a:latin typeface="Bodoni MT" pitchFamily="18" charset="0"/>
              </a:rPr>
              <a:t>ATP</a:t>
            </a:r>
          </a:p>
          <a:p>
            <a:pPr marL="457200" indent="-457200" algn="ctr">
              <a:buNone/>
            </a:pPr>
            <a:r>
              <a:rPr lang="en-GB" sz="2100" b="1" dirty="0" smtClean="0">
                <a:solidFill>
                  <a:srgbClr val="FF0000"/>
                </a:solidFill>
                <a:latin typeface="Bodoni MT" pitchFamily="18" charset="0"/>
              </a:rPr>
              <a:t>OVERALL NET EFFECT </a:t>
            </a:r>
            <a:r>
              <a:rPr lang="en-GB" sz="2100" b="1" dirty="0" smtClean="0">
                <a:latin typeface="Bodoni MT" pitchFamily="18" charset="0"/>
              </a:rPr>
              <a:t>= Increased </a:t>
            </a:r>
            <a:r>
              <a:rPr lang="en-GB" sz="2100" b="1" dirty="0" smtClean="0">
                <a:solidFill>
                  <a:srgbClr val="FF0000"/>
                </a:solidFill>
                <a:latin typeface="Bodoni MT" pitchFamily="18" charset="0"/>
              </a:rPr>
              <a:t>MUSCLE CAPACITY </a:t>
            </a:r>
            <a:r>
              <a:rPr lang="en-GB" sz="2100" b="1" dirty="0" smtClean="0">
                <a:latin typeface="Bodoni MT" pitchFamily="18" charset="0"/>
              </a:rPr>
              <a:t>to generate </a:t>
            </a:r>
            <a:r>
              <a:rPr lang="en-GB" sz="2100" b="1" dirty="0" smtClean="0">
                <a:solidFill>
                  <a:srgbClr val="FF0000"/>
                </a:solidFill>
                <a:latin typeface="Bodoni MT" pitchFamily="18" charset="0"/>
              </a:rPr>
              <a:t>ATP</a:t>
            </a: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000" b="1" dirty="0" smtClean="0">
                <a:latin typeface="Bodoni MT" pitchFamily="18" charset="0"/>
              </a:rPr>
              <a:t>CONNECTIVE TISSUE AEROBIC ADAPTATIONS </a:t>
            </a:r>
          </a:p>
          <a:p>
            <a:pPr algn="ctr">
              <a:buNone/>
            </a:pPr>
            <a:endParaRPr lang="en-GB" sz="2000" b="1" dirty="0" smtClean="0">
              <a:latin typeface="Bodoni MT" pitchFamily="18" charset="0"/>
            </a:endParaRPr>
          </a:p>
          <a:p>
            <a:r>
              <a:rPr lang="en-GB" sz="2100" b="1" dirty="0" smtClean="0">
                <a:solidFill>
                  <a:srgbClr val="FF0000"/>
                </a:solidFill>
                <a:latin typeface="Bodoni MT" pitchFamily="18" charset="0"/>
              </a:rPr>
              <a:t>ADAPTATION 1 </a:t>
            </a:r>
            <a:r>
              <a:rPr lang="en-GB" sz="2100" b="1" dirty="0" smtClean="0">
                <a:latin typeface="Bodoni MT" pitchFamily="18" charset="0"/>
              </a:rPr>
              <a:t>= Increased </a:t>
            </a:r>
            <a:r>
              <a:rPr lang="en-GB" sz="2100" b="1" dirty="0" smtClean="0">
                <a:solidFill>
                  <a:srgbClr val="FF0000"/>
                </a:solidFill>
                <a:latin typeface="Bodoni MT" pitchFamily="18" charset="0"/>
              </a:rPr>
              <a:t>STRENGTH </a:t>
            </a:r>
            <a:r>
              <a:rPr lang="en-GB" sz="2100" b="1" dirty="0" smtClean="0">
                <a:latin typeface="Bodoni MT" pitchFamily="18" charset="0"/>
              </a:rPr>
              <a:t>of </a:t>
            </a:r>
            <a:r>
              <a:rPr lang="en-GB" sz="2100" b="1" dirty="0" smtClean="0">
                <a:solidFill>
                  <a:srgbClr val="FF0000"/>
                </a:solidFill>
                <a:latin typeface="Bodoni MT" pitchFamily="18" charset="0"/>
              </a:rPr>
              <a:t>TENDONS</a:t>
            </a:r>
          </a:p>
          <a:p>
            <a:pPr>
              <a:buNone/>
            </a:pPr>
            <a:endParaRPr lang="en-GB" sz="2100" b="1" dirty="0" smtClean="0">
              <a:solidFill>
                <a:srgbClr val="FF0000"/>
              </a:solidFill>
              <a:latin typeface="Bodoni MT" pitchFamily="18" charset="0"/>
            </a:endParaRPr>
          </a:p>
          <a:p>
            <a:r>
              <a:rPr lang="en-GB" sz="2100" b="1" dirty="0" smtClean="0">
                <a:solidFill>
                  <a:srgbClr val="FF0000"/>
                </a:solidFill>
                <a:latin typeface="Bodoni MT" pitchFamily="18" charset="0"/>
              </a:rPr>
              <a:t>ADAPTATION 2</a:t>
            </a:r>
            <a:r>
              <a:rPr lang="en-GB" sz="2100" b="1" dirty="0" smtClean="0">
                <a:latin typeface="Bodoni MT" pitchFamily="18" charset="0"/>
              </a:rPr>
              <a:t> = Greater </a:t>
            </a:r>
            <a:r>
              <a:rPr lang="en-GB" sz="2100" b="1" dirty="0" smtClean="0">
                <a:solidFill>
                  <a:srgbClr val="FF0000"/>
                </a:solidFill>
                <a:latin typeface="Bodoni MT" pitchFamily="18" charset="0"/>
              </a:rPr>
              <a:t>THICKNESS</a:t>
            </a:r>
            <a:r>
              <a:rPr lang="en-GB" sz="2100" b="1" dirty="0" smtClean="0">
                <a:latin typeface="Bodoni MT" pitchFamily="18" charset="0"/>
              </a:rPr>
              <a:t> and </a:t>
            </a:r>
            <a:r>
              <a:rPr lang="en-GB" sz="2100" b="1" dirty="0" smtClean="0">
                <a:solidFill>
                  <a:srgbClr val="FF0000"/>
                </a:solidFill>
                <a:latin typeface="Bodoni MT" pitchFamily="18" charset="0"/>
              </a:rPr>
              <a:t>STRENGTH</a:t>
            </a:r>
            <a:r>
              <a:rPr lang="en-GB" sz="2100" b="1" dirty="0" smtClean="0">
                <a:latin typeface="Bodoni MT" pitchFamily="18" charset="0"/>
              </a:rPr>
              <a:t> of</a:t>
            </a:r>
            <a:r>
              <a:rPr lang="en-GB" sz="2100" b="1" dirty="0" smtClean="0">
                <a:solidFill>
                  <a:srgbClr val="FF0000"/>
                </a:solidFill>
                <a:latin typeface="Bodoni MT" pitchFamily="18" charset="0"/>
              </a:rPr>
              <a:t> LIGAMENTS</a:t>
            </a:r>
          </a:p>
          <a:p>
            <a:pPr>
              <a:buNone/>
            </a:pPr>
            <a:endParaRPr lang="en-GB" sz="2100" b="1" dirty="0" smtClean="0">
              <a:solidFill>
                <a:srgbClr val="FF0000"/>
              </a:solidFill>
              <a:latin typeface="Bodoni MT" pitchFamily="18" charset="0"/>
            </a:endParaRPr>
          </a:p>
          <a:p>
            <a:r>
              <a:rPr lang="en-GB" sz="2100" b="1" dirty="0" smtClean="0">
                <a:solidFill>
                  <a:srgbClr val="FF0000"/>
                </a:solidFill>
                <a:latin typeface="Bodoni MT" pitchFamily="18" charset="0"/>
              </a:rPr>
              <a:t>ADAPTATION 3</a:t>
            </a:r>
            <a:r>
              <a:rPr lang="en-GB" sz="2100" b="1" dirty="0" smtClean="0">
                <a:latin typeface="Bodoni MT" pitchFamily="18" charset="0"/>
              </a:rPr>
              <a:t> = Increased </a:t>
            </a:r>
            <a:r>
              <a:rPr lang="en-GB" sz="2100" b="1" dirty="0" smtClean="0">
                <a:solidFill>
                  <a:srgbClr val="FF0000"/>
                </a:solidFill>
                <a:latin typeface="Bodoni MT" pitchFamily="18" charset="0"/>
              </a:rPr>
              <a:t>THICKNESS </a:t>
            </a:r>
            <a:r>
              <a:rPr lang="en-GB" sz="2100" b="1" dirty="0" smtClean="0">
                <a:latin typeface="Bodoni MT" pitchFamily="18" charset="0"/>
              </a:rPr>
              <a:t>of </a:t>
            </a:r>
            <a:r>
              <a:rPr lang="en-GB" sz="2100" b="1" dirty="0" smtClean="0">
                <a:solidFill>
                  <a:srgbClr val="FF0000"/>
                </a:solidFill>
                <a:latin typeface="Bodoni MT" pitchFamily="18" charset="0"/>
              </a:rPr>
              <a:t>CARTILAGE</a:t>
            </a:r>
          </a:p>
          <a:p>
            <a:pPr>
              <a:buNone/>
            </a:pPr>
            <a:endParaRPr lang="en-GB" sz="2100" b="1" dirty="0" smtClean="0">
              <a:solidFill>
                <a:srgbClr val="FF0000"/>
              </a:solidFill>
              <a:latin typeface="Bodoni MT" pitchFamily="18" charset="0"/>
            </a:endParaRPr>
          </a:p>
          <a:p>
            <a:r>
              <a:rPr lang="en-GB" sz="2100" b="1" dirty="0" smtClean="0">
                <a:solidFill>
                  <a:srgbClr val="FF0000"/>
                </a:solidFill>
                <a:latin typeface="Bodoni MT" pitchFamily="18" charset="0"/>
              </a:rPr>
              <a:t>ADAPTATION 4 </a:t>
            </a:r>
            <a:r>
              <a:rPr lang="en-GB" sz="2100" b="1" dirty="0" smtClean="0">
                <a:latin typeface="Bodoni MT" pitchFamily="18" charset="0"/>
              </a:rPr>
              <a:t>= Increased </a:t>
            </a:r>
            <a:r>
              <a:rPr lang="en-GB" sz="2100" b="1" dirty="0" smtClean="0">
                <a:solidFill>
                  <a:srgbClr val="FF0000"/>
                </a:solidFill>
                <a:latin typeface="Bodoni MT" pitchFamily="18" charset="0"/>
              </a:rPr>
              <a:t>CALCIUM </a:t>
            </a:r>
            <a:r>
              <a:rPr lang="en-GB" sz="2100" b="1" dirty="0" smtClean="0">
                <a:latin typeface="Bodoni MT" pitchFamily="18" charset="0"/>
              </a:rPr>
              <a:t>content and </a:t>
            </a:r>
            <a:r>
              <a:rPr lang="en-GB" sz="2100" b="1" dirty="0" smtClean="0">
                <a:solidFill>
                  <a:srgbClr val="FF0000"/>
                </a:solidFill>
                <a:latin typeface="Bodoni MT" pitchFamily="18" charset="0"/>
              </a:rPr>
              <a:t>STRENGTH </a:t>
            </a:r>
            <a:r>
              <a:rPr lang="en-GB" sz="2100" b="1" dirty="0" smtClean="0">
                <a:latin typeface="Bodoni MT" pitchFamily="18" charset="0"/>
              </a:rPr>
              <a:t>of bones</a:t>
            </a:r>
          </a:p>
          <a:p>
            <a:pPr>
              <a:buNone/>
            </a:pPr>
            <a:endParaRPr lang="en-GB" sz="2100" b="1" dirty="0" smtClean="0">
              <a:solidFill>
                <a:srgbClr val="FF0000"/>
              </a:solidFill>
              <a:latin typeface="Bodoni MT" pitchFamily="18" charset="0"/>
            </a:endParaRPr>
          </a:p>
          <a:p>
            <a:r>
              <a:rPr lang="en-GB" sz="2100" b="1" dirty="0" smtClean="0">
                <a:solidFill>
                  <a:srgbClr val="FF0000"/>
                </a:solidFill>
                <a:latin typeface="Bodoni MT" pitchFamily="18" charset="0"/>
              </a:rPr>
              <a:t>ADAPTATION 5</a:t>
            </a:r>
            <a:r>
              <a:rPr lang="en-GB" sz="2100" b="1" dirty="0" smtClean="0">
                <a:latin typeface="Bodoni MT" pitchFamily="18" charset="0"/>
              </a:rPr>
              <a:t> = Reduced </a:t>
            </a:r>
            <a:r>
              <a:rPr lang="en-GB" sz="2100" b="1" dirty="0" smtClean="0">
                <a:solidFill>
                  <a:srgbClr val="FF0000"/>
                </a:solidFill>
                <a:latin typeface="Bodoni MT" pitchFamily="18" charset="0"/>
              </a:rPr>
              <a:t>BODY FAT </a:t>
            </a:r>
            <a:r>
              <a:rPr lang="en-GB" sz="2100" b="1" dirty="0" smtClean="0">
                <a:latin typeface="Bodoni MT" pitchFamily="18" charset="0"/>
              </a:rPr>
              <a:t>composition which results in decreased </a:t>
            </a:r>
            <a:r>
              <a:rPr lang="en-GB" sz="2100" b="1" dirty="0" smtClean="0">
                <a:solidFill>
                  <a:srgbClr val="FF0000"/>
                </a:solidFill>
                <a:latin typeface="Bodoni MT" pitchFamily="18" charset="0"/>
              </a:rPr>
              <a:t>DEAD WEIGHT </a:t>
            </a:r>
            <a:r>
              <a:rPr lang="en-GB" sz="2100" b="1" dirty="0" smtClean="0">
                <a:latin typeface="Bodoni MT" pitchFamily="18" charset="0"/>
              </a:rPr>
              <a:t>and an increase </a:t>
            </a:r>
            <a:r>
              <a:rPr lang="en-GB" sz="2100" b="1" dirty="0" smtClean="0">
                <a:solidFill>
                  <a:srgbClr val="FF0000"/>
                </a:solidFill>
                <a:latin typeface="Bodoni MT" pitchFamily="18" charset="0"/>
              </a:rPr>
              <a:t>POWER to WEIGHT RATIO</a:t>
            </a:r>
          </a:p>
          <a:p>
            <a:pPr>
              <a:buNone/>
            </a:pPr>
            <a:endParaRPr lang="en-GB" sz="2100" b="1" dirty="0" smtClean="0">
              <a:solidFill>
                <a:srgbClr val="FF0000"/>
              </a:solidFill>
              <a:latin typeface="Bodoni MT" pitchFamily="18" charset="0"/>
            </a:endParaRPr>
          </a:p>
          <a:p>
            <a:pPr algn="ctr">
              <a:buNone/>
            </a:pPr>
            <a:r>
              <a:rPr lang="en-GB" sz="2100" b="1" dirty="0" smtClean="0">
                <a:solidFill>
                  <a:srgbClr val="FF0000"/>
                </a:solidFill>
                <a:latin typeface="Bodoni MT" pitchFamily="18" charset="0"/>
              </a:rPr>
              <a:t>OVERALL NET EFFECT </a:t>
            </a:r>
            <a:r>
              <a:rPr lang="en-GB" sz="2100" b="1" dirty="0" smtClean="0">
                <a:latin typeface="Bodoni MT" pitchFamily="18" charset="0"/>
              </a:rPr>
              <a:t>= Increased </a:t>
            </a:r>
            <a:r>
              <a:rPr lang="en-GB" sz="2100" b="1" dirty="0" smtClean="0">
                <a:solidFill>
                  <a:srgbClr val="FF0000"/>
                </a:solidFill>
                <a:latin typeface="Bodoni MT" pitchFamily="18" charset="0"/>
              </a:rPr>
              <a:t>STRENGTH</a:t>
            </a:r>
            <a:r>
              <a:rPr lang="en-GB" sz="2100" b="1" dirty="0" smtClean="0">
                <a:latin typeface="Bodoni MT" pitchFamily="18" charset="0"/>
              </a:rPr>
              <a:t> of </a:t>
            </a:r>
            <a:r>
              <a:rPr lang="en-GB" sz="2100" b="1" dirty="0" smtClean="0">
                <a:solidFill>
                  <a:srgbClr val="FF0000"/>
                </a:solidFill>
                <a:latin typeface="Bodoni MT" pitchFamily="18" charset="0"/>
              </a:rPr>
              <a:t>MUSCULO SKELETAL LEVERS</a:t>
            </a:r>
            <a:r>
              <a:rPr lang="en-GB" sz="2100" b="1" dirty="0" smtClean="0">
                <a:latin typeface="Bodoni MT" pitchFamily="18" charset="0"/>
              </a:rPr>
              <a:t>, less risk of </a:t>
            </a:r>
            <a:r>
              <a:rPr lang="en-GB" sz="2100" b="1" dirty="0" smtClean="0">
                <a:solidFill>
                  <a:srgbClr val="FF0000"/>
                </a:solidFill>
                <a:latin typeface="Bodoni MT" pitchFamily="18" charset="0"/>
              </a:rPr>
              <a:t>INJURY</a:t>
            </a:r>
            <a:r>
              <a:rPr lang="en-GB" sz="2100" b="1" dirty="0" smtClean="0">
                <a:latin typeface="Bodoni MT" pitchFamily="18" charset="0"/>
              </a:rPr>
              <a:t> and reduced rate of </a:t>
            </a:r>
            <a:r>
              <a:rPr lang="en-GB" sz="2100" b="1" dirty="0" smtClean="0">
                <a:solidFill>
                  <a:srgbClr val="FF0000"/>
                </a:solidFill>
                <a:latin typeface="Bodoni MT" pitchFamily="18" charset="0"/>
              </a:rPr>
              <a:t>AGEING</a:t>
            </a: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000" b="1" dirty="0" smtClean="0">
                <a:latin typeface="Bodoni MT" pitchFamily="18" charset="0"/>
              </a:rPr>
              <a:t>HEALTH LIFESTYLE AREAS - AEROBIC ADAPTATIONS </a:t>
            </a:r>
          </a:p>
          <a:p>
            <a:pPr algn="ctr">
              <a:buNone/>
            </a:pPr>
            <a:endParaRPr lang="en-GB" sz="2000" b="1" dirty="0" smtClean="0">
              <a:latin typeface="Bodoni MT" pitchFamily="18" charset="0"/>
            </a:endParaRPr>
          </a:p>
          <a:p>
            <a:r>
              <a:rPr lang="en-GB" sz="2100" b="1" dirty="0" smtClean="0">
                <a:solidFill>
                  <a:srgbClr val="FF0000"/>
                </a:solidFill>
                <a:latin typeface="Bodoni MT" pitchFamily="18" charset="0"/>
              </a:rPr>
              <a:t>ADAPTATION 1 </a:t>
            </a:r>
            <a:r>
              <a:rPr lang="en-GB" sz="2100" b="1" dirty="0" smtClean="0">
                <a:latin typeface="Bodoni MT" pitchFamily="18" charset="0"/>
              </a:rPr>
              <a:t>= </a:t>
            </a:r>
            <a:r>
              <a:rPr lang="en-GB" sz="2100" b="1" dirty="0" smtClean="0">
                <a:solidFill>
                  <a:srgbClr val="FF0000"/>
                </a:solidFill>
                <a:latin typeface="Bodoni MT" pitchFamily="18" charset="0"/>
              </a:rPr>
              <a:t>COMBINED </a:t>
            </a:r>
            <a:r>
              <a:rPr lang="en-GB" sz="2100" b="1" dirty="0" smtClean="0">
                <a:latin typeface="Bodoni MT" pitchFamily="18" charset="0"/>
              </a:rPr>
              <a:t>effects such as Increased in the </a:t>
            </a:r>
            <a:r>
              <a:rPr lang="en-GB" sz="2100" b="1" dirty="0" smtClean="0">
                <a:solidFill>
                  <a:srgbClr val="FF0000"/>
                </a:solidFill>
                <a:latin typeface="Bodoni MT" pitchFamily="18" charset="0"/>
              </a:rPr>
              <a:t>LACTATE THRESHOLD</a:t>
            </a:r>
            <a:r>
              <a:rPr lang="en-GB" sz="2100" b="1" dirty="0" smtClean="0">
                <a:latin typeface="Bodoni MT" pitchFamily="18" charset="0"/>
              </a:rPr>
              <a:t> and delay of </a:t>
            </a:r>
            <a:r>
              <a:rPr lang="en-GB" sz="2100" b="1" dirty="0" smtClean="0">
                <a:solidFill>
                  <a:srgbClr val="FF0000"/>
                </a:solidFill>
                <a:latin typeface="Bodoni MT" pitchFamily="18" charset="0"/>
              </a:rPr>
              <a:t>OBLA</a:t>
            </a:r>
          </a:p>
          <a:p>
            <a:pPr>
              <a:buNone/>
            </a:pPr>
            <a:endParaRPr lang="en-GB" sz="2100" b="1" dirty="0" smtClean="0">
              <a:solidFill>
                <a:srgbClr val="FF0000"/>
              </a:solidFill>
              <a:latin typeface="Bodoni MT" pitchFamily="18" charset="0"/>
            </a:endParaRPr>
          </a:p>
          <a:p>
            <a:r>
              <a:rPr lang="en-GB" sz="2100" b="1" dirty="0" smtClean="0">
                <a:solidFill>
                  <a:srgbClr val="FF0000"/>
                </a:solidFill>
                <a:latin typeface="Bodoni MT" pitchFamily="18" charset="0"/>
              </a:rPr>
              <a:t>ADAPTATION 2</a:t>
            </a:r>
            <a:r>
              <a:rPr lang="en-GB" sz="2100" b="1" dirty="0" smtClean="0">
                <a:latin typeface="Bodoni MT" pitchFamily="18" charset="0"/>
              </a:rPr>
              <a:t> = Overall net effects of Increase in V02 Max results in Increased </a:t>
            </a:r>
            <a:r>
              <a:rPr lang="en-GB" sz="2100" b="1" dirty="0" smtClean="0">
                <a:solidFill>
                  <a:srgbClr val="FF0000"/>
                </a:solidFill>
                <a:latin typeface="Bodoni MT" pitchFamily="18" charset="0"/>
              </a:rPr>
              <a:t>INTENSITY</a:t>
            </a:r>
            <a:r>
              <a:rPr lang="en-GB" sz="2100" b="1" dirty="0" smtClean="0">
                <a:latin typeface="Bodoni MT" pitchFamily="18" charset="0"/>
              </a:rPr>
              <a:t> and </a:t>
            </a:r>
            <a:r>
              <a:rPr lang="en-GB" sz="2100" b="1" dirty="0" smtClean="0">
                <a:solidFill>
                  <a:srgbClr val="FF0000"/>
                </a:solidFill>
                <a:latin typeface="Bodoni MT" pitchFamily="18" charset="0"/>
              </a:rPr>
              <a:t>DURATION </a:t>
            </a:r>
            <a:r>
              <a:rPr lang="en-GB" sz="2100" b="1" dirty="0" smtClean="0">
                <a:latin typeface="Bodoni MT" pitchFamily="18" charset="0"/>
              </a:rPr>
              <a:t>of aerobic performance</a:t>
            </a:r>
          </a:p>
          <a:p>
            <a:pPr>
              <a:buNone/>
            </a:pPr>
            <a:endParaRPr lang="en-GB" sz="2100" b="1" dirty="0" smtClean="0">
              <a:solidFill>
                <a:srgbClr val="FF0000"/>
              </a:solidFill>
              <a:latin typeface="Bodoni MT" pitchFamily="18" charset="0"/>
            </a:endParaRPr>
          </a:p>
          <a:p>
            <a:r>
              <a:rPr lang="en-GB" sz="2100" b="1" dirty="0" smtClean="0">
                <a:solidFill>
                  <a:srgbClr val="FF0000"/>
                </a:solidFill>
                <a:latin typeface="Bodoni MT" pitchFamily="18" charset="0"/>
              </a:rPr>
              <a:t>ADAPTATION 3</a:t>
            </a:r>
            <a:r>
              <a:rPr lang="en-GB" sz="2100" b="1" dirty="0" smtClean="0">
                <a:latin typeface="Bodoni MT" pitchFamily="18" charset="0"/>
              </a:rPr>
              <a:t> = </a:t>
            </a:r>
            <a:r>
              <a:rPr lang="en-GB" sz="2100" b="1" dirty="0" smtClean="0">
                <a:solidFill>
                  <a:srgbClr val="FF0000"/>
                </a:solidFill>
                <a:latin typeface="Bodoni MT" pitchFamily="18" charset="0"/>
              </a:rPr>
              <a:t>AEROBIC METABOLISM </a:t>
            </a:r>
            <a:r>
              <a:rPr lang="en-GB" sz="2100" b="1" dirty="0" smtClean="0">
                <a:latin typeface="Bodoni MT" pitchFamily="18" charset="0"/>
              </a:rPr>
              <a:t>results in increased ability of muscles to use </a:t>
            </a:r>
            <a:r>
              <a:rPr lang="en-GB" sz="2100" b="1" dirty="0" smtClean="0">
                <a:solidFill>
                  <a:srgbClr val="FF0000"/>
                </a:solidFill>
                <a:latin typeface="Bodoni MT" pitchFamily="18" charset="0"/>
              </a:rPr>
              <a:t>FUEL / 02 </a:t>
            </a:r>
            <a:r>
              <a:rPr lang="en-GB" sz="2100" b="1" dirty="0" smtClean="0">
                <a:latin typeface="Bodoni MT" pitchFamily="18" charset="0"/>
              </a:rPr>
              <a:t>and to supply fuels and 02 to the muscles</a:t>
            </a:r>
            <a:endParaRPr lang="en-GB" sz="2100" b="1" dirty="0" smtClean="0">
              <a:solidFill>
                <a:srgbClr val="FF0000"/>
              </a:solidFill>
              <a:latin typeface="Bodoni MT" pitchFamily="18" charset="0"/>
            </a:endParaRPr>
          </a:p>
          <a:p>
            <a:pPr>
              <a:buNone/>
            </a:pPr>
            <a:endParaRPr lang="en-GB" sz="2100" b="1" dirty="0" smtClean="0">
              <a:solidFill>
                <a:srgbClr val="FF0000"/>
              </a:solidFill>
              <a:latin typeface="Bodoni MT" pitchFamily="18" charset="0"/>
            </a:endParaRPr>
          </a:p>
          <a:p>
            <a:pPr>
              <a:buNone/>
            </a:pPr>
            <a:endParaRPr lang="en-GB" sz="2100" b="1" dirty="0" smtClean="0">
              <a:solidFill>
                <a:srgbClr val="FF0000"/>
              </a:solidFill>
              <a:latin typeface="Bodoni MT" pitchFamily="18" charset="0"/>
            </a:endParaRPr>
          </a:p>
          <a:p>
            <a:pPr algn="ctr">
              <a:buNone/>
            </a:pPr>
            <a:r>
              <a:rPr lang="en-GB" sz="2100" b="1" dirty="0" smtClean="0">
                <a:solidFill>
                  <a:srgbClr val="FF0000"/>
                </a:solidFill>
                <a:latin typeface="Bodoni MT" pitchFamily="18" charset="0"/>
              </a:rPr>
              <a:t>OVERALL NET EFFECT </a:t>
            </a:r>
            <a:r>
              <a:rPr lang="en-GB" sz="2100" b="1" dirty="0" smtClean="0">
                <a:latin typeface="Bodoni MT" pitchFamily="18" charset="0"/>
              </a:rPr>
              <a:t>= Increase in </a:t>
            </a:r>
            <a:r>
              <a:rPr lang="en-GB" sz="2100" b="1" dirty="0" smtClean="0">
                <a:solidFill>
                  <a:srgbClr val="FF0000"/>
                </a:solidFill>
                <a:latin typeface="Bodoni MT" pitchFamily="18" charset="0"/>
              </a:rPr>
              <a:t>MAXIMUM RATE OF AEROBIC WORK </a:t>
            </a:r>
            <a:r>
              <a:rPr lang="en-GB" sz="2100" b="1" dirty="0" smtClean="0">
                <a:latin typeface="Bodoni MT" pitchFamily="18" charset="0"/>
              </a:rPr>
              <a:t>and</a:t>
            </a:r>
            <a:r>
              <a:rPr lang="en-GB" sz="2100" b="1" dirty="0" smtClean="0">
                <a:solidFill>
                  <a:srgbClr val="FF0000"/>
                </a:solidFill>
                <a:latin typeface="Bodoni MT" pitchFamily="18" charset="0"/>
              </a:rPr>
              <a:t> ENDURANCE </a:t>
            </a:r>
            <a:r>
              <a:rPr lang="en-GB" sz="2100" b="1" dirty="0" smtClean="0">
                <a:latin typeface="Bodoni MT" pitchFamily="18" charset="0"/>
              </a:rPr>
              <a:t>and a decrease in </a:t>
            </a:r>
            <a:r>
              <a:rPr lang="en-GB" sz="2100" b="1" dirty="0" smtClean="0">
                <a:solidFill>
                  <a:srgbClr val="FF0000"/>
                </a:solidFill>
                <a:latin typeface="Bodoni MT" pitchFamily="18" charset="0"/>
              </a:rPr>
              <a:t>LACTATE </a:t>
            </a:r>
            <a:r>
              <a:rPr lang="en-GB" sz="2100" b="1" dirty="0" smtClean="0">
                <a:latin typeface="Bodoni MT" pitchFamily="18" charset="0"/>
              </a:rPr>
              <a:t>production </a:t>
            </a:r>
            <a:endParaRPr lang="en-GB" sz="2100" b="1" dirty="0" smtClean="0">
              <a:solidFill>
                <a:srgbClr val="FF0000"/>
              </a:solidFill>
              <a:latin typeface="Bodoni MT" pitchFamily="18" charset="0"/>
            </a:endParaRPr>
          </a:p>
          <a:p>
            <a:pPr marL="457200" indent="-457200"/>
            <a:endParaRPr lang="en-GB" sz="2100" b="1" dirty="0" smtClean="0">
              <a:latin typeface="Bodoni MT" pitchFamily="18" charset="0"/>
            </a:endParaRPr>
          </a:p>
          <a:p>
            <a:pPr marL="457200" indent="-457200"/>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PERFORMANCE ENHANCEMENT </a:t>
            </a:r>
          </a:p>
          <a:p>
            <a:pPr lvl="1">
              <a:buFont typeface="Arial" pitchFamily="34" charset="0"/>
              <a:buChar char="•"/>
            </a:pPr>
            <a:r>
              <a:rPr lang="en-GB" sz="2100" b="1" dirty="0" smtClean="0">
                <a:solidFill>
                  <a:srgbClr val="FF0000"/>
                </a:solidFill>
                <a:latin typeface="Bodoni MT" pitchFamily="18" charset="0"/>
              </a:rPr>
              <a:t>ERGOGENIC AIDS </a:t>
            </a:r>
            <a:r>
              <a:rPr lang="en-GB" sz="2100" b="1" dirty="0" smtClean="0">
                <a:latin typeface="Bodoni MT" pitchFamily="18" charset="0"/>
              </a:rPr>
              <a:t>are anything that </a:t>
            </a:r>
            <a:r>
              <a:rPr lang="en-GB" sz="2100" b="1" dirty="0" smtClean="0">
                <a:solidFill>
                  <a:srgbClr val="FF0000"/>
                </a:solidFill>
                <a:latin typeface="Bodoni MT" pitchFamily="18" charset="0"/>
              </a:rPr>
              <a:t>ENHANCES </a:t>
            </a:r>
            <a:r>
              <a:rPr lang="en-GB" sz="2100" b="1" dirty="0" smtClean="0">
                <a:latin typeface="Bodoni MT" pitchFamily="18" charset="0"/>
              </a:rPr>
              <a:t>performance. They can be </a:t>
            </a:r>
            <a:r>
              <a:rPr lang="en-GB" sz="2100" b="1" dirty="0" smtClean="0">
                <a:solidFill>
                  <a:srgbClr val="FF0000"/>
                </a:solidFill>
                <a:latin typeface="Bodoni MT" pitchFamily="18" charset="0"/>
              </a:rPr>
              <a:t>LEGAL</a:t>
            </a:r>
            <a:r>
              <a:rPr lang="en-GB" sz="2100" b="1" dirty="0" smtClean="0">
                <a:latin typeface="Bodoni MT" pitchFamily="18" charset="0"/>
              </a:rPr>
              <a:t> or </a:t>
            </a:r>
            <a:r>
              <a:rPr lang="en-GB" sz="2100" b="1" dirty="0" smtClean="0">
                <a:solidFill>
                  <a:srgbClr val="FF0000"/>
                </a:solidFill>
                <a:latin typeface="Bodoni MT" pitchFamily="18" charset="0"/>
              </a:rPr>
              <a:t>ILLEGAL</a:t>
            </a:r>
            <a:r>
              <a:rPr lang="en-GB" sz="2100" b="1" dirty="0" smtClean="0">
                <a:latin typeface="Bodoni MT" pitchFamily="18" charset="0"/>
              </a:rPr>
              <a:t>. The </a:t>
            </a:r>
            <a:r>
              <a:rPr lang="en-GB" sz="2100" b="1" dirty="0" smtClean="0">
                <a:solidFill>
                  <a:srgbClr val="FF0000"/>
                </a:solidFill>
                <a:latin typeface="Bodoni MT" pitchFamily="18" charset="0"/>
              </a:rPr>
              <a:t>IOC </a:t>
            </a:r>
            <a:r>
              <a:rPr lang="en-GB" sz="2100" b="1" dirty="0" smtClean="0">
                <a:latin typeface="Bodoni MT" pitchFamily="18" charset="0"/>
              </a:rPr>
              <a:t>and </a:t>
            </a:r>
            <a:r>
              <a:rPr lang="en-GB" sz="2100" b="1" dirty="0" smtClean="0">
                <a:solidFill>
                  <a:srgbClr val="FF0000"/>
                </a:solidFill>
                <a:latin typeface="Bodoni MT" pitchFamily="18" charset="0"/>
              </a:rPr>
              <a:t>WADA</a:t>
            </a:r>
            <a:r>
              <a:rPr lang="en-GB" sz="2100" b="1" dirty="0" smtClean="0">
                <a:latin typeface="Bodoni MT" pitchFamily="18" charset="0"/>
              </a:rPr>
              <a:t> have produced a list of aids that are </a:t>
            </a:r>
            <a:r>
              <a:rPr lang="en-GB" sz="2100" b="1" dirty="0" smtClean="0">
                <a:solidFill>
                  <a:srgbClr val="FF0000"/>
                </a:solidFill>
                <a:latin typeface="Bodoni MT" pitchFamily="18" charset="0"/>
              </a:rPr>
              <a:t>BANNED. </a:t>
            </a:r>
            <a:r>
              <a:rPr lang="en-GB" sz="2100" b="1" dirty="0" smtClean="0">
                <a:latin typeface="Bodoni MT" pitchFamily="18" charset="0"/>
              </a:rPr>
              <a:t>Governing bodies also do this. This does include </a:t>
            </a:r>
            <a:r>
              <a:rPr lang="en-GB" sz="2100" b="1" dirty="0" smtClean="0">
                <a:solidFill>
                  <a:srgbClr val="FF0000"/>
                </a:solidFill>
                <a:latin typeface="Bodoni MT" pitchFamily="18" charset="0"/>
              </a:rPr>
              <a:t>MASKING DRUGS </a:t>
            </a:r>
            <a:r>
              <a:rPr lang="en-GB" sz="2100" b="1" dirty="0" smtClean="0">
                <a:latin typeface="Bodoni MT" pitchFamily="18" charset="0"/>
              </a:rPr>
              <a:t>which hide the presence of other drugs</a:t>
            </a:r>
          </a:p>
          <a:p>
            <a:pPr lvl="1">
              <a:buNone/>
            </a:pPr>
            <a:r>
              <a:rPr lang="en-GB" sz="2100" b="1" dirty="0" smtClean="0">
                <a:latin typeface="Bodoni MT" pitchFamily="18" charset="0"/>
              </a:rPr>
              <a:t>1) </a:t>
            </a:r>
            <a:r>
              <a:rPr lang="en-GB" sz="2100" b="1" dirty="0" smtClean="0">
                <a:solidFill>
                  <a:srgbClr val="FF0000"/>
                </a:solidFill>
                <a:latin typeface="Bodoni MT" pitchFamily="18" charset="0"/>
              </a:rPr>
              <a:t>DIETARY MANIPULATION </a:t>
            </a:r>
            <a:r>
              <a:rPr lang="en-GB" sz="2100" b="1" dirty="0" smtClean="0">
                <a:latin typeface="Bodoni MT" pitchFamily="18" charset="0"/>
              </a:rPr>
              <a:t>is used </a:t>
            </a:r>
            <a:r>
              <a:rPr lang="en-GB" sz="2100" b="1" dirty="0" smtClean="0">
                <a:solidFill>
                  <a:srgbClr val="FF0000"/>
                </a:solidFill>
                <a:latin typeface="Bodoni MT" pitchFamily="18" charset="0"/>
              </a:rPr>
              <a:t>PRE COMPETITION, </a:t>
            </a:r>
            <a:r>
              <a:rPr lang="en-GB" sz="2100" b="1" dirty="0" smtClean="0">
                <a:latin typeface="Bodoni MT" pitchFamily="18" charset="0"/>
              </a:rPr>
              <a:t>on </a:t>
            </a:r>
            <a:r>
              <a:rPr lang="en-GB" sz="2100" b="1" dirty="0" smtClean="0">
                <a:solidFill>
                  <a:srgbClr val="FF0000"/>
                </a:solidFill>
                <a:latin typeface="Bodoni MT" pitchFamily="18" charset="0"/>
              </a:rPr>
              <a:t>COMPETITION DAY </a:t>
            </a:r>
            <a:r>
              <a:rPr lang="en-GB" sz="2100" b="1" dirty="0" smtClean="0">
                <a:latin typeface="Bodoni MT" pitchFamily="18" charset="0"/>
              </a:rPr>
              <a:t>and </a:t>
            </a:r>
            <a:r>
              <a:rPr lang="en-GB" sz="2100" b="1" dirty="0" smtClean="0">
                <a:solidFill>
                  <a:srgbClr val="FF0000"/>
                </a:solidFill>
                <a:latin typeface="Bodoni MT" pitchFamily="18" charset="0"/>
              </a:rPr>
              <a:t>DURING EXERCISE</a:t>
            </a:r>
            <a:r>
              <a:rPr lang="en-GB" sz="2100" b="1" dirty="0" smtClean="0">
                <a:latin typeface="Bodoni MT" pitchFamily="18" charset="0"/>
              </a:rPr>
              <a:t>. </a:t>
            </a:r>
            <a:r>
              <a:rPr lang="en-GB" sz="2100" b="1" dirty="0" smtClean="0">
                <a:solidFill>
                  <a:srgbClr val="FF0000"/>
                </a:solidFill>
                <a:latin typeface="Bodoni MT" pitchFamily="18" charset="0"/>
              </a:rPr>
              <a:t>FLUIDs</a:t>
            </a:r>
            <a:r>
              <a:rPr lang="en-GB" sz="2100" b="1" dirty="0" smtClean="0">
                <a:latin typeface="Bodoni MT" pitchFamily="18" charset="0"/>
              </a:rPr>
              <a:t> are important</a:t>
            </a:r>
          </a:p>
          <a:p>
            <a:pPr marL="914400" lvl="1" indent="-457200">
              <a:buAutoNum type="alphaUcParenR"/>
            </a:pPr>
            <a:r>
              <a:rPr lang="en-GB" sz="2100" b="1" dirty="0" smtClean="0">
                <a:solidFill>
                  <a:srgbClr val="FF0000"/>
                </a:solidFill>
                <a:latin typeface="Bodoni MT" pitchFamily="18" charset="0"/>
              </a:rPr>
              <a:t>PRE COMPETITION: CARBOHYDRATE LOADING </a:t>
            </a:r>
            <a:r>
              <a:rPr lang="en-GB" sz="2100" b="1" dirty="0" smtClean="0">
                <a:latin typeface="Bodoni MT" pitchFamily="18" charset="0"/>
              </a:rPr>
              <a:t>is a strategy to  increase </a:t>
            </a:r>
            <a:r>
              <a:rPr lang="en-GB" sz="2100" b="1" dirty="0" smtClean="0">
                <a:solidFill>
                  <a:srgbClr val="FF0000"/>
                </a:solidFill>
                <a:latin typeface="Bodoni MT" pitchFamily="18" charset="0"/>
              </a:rPr>
              <a:t>GLYCOGEN</a:t>
            </a:r>
            <a:r>
              <a:rPr lang="en-GB" sz="2100" b="1" dirty="0" smtClean="0">
                <a:latin typeface="Bodoni MT" pitchFamily="18" charset="0"/>
              </a:rPr>
              <a:t> stores. It is a 10 day method consisting of depleting glycogen stores 7 days before the event. The next 3 days consist of not eating CHOs to fully deplete them . A diet high in Fats increases the enzyme </a:t>
            </a:r>
            <a:r>
              <a:rPr lang="en-GB" sz="2100" b="1" dirty="0" smtClean="0">
                <a:solidFill>
                  <a:srgbClr val="FF0000"/>
                </a:solidFill>
                <a:latin typeface="Bodoni MT" pitchFamily="18" charset="0"/>
              </a:rPr>
              <a:t>GLYOGEN SYNTHASE </a:t>
            </a:r>
            <a:r>
              <a:rPr lang="en-GB" sz="2100" b="1" dirty="0" smtClean="0">
                <a:latin typeface="Bodoni MT" pitchFamily="18" charset="0"/>
              </a:rPr>
              <a:t>which breaks down glycogen. From 3 – 4 days prior to event a diet high in </a:t>
            </a:r>
            <a:r>
              <a:rPr lang="en-GB" sz="2100" b="1" dirty="0" smtClean="0">
                <a:solidFill>
                  <a:srgbClr val="FF0000"/>
                </a:solidFill>
                <a:latin typeface="Bodoni MT" pitchFamily="18" charset="0"/>
              </a:rPr>
              <a:t>CHO</a:t>
            </a:r>
            <a:r>
              <a:rPr lang="en-GB" sz="2100" b="1" dirty="0" smtClean="0">
                <a:latin typeface="Bodoni MT" pitchFamily="18" charset="0"/>
              </a:rPr>
              <a:t> and</a:t>
            </a:r>
            <a:r>
              <a:rPr lang="en-GB" sz="2100" b="1" dirty="0" smtClean="0">
                <a:solidFill>
                  <a:srgbClr val="FF0000"/>
                </a:solidFill>
                <a:latin typeface="Bodoni MT" pitchFamily="18" charset="0"/>
              </a:rPr>
              <a:t> FLUIDS </a:t>
            </a:r>
            <a:r>
              <a:rPr lang="en-GB" sz="2100" b="1" dirty="0" smtClean="0">
                <a:latin typeface="Bodoni MT" pitchFamily="18" charset="0"/>
              </a:rPr>
              <a:t>and low in fat and proteins is consumed. This </a:t>
            </a:r>
            <a:r>
              <a:rPr lang="en-GB" sz="2100" b="1" dirty="0" smtClean="0">
                <a:solidFill>
                  <a:srgbClr val="FF0000"/>
                </a:solidFill>
                <a:latin typeface="Bodoni MT" pitchFamily="18" charset="0"/>
              </a:rPr>
              <a:t>LOADS</a:t>
            </a:r>
            <a:r>
              <a:rPr lang="en-GB" sz="2100" b="1" dirty="0" smtClean="0">
                <a:latin typeface="Bodoni MT" pitchFamily="18" charset="0"/>
              </a:rPr>
              <a:t> the muscles with glycogen because of the increased </a:t>
            </a:r>
            <a:r>
              <a:rPr lang="en-GB" sz="2100" b="1" dirty="0" smtClean="0">
                <a:solidFill>
                  <a:srgbClr val="FF0000"/>
                </a:solidFill>
                <a:latin typeface="Bodoni MT" pitchFamily="18" charset="0"/>
              </a:rPr>
              <a:t>STORAGE</a:t>
            </a:r>
            <a:r>
              <a:rPr lang="en-GB" sz="2100" b="1" dirty="0" smtClean="0">
                <a:latin typeface="Bodoni MT" pitchFamily="18" charset="0"/>
              </a:rPr>
              <a:t>. </a:t>
            </a:r>
            <a:r>
              <a:rPr lang="en-GB" sz="2100" b="1" dirty="0" smtClean="0">
                <a:solidFill>
                  <a:srgbClr val="FF0000"/>
                </a:solidFill>
                <a:latin typeface="Bodoni MT" pitchFamily="18" charset="0"/>
              </a:rPr>
              <a:t>TRAINING </a:t>
            </a:r>
            <a:r>
              <a:rPr lang="en-GB" sz="2100" b="1" dirty="0" smtClean="0">
                <a:latin typeface="Bodoni MT" pitchFamily="18" charset="0"/>
              </a:rPr>
              <a:t>is </a:t>
            </a:r>
            <a:r>
              <a:rPr lang="en-GB" sz="2100" b="1" dirty="0" smtClean="0">
                <a:solidFill>
                  <a:srgbClr val="FF0000"/>
                </a:solidFill>
                <a:latin typeface="Bodoni MT" pitchFamily="18" charset="0"/>
              </a:rPr>
              <a:t>TAPERED </a:t>
            </a:r>
            <a:r>
              <a:rPr lang="en-GB" sz="2100" b="1" dirty="0" smtClean="0">
                <a:latin typeface="Bodoni MT" pitchFamily="18" charset="0"/>
              </a:rPr>
              <a:t>during this period</a:t>
            </a:r>
          </a:p>
          <a:p>
            <a:pPr marL="914400" lvl="1" indent="-457200">
              <a:buAutoNum type="alphaUcParenR"/>
            </a:pPr>
            <a:r>
              <a:rPr lang="en-GB" sz="2100" b="1" dirty="0" smtClean="0">
                <a:solidFill>
                  <a:srgbClr val="FF0000"/>
                </a:solidFill>
                <a:latin typeface="Bodoni MT" pitchFamily="18" charset="0"/>
              </a:rPr>
              <a:t>COMPETITION DAY: </a:t>
            </a:r>
            <a:r>
              <a:rPr lang="en-GB" sz="2100" b="1" dirty="0" smtClean="0">
                <a:latin typeface="Bodoni MT" pitchFamily="18" charset="0"/>
              </a:rPr>
              <a:t>a CHO meal 2 to 4 hours before the event tops up </a:t>
            </a:r>
            <a:r>
              <a:rPr lang="en-GB" sz="2100" b="1" dirty="0" smtClean="0">
                <a:solidFill>
                  <a:srgbClr val="FF0000"/>
                </a:solidFill>
                <a:latin typeface="Bodoni MT" pitchFamily="18" charset="0"/>
              </a:rPr>
              <a:t>LIVER GLYCOGEN. </a:t>
            </a:r>
            <a:r>
              <a:rPr lang="en-GB" sz="2100" b="1" dirty="0" smtClean="0">
                <a:latin typeface="Bodoni MT" pitchFamily="18" charset="0"/>
              </a:rPr>
              <a:t>High </a:t>
            </a:r>
            <a:r>
              <a:rPr lang="en-GB" sz="2100" b="1" dirty="0" smtClean="0">
                <a:solidFill>
                  <a:srgbClr val="FF0000"/>
                </a:solidFill>
                <a:latin typeface="Bodoni MT" pitchFamily="18" charset="0"/>
              </a:rPr>
              <a:t>VOLUMES</a:t>
            </a:r>
            <a:r>
              <a:rPr lang="en-GB" sz="2100" b="1" dirty="0" smtClean="0">
                <a:latin typeface="Bodoni MT" pitchFamily="18" charset="0"/>
              </a:rPr>
              <a:t> of food and </a:t>
            </a:r>
            <a:r>
              <a:rPr lang="en-GB" sz="2100" b="1" dirty="0" smtClean="0">
                <a:solidFill>
                  <a:srgbClr val="FF0000"/>
                </a:solidFill>
                <a:latin typeface="Bodoni MT" pitchFamily="18" charset="0"/>
              </a:rPr>
              <a:t>FIBRE</a:t>
            </a:r>
            <a:r>
              <a:rPr lang="en-GB" sz="2100" b="1" dirty="0" smtClean="0">
                <a:latin typeface="Bodoni MT" pitchFamily="18" charset="0"/>
              </a:rPr>
              <a:t> type foods should not be eaten in days before. An hour before athletes </a:t>
            </a:r>
            <a:r>
              <a:rPr lang="en-GB" sz="2100" b="1" dirty="0" err="1" smtClean="0">
                <a:latin typeface="Bodoni MT" pitchFamily="18" charset="0"/>
              </a:rPr>
              <a:t>shouln’t</a:t>
            </a:r>
            <a:r>
              <a:rPr lang="en-GB" sz="2100" b="1" dirty="0" smtClean="0">
                <a:latin typeface="Bodoni MT" pitchFamily="18" charset="0"/>
              </a:rPr>
              <a:t> eat CHO as it can cause </a:t>
            </a:r>
            <a:r>
              <a:rPr lang="en-GB" sz="2100" b="1" dirty="0" smtClean="0">
                <a:solidFill>
                  <a:srgbClr val="FF0000"/>
                </a:solidFill>
                <a:latin typeface="Bodoni MT" pitchFamily="18" charset="0"/>
              </a:rPr>
              <a:t>REACTIVE HYPOGLYCEAMIA</a:t>
            </a:r>
            <a:r>
              <a:rPr lang="en-GB" sz="2100" b="1" dirty="0" smtClean="0">
                <a:latin typeface="Bodoni MT" pitchFamily="18" charset="0"/>
              </a:rPr>
              <a:t>. </a:t>
            </a:r>
            <a:r>
              <a:rPr lang="en-GB" sz="2100" b="1" dirty="0" smtClean="0">
                <a:solidFill>
                  <a:srgbClr val="FF0000"/>
                </a:solidFill>
                <a:latin typeface="Bodoni MT" pitchFamily="18" charset="0"/>
              </a:rPr>
              <a:t>CHOCOLATE</a:t>
            </a:r>
            <a:r>
              <a:rPr lang="en-GB" sz="2100" b="1" dirty="0" smtClean="0">
                <a:latin typeface="Bodoni MT" pitchFamily="18" charset="0"/>
              </a:rPr>
              <a:t> eaten 5 minutes before  can benefit the performer. </a:t>
            </a:r>
          </a:p>
          <a:p>
            <a:pPr lvl="1">
              <a:buFont typeface="Arial" pitchFamily="34" charset="0"/>
              <a:buChar char="•"/>
            </a:pPr>
            <a:endParaRPr lang="en-GB" sz="2100" b="1" dirty="0" smtClean="0">
              <a:latin typeface="Bodoni MT" pitchFamily="18" charset="0"/>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PERFORMANCE ENHANCEMENT </a:t>
            </a:r>
          </a:p>
          <a:p>
            <a:pPr lvl="1">
              <a:buNone/>
            </a:pPr>
            <a:r>
              <a:rPr lang="en-GB" sz="2100" b="1" dirty="0" smtClean="0">
                <a:latin typeface="Bodoni MT" pitchFamily="18" charset="0"/>
              </a:rPr>
              <a:t>C)</a:t>
            </a:r>
            <a:r>
              <a:rPr lang="en-GB" sz="2100" b="1" dirty="0" smtClean="0">
                <a:solidFill>
                  <a:srgbClr val="FF0000"/>
                </a:solidFill>
                <a:latin typeface="Bodoni MT" pitchFamily="18" charset="0"/>
              </a:rPr>
              <a:t>	DURING EXERCISE: </a:t>
            </a:r>
            <a:r>
              <a:rPr lang="en-GB" sz="2100" b="1" dirty="0" smtClean="0">
                <a:latin typeface="Bodoni MT" pitchFamily="18" charset="0"/>
              </a:rPr>
              <a:t>Athletes should consume regular fluid and food high in CHO during activity of 45 minutes or more to </a:t>
            </a:r>
            <a:r>
              <a:rPr lang="en-GB" sz="2100" b="1" dirty="0" smtClean="0">
                <a:solidFill>
                  <a:srgbClr val="FF0000"/>
                </a:solidFill>
                <a:latin typeface="Bodoni MT" pitchFamily="18" charset="0"/>
              </a:rPr>
              <a:t>REPLENISH </a:t>
            </a:r>
            <a:r>
              <a:rPr lang="en-GB" sz="2100" b="1" dirty="0" smtClean="0">
                <a:latin typeface="Bodoni MT" pitchFamily="18" charset="0"/>
              </a:rPr>
              <a:t>glycogen stores. </a:t>
            </a:r>
            <a:r>
              <a:rPr lang="en-GB" sz="2100" b="1" dirty="0" smtClean="0">
                <a:solidFill>
                  <a:srgbClr val="FF0000"/>
                </a:solidFill>
                <a:latin typeface="Bodoni MT" pitchFamily="18" charset="0"/>
              </a:rPr>
              <a:t>FLUID INTAKE </a:t>
            </a:r>
            <a:r>
              <a:rPr lang="en-GB" sz="2100" b="1" dirty="0" smtClean="0">
                <a:latin typeface="Bodoni MT" pitchFamily="18" charset="0"/>
              </a:rPr>
              <a:t>during exercise is important. The body’s </a:t>
            </a:r>
            <a:r>
              <a:rPr lang="en-GB" sz="2100" b="1" dirty="0" smtClean="0">
                <a:solidFill>
                  <a:srgbClr val="FF0000"/>
                </a:solidFill>
                <a:latin typeface="Bodoni MT" pitchFamily="18" charset="0"/>
              </a:rPr>
              <a:t>THIRST </a:t>
            </a:r>
            <a:r>
              <a:rPr lang="en-GB" sz="2100" b="1" dirty="0" smtClean="0">
                <a:latin typeface="Bodoni MT" pitchFamily="18" charset="0"/>
              </a:rPr>
              <a:t>mechanism does not match </a:t>
            </a:r>
            <a:r>
              <a:rPr lang="en-GB" sz="2100" b="1" dirty="0" smtClean="0">
                <a:solidFill>
                  <a:srgbClr val="FF0000"/>
                </a:solidFill>
                <a:latin typeface="Bodoni MT" pitchFamily="18" charset="0"/>
              </a:rPr>
              <a:t>HYDRATION LEVELS. </a:t>
            </a:r>
            <a:r>
              <a:rPr lang="en-GB" sz="2100" b="1" dirty="0" smtClean="0">
                <a:latin typeface="Bodoni MT" pitchFamily="18" charset="0"/>
              </a:rPr>
              <a:t>Feeling thirsty means you are already well </a:t>
            </a:r>
            <a:r>
              <a:rPr lang="en-GB" sz="2100" b="1" dirty="0" smtClean="0">
                <a:solidFill>
                  <a:srgbClr val="FF0000"/>
                </a:solidFill>
                <a:latin typeface="Bodoni MT" pitchFamily="18" charset="0"/>
              </a:rPr>
              <a:t>DEHYDRATED</a:t>
            </a:r>
            <a:r>
              <a:rPr lang="en-GB" sz="2100" b="1" dirty="0" smtClean="0">
                <a:latin typeface="Bodoni MT" pitchFamily="18" charset="0"/>
              </a:rPr>
              <a:t>. This can reduce</a:t>
            </a:r>
            <a:r>
              <a:rPr lang="en-GB" sz="2100" b="1" dirty="0" smtClean="0">
                <a:solidFill>
                  <a:srgbClr val="FF0000"/>
                </a:solidFill>
                <a:latin typeface="Bodoni MT" pitchFamily="18" charset="0"/>
              </a:rPr>
              <a:t> PERFORMANCE </a:t>
            </a:r>
            <a:r>
              <a:rPr lang="en-GB" sz="2100" b="1" dirty="0" smtClean="0">
                <a:latin typeface="Bodoni MT" pitchFamily="18" charset="0"/>
              </a:rPr>
              <a:t>and increase </a:t>
            </a:r>
            <a:r>
              <a:rPr lang="en-GB" sz="2100" b="1" dirty="0" smtClean="0">
                <a:solidFill>
                  <a:srgbClr val="FF0000"/>
                </a:solidFill>
                <a:latin typeface="Bodoni MT" pitchFamily="18" charset="0"/>
              </a:rPr>
              <a:t>TEMPERATURE and </a:t>
            </a:r>
            <a:r>
              <a:rPr lang="en-GB" sz="2100" b="1" dirty="0" smtClean="0">
                <a:latin typeface="Bodoni MT" pitchFamily="18" charset="0"/>
              </a:rPr>
              <a:t>so regular intake is important. </a:t>
            </a:r>
          </a:p>
          <a:p>
            <a:pPr lvl="1">
              <a:buFont typeface="Arial" pitchFamily="34" charset="0"/>
              <a:buChar char="•"/>
            </a:pPr>
            <a:r>
              <a:rPr lang="en-GB" sz="2100" b="1" dirty="0" smtClean="0">
                <a:solidFill>
                  <a:srgbClr val="FF0000"/>
                </a:solidFill>
                <a:latin typeface="Bodoni MT" pitchFamily="18" charset="0"/>
              </a:rPr>
              <a:t>TYPES OF SPORTS DRINKS</a:t>
            </a:r>
            <a:r>
              <a:rPr lang="en-GB" sz="2100" b="1" dirty="0" smtClean="0">
                <a:latin typeface="Bodoni MT" pitchFamily="18" charset="0"/>
              </a:rPr>
              <a:t>:</a:t>
            </a:r>
          </a:p>
          <a:p>
            <a:pPr marL="914400" lvl="1" indent="-457200">
              <a:buAutoNum type="arabicParenR"/>
            </a:pPr>
            <a:r>
              <a:rPr lang="en-GB" sz="2100" b="1" dirty="0" smtClean="0">
                <a:solidFill>
                  <a:srgbClr val="FF0000"/>
                </a:solidFill>
                <a:latin typeface="Bodoni MT" pitchFamily="18" charset="0"/>
              </a:rPr>
              <a:t>HYPOTONIC: </a:t>
            </a:r>
            <a:r>
              <a:rPr lang="en-GB" sz="2100" b="1" dirty="0" smtClean="0">
                <a:latin typeface="Bodoni MT" pitchFamily="18" charset="0"/>
              </a:rPr>
              <a:t>have 4 % glucose levels – lower than the blood (5 – 7 %). They are vital during prolonged exercise to reduce dehydration and partially increases </a:t>
            </a:r>
            <a:r>
              <a:rPr lang="en-GB" sz="2100" b="1" dirty="0" smtClean="0">
                <a:solidFill>
                  <a:srgbClr val="FF0000"/>
                </a:solidFill>
                <a:latin typeface="Bodoni MT" pitchFamily="18" charset="0"/>
              </a:rPr>
              <a:t>ENERGY</a:t>
            </a:r>
          </a:p>
          <a:p>
            <a:pPr marL="914400" lvl="1" indent="-457200">
              <a:buAutoNum type="arabicParenR"/>
            </a:pPr>
            <a:r>
              <a:rPr lang="en-GB" sz="2100" b="1" dirty="0" smtClean="0">
                <a:solidFill>
                  <a:srgbClr val="FF0000"/>
                </a:solidFill>
                <a:latin typeface="Bodoni MT" pitchFamily="18" charset="0"/>
              </a:rPr>
              <a:t>ISOTONIC</a:t>
            </a:r>
            <a:r>
              <a:rPr lang="en-GB" sz="2100" b="1" dirty="0" smtClean="0">
                <a:latin typeface="Bodoni MT" pitchFamily="18" charset="0"/>
              </a:rPr>
              <a:t>: promote fluid </a:t>
            </a:r>
            <a:r>
              <a:rPr lang="en-GB" sz="2100" b="1" dirty="0" smtClean="0">
                <a:solidFill>
                  <a:srgbClr val="FF0000"/>
                </a:solidFill>
                <a:latin typeface="Bodoni MT" pitchFamily="18" charset="0"/>
              </a:rPr>
              <a:t>HYDRATION </a:t>
            </a:r>
            <a:r>
              <a:rPr lang="en-GB" sz="2100" b="1" dirty="0" smtClean="0">
                <a:latin typeface="Bodoni MT" pitchFamily="18" charset="0"/>
              </a:rPr>
              <a:t>and replenishment of </a:t>
            </a:r>
            <a:r>
              <a:rPr lang="en-GB" sz="2100" b="1" dirty="0" smtClean="0">
                <a:solidFill>
                  <a:srgbClr val="FF0000"/>
                </a:solidFill>
                <a:latin typeface="Bodoni MT" pitchFamily="18" charset="0"/>
              </a:rPr>
              <a:t>GLUCOSE</a:t>
            </a:r>
            <a:r>
              <a:rPr lang="en-GB" sz="2100" b="1" dirty="0" smtClean="0">
                <a:latin typeface="Bodoni MT" pitchFamily="18" charset="0"/>
              </a:rPr>
              <a:t>. They have equal levels of glucose to the blood. </a:t>
            </a:r>
          </a:p>
          <a:p>
            <a:pPr marL="914400" lvl="1" indent="-457200">
              <a:buAutoNum type="arabicParenR"/>
            </a:pPr>
            <a:r>
              <a:rPr lang="en-GB" sz="2100" b="1" dirty="0" smtClean="0">
                <a:solidFill>
                  <a:srgbClr val="FF0000"/>
                </a:solidFill>
                <a:latin typeface="Bodoni MT" pitchFamily="18" charset="0"/>
              </a:rPr>
              <a:t>HYPERTONIC: </a:t>
            </a:r>
            <a:r>
              <a:rPr lang="en-GB" sz="2100" b="1" dirty="0" smtClean="0">
                <a:latin typeface="Bodoni MT" pitchFamily="18" charset="0"/>
              </a:rPr>
              <a:t>suitable for post exercise </a:t>
            </a:r>
            <a:r>
              <a:rPr lang="en-GB" sz="2100" b="1" dirty="0" smtClean="0">
                <a:solidFill>
                  <a:srgbClr val="FF0000"/>
                </a:solidFill>
                <a:latin typeface="Bodoni MT" pitchFamily="18" charset="0"/>
              </a:rPr>
              <a:t>RECOVERY</a:t>
            </a:r>
            <a:r>
              <a:rPr lang="en-GB" sz="2100" b="1" dirty="0" smtClean="0">
                <a:latin typeface="Bodoni MT" pitchFamily="18" charset="0"/>
              </a:rPr>
              <a:t>. 19% </a:t>
            </a:r>
            <a:r>
              <a:rPr lang="en-GB" sz="2100" b="1" dirty="0" smtClean="0">
                <a:solidFill>
                  <a:srgbClr val="FF0000"/>
                </a:solidFill>
                <a:latin typeface="Bodoni MT" pitchFamily="18" charset="0"/>
              </a:rPr>
              <a:t>GLUCOSE</a:t>
            </a:r>
            <a:r>
              <a:rPr lang="en-GB" sz="2100" b="1" dirty="0" smtClean="0">
                <a:latin typeface="Bodoni MT" pitchFamily="18" charset="0"/>
              </a:rPr>
              <a:t> . They will promote </a:t>
            </a:r>
            <a:r>
              <a:rPr lang="en-GB" sz="2100" b="1" dirty="0" smtClean="0">
                <a:solidFill>
                  <a:srgbClr val="FF0000"/>
                </a:solidFill>
                <a:latin typeface="Bodoni MT" pitchFamily="18" charset="0"/>
              </a:rPr>
              <a:t>DEHYDRATION </a:t>
            </a:r>
            <a:r>
              <a:rPr lang="en-GB" sz="2100" b="1" dirty="0" smtClean="0">
                <a:latin typeface="Bodoni MT" pitchFamily="18" charset="0"/>
              </a:rPr>
              <a:t>if taken during the event because water is needed to convert </a:t>
            </a:r>
            <a:r>
              <a:rPr lang="en-GB" sz="2100" b="1" dirty="0" smtClean="0">
                <a:solidFill>
                  <a:srgbClr val="FF0000"/>
                </a:solidFill>
                <a:latin typeface="Bodoni MT" pitchFamily="18" charset="0"/>
              </a:rPr>
              <a:t>CHO </a:t>
            </a:r>
            <a:r>
              <a:rPr lang="en-GB" sz="2100" b="1" dirty="0" smtClean="0">
                <a:latin typeface="Bodoni MT" pitchFamily="18" charset="0"/>
              </a:rPr>
              <a:t>into glycogen</a:t>
            </a:r>
          </a:p>
          <a:p>
            <a:pPr marL="914400" lvl="1" indent="-457200">
              <a:buAutoNum type="arabicParenR"/>
            </a:pPr>
            <a:r>
              <a:rPr lang="en-GB" sz="2100" b="1" dirty="0" smtClean="0">
                <a:solidFill>
                  <a:srgbClr val="FF0000"/>
                </a:solidFill>
                <a:latin typeface="Bodoni MT" pitchFamily="18" charset="0"/>
              </a:rPr>
              <a:t>WATER: </a:t>
            </a:r>
            <a:r>
              <a:rPr lang="en-GB" sz="2100" b="1" dirty="0" smtClean="0">
                <a:latin typeface="Bodoni MT" pitchFamily="18" charset="0"/>
              </a:rPr>
              <a:t>is best absorbed without Glucose. Water therefore must be consumed during </a:t>
            </a:r>
            <a:r>
              <a:rPr lang="en-GB" sz="2100" b="1" dirty="0" smtClean="0">
                <a:solidFill>
                  <a:srgbClr val="FF0000"/>
                </a:solidFill>
                <a:latin typeface="Bodoni MT" pitchFamily="18" charset="0"/>
              </a:rPr>
              <a:t>CARBO LOADING </a:t>
            </a:r>
            <a:r>
              <a:rPr lang="en-GB" sz="2100" b="1" dirty="0" smtClean="0">
                <a:latin typeface="Bodoni MT" pitchFamily="18" charset="0"/>
              </a:rPr>
              <a:t>and in hot </a:t>
            </a:r>
            <a:r>
              <a:rPr lang="en-GB" sz="2100" b="1" dirty="0" smtClean="0">
                <a:solidFill>
                  <a:srgbClr val="FF0000"/>
                </a:solidFill>
                <a:latin typeface="Bodoni MT" pitchFamily="18" charset="0"/>
              </a:rPr>
              <a:t>HUMID </a:t>
            </a:r>
            <a:r>
              <a:rPr lang="en-GB" sz="2100" b="1" dirty="0" smtClean="0">
                <a:latin typeface="Bodoni MT" pitchFamily="18" charset="0"/>
              </a:rPr>
              <a:t>conditions</a:t>
            </a:r>
          </a:p>
          <a:p>
            <a:pPr marL="914400" lvl="1" indent="-457200">
              <a:buNone/>
            </a:pPr>
            <a:r>
              <a:rPr lang="en-GB" sz="2100" b="1" dirty="0" smtClean="0">
                <a:latin typeface="Bodoni MT" pitchFamily="18" charset="0"/>
              </a:rPr>
              <a:t>	</a:t>
            </a:r>
          </a:p>
          <a:p>
            <a:pPr marL="914400" lvl="1" indent="-457200">
              <a:buAutoNum type="arabicParenR"/>
            </a:pPr>
            <a:endParaRPr lang="en-GB" sz="2100" b="1" dirty="0" smtClean="0">
              <a:latin typeface="Bodoni MT" pitchFamily="18" charset="0"/>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doni MT" pitchFamily="18" charset="0"/>
              </a:rPr>
              <a:t>STRENGTH TRAINING GUIDELINES</a:t>
            </a:r>
            <a:endParaRPr lang="en-GB" sz="3200" b="1" u="sng" dirty="0">
              <a:latin typeface="Bodoni MT" pitchFamily="18" charset="0"/>
            </a:endParaRPr>
          </a:p>
        </p:txBody>
      </p:sp>
      <p:sp>
        <p:nvSpPr>
          <p:cNvPr id="3" name="Content Placeholder 2"/>
          <p:cNvSpPr>
            <a:spLocks noGrp="1"/>
          </p:cNvSpPr>
          <p:nvPr>
            <p:ph idx="1"/>
          </p:nvPr>
        </p:nvSpPr>
        <p:spPr>
          <a:xfrm>
            <a:off x="0" y="357166"/>
            <a:ext cx="9144000" cy="6500834"/>
          </a:xfrm>
        </p:spPr>
        <p:txBody>
          <a:bodyPr>
            <a:noAutofit/>
          </a:bodyPr>
          <a:lstStyle/>
          <a:p>
            <a:pPr marL="457200" indent="-457200">
              <a:buNone/>
            </a:pPr>
            <a:r>
              <a:rPr lang="en-GB" sz="2275" b="1" dirty="0" smtClean="0">
                <a:latin typeface="Blue Ridge Light SF" pitchFamily="2" charset="0"/>
              </a:rPr>
              <a:t>	</a:t>
            </a:r>
          </a:p>
          <a:p>
            <a:pPr marL="457200" indent="-457200">
              <a:buNone/>
            </a:pPr>
            <a:r>
              <a:rPr lang="en-GB" sz="2275" b="1" dirty="0" smtClean="0">
                <a:latin typeface="Blue Ridge Light SF" pitchFamily="2" charset="0"/>
              </a:rPr>
              <a:t>	</a:t>
            </a:r>
          </a:p>
        </p:txBody>
      </p:sp>
      <p:graphicFrame>
        <p:nvGraphicFramePr>
          <p:cNvPr id="4" name="Table 3"/>
          <p:cNvGraphicFramePr>
            <a:graphicFrameLocks noGrp="1"/>
          </p:cNvGraphicFramePr>
          <p:nvPr/>
        </p:nvGraphicFramePr>
        <p:xfrm>
          <a:off x="0" y="428604"/>
          <a:ext cx="9144000" cy="7725255"/>
        </p:xfrm>
        <a:graphic>
          <a:graphicData uri="http://schemas.openxmlformats.org/drawingml/2006/table">
            <a:tbl>
              <a:tblPr firstRow="1" bandRow="1">
                <a:tableStyleId>{5C22544A-7EE6-4342-B048-85BDC9FD1C3A}</a:tableStyleId>
              </a:tblPr>
              <a:tblGrid>
                <a:gridCol w="3357554"/>
                <a:gridCol w="2928958"/>
                <a:gridCol w="2857488"/>
              </a:tblGrid>
              <a:tr h="392907">
                <a:tc>
                  <a:txBody>
                    <a:bodyPr/>
                    <a:lstStyle/>
                    <a:p>
                      <a:pPr algn="ctr"/>
                      <a:r>
                        <a:rPr lang="en-GB" dirty="0" smtClean="0">
                          <a:latin typeface="Bodoni MT" pitchFamily="18" charset="0"/>
                        </a:rPr>
                        <a:t>CIRCUIT TRAINING</a:t>
                      </a:r>
                      <a:endParaRPr lang="en-GB" dirty="0">
                        <a:latin typeface="Bodoni MT" pitchFamily="18" charset="0"/>
                      </a:endParaRPr>
                    </a:p>
                  </a:txBody>
                  <a:tcPr/>
                </a:tc>
                <a:tc>
                  <a:txBody>
                    <a:bodyPr/>
                    <a:lstStyle/>
                    <a:p>
                      <a:pPr algn="ctr"/>
                      <a:r>
                        <a:rPr lang="en-GB" dirty="0" smtClean="0">
                          <a:latin typeface="Bodoni MT" pitchFamily="18" charset="0"/>
                        </a:rPr>
                        <a:t>AEROBIC ATHLETE</a:t>
                      </a:r>
                      <a:endParaRPr lang="en-GB" dirty="0">
                        <a:latin typeface="Bodoni MT" pitchFamily="18" charset="0"/>
                      </a:endParaRPr>
                    </a:p>
                  </a:txBody>
                  <a:tcPr/>
                </a:tc>
                <a:tc>
                  <a:txBody>
                    <a:bodyPr/>
                    <a:lstStyle/>
                    <a:p>
                      <a:pPr algn="ctr"/>
                      <a:r>
                        <a:rPr lang="en-GB" dirty="0" smtClean="0">
                          <a:latin typeface="Bodoni MT" pitchFamily="18" charset="0"/>
                        </a:rPr>
                        <a:t>ANAEROBIC ATHLETE</a:t>
                      </a:r>
                      <a:endParaRPr lang="en-GB" dirty="0">
                        <a:latin typeface="Bodoni MT" pitchFamily="18" charset="0"/>
                      </a:endParaRPr>
                    </a:p>
                  </a:txBody>
                  <a:tcPr/>
                </a:tc>
              </a:tr>
              <a:tr h="392907">
                <a:tc>
                  <a:txBody>
                    <a:bodyPr/>
                    <a:lstStyle/>
                    <a:p>
                      <a:r>
                        <a:rPr lang="en-GB" b="1" dirty="0" smtClean="0">
                          <a:latin typeface="Bodoni MT" pitchFamily="18" charset="0"/>
                        </a:rPr>
                        <a:t>Interval Duration (Time Range)</a:t>
                      </a:r>
                      <a:endParaRPr lang="en-GB" b="1" dirty="0">
                        <a:latin typeface="Bodoni MT" pitchFamily="18" charset="0"/>
                      </a:endParaRPr>
                    </a:p>
                  </a:txBody>
                  <a:tcPr/>
                </a:tc>
                <a:tc>
                  <a:txBody>
                    <a:bodyPr/>
                    <a:lstStyle/>
                    <a:p>
                      <a:pPr algn="ctr"/>
                      <a:r>
                        <a:rPr lang="en-GB" b="1" dirty="0" smtClean="0">
                          <a:latin typeface="Bodoni MT" pitchFamily="18" charset="0"/>
                        </a:rPr>
                        <a:t>3-5 </a:t>
                      </a:r>
                      <a:r>
                        <a:rPr lang="en-GB" b="1" dirty="0" err="1" smtClean="0">
                          <a:latin typeface="Bodoni MT" pitchFamily="18" charset="0"/>
                        </a:rPr>
                        <a:t>mins</a:t>
                      </a:r>
                      <a:r>
                        <a:rPr lang="en-GB" b="1" baseline="0" dirty="0" smtClean="0">
                          <a:latin typeface="Bodoni MT" pitchFamily="18" charset="0"/>
                        </a:rPr>
                        <a:t> to 20 </a:t>
                      </a:r>
                      <a:r>
                        <a:rPr lang="en-GB" b="1" baseline="0" dirty="0" err="1" smtClean="0">
                          <a:latin typeface="Bodoni MT" pitchFamily="18" charset="0"/>
                        </a:rPr>
                        <a:t>mins</a:t>
                      </a:r>
                      <a:r>
                        <a:rPr lang="en-GB" b="1" baseline="0" dirty="0" smtClean="0">
                          <a:latin typeface="Bodoni MT" pitchFamily="18" charset="0"/>
                        </a:rPr>
                        <a:t> +</a:t>
                      </a:r>
                      <a:endParaRPr lang="en-GB" b="1" dirty="0">
                        <a:latin typeface="Bodoni MT" pitchFamily="18" charset="0"/>
                      </a:endParaRPr>
                    </a:p>
                  </a:txBody>
                  <a:tcPr/>
                </a:tc>
                <a:tc>
                  <a:txBody>
                    <a:bodyPr/>
                    <a:lstStyle/>
                    <a:p>
                      <a:pPr algn="ctr"/>
                      <a:r>
                        <a:rPr lang="en-GB" b="1" dirty="0" smtClean="0">
                          <a:latin typeface="Bodoni MT" pitchFamily="18" charset="0"/>
                        </a:rPr>
                        <a:t>0-90 </a:t>
                      </a:r>
                      <a:r>
                        <a:rPr lang="en-GB" b="1" dirty="0" err="1" smtClean="0">
                          <a:latin typeface="Bodoni MT" pitchFamily="18" charset="0"/>
                        </a:rPr>
                        <a:t>secs</a:t>
                      </a:r>
                      <a:r>
                        <a:rPr lang="en-GB" b="1" baseline="0" dirty="0" smtClean="0">
                          <a:latin typeface="Bodoni MT" pitchFamily="18" charset="0"/>
                        </a:rPr>
                        <a:t> (shorter)</a:t>
                      </a:r>
                      <a:endParaRPr lang="en-GB" b="1" dirty="0">
                        <a:latin typeface="Bodoni MT" pitchFamily="18" charset="0"/>
                      </a:endParaRPr>
                    </a:p>
                  </a:txBody>
                  <a:tcPr/>
                </a:tc>
              </a:tr>
              <a:tr h="392907">
                <a:tc>
                  <a:txBody>
                    <a:bodyPr/>
                    <a:lstStyle/>
                    <a:p>
                      <a:r>
                        <a:rPr lang="en-GB" b="1" dirty="0" smtClean="0">
                          <a:latin typeface="Bodoni MT" pitchFamily="18" charset="0"/>
                        </a:rPr>
                        <a:t>Interval Intensity </a:t>
                      </a:r>
                      <a:endParaRPr lang="en-GB" b="1" dirty="0">
                        <a:latin typeface="Bodoni MT" pitchFamily="18" charset="0"/>
                      </a:endParaRPr>
                    </a:p>
                  </a:txBody>
                  <a:tcPr/>
                </a:tc>
                <a:tc>
                  <a:txBody>
                    <a:bodyPr/>
                    <a:lstStyle/>
                    <a:p>
                      <a:pPr algn="ctr"/>
                      <a:r>
                        <a:rPr lang="en-GB" b="1" dirty="0" smtClean="0">
                          <a:latin typeface="Bodoni MT" pitchFamily="18" charset="0"/>
                        </a:rPr>
                        <a:t>Low/Moderate</a:t>
                      </a:r>
                      <a:r>
                        <a:rPr lang="en-GB" b="1" baseline="0" dirty="0" smtClean="0">
                          <a:latin typeface="Bodoni MT" pitchFamily="18" charset="0"/>
                        </a:rPr>
                        <a:t> –50-70% speed</a:t>
                      </a:r>
                      <a:endParaRPr lang="en-GB" b="1" dirty="0">
                        <a:latin typeface="Bodoni MT" pitchFamily="18" charset="0"/>
                      </a:endParaRPr>
                    </a:p>
                  </a:txBody>
                  <a:tcPr/>
                </a:tc>
                <a:tc>
                  <a:txBody>
                    <a:bodyPr/>
                    <a:lstStyle/>
                    <a:p>
                      <a:pPr algn="ctr"/>
                      <a:r>
                        <a:rPr lang="en-GB" b="1" dirty="0" smtClean="0">
                          <a:latin typeface="Bodoni MT" pitchFamily="18" charset="0"/>
                        </a:rPr>
                        <a:t>High – 70-85% speed</a:t>
                      </a:r>
                      <a:endParaRPr lang="en-GB" b="1" dirty="0">
                        <a:latin typeface="Bodoni MT" pitchFamily="18" charset="0"/>
                      </a:endParaRPr>
                    </a:p>
                  </a:txBody>
                  <a:tcPr/>
                </a:tc>
              </a:tr>
              <a:tr h="392907">
                <a:tc>
                  <a:txBody>
                    <a:bodyPr/>
                    <a:lstStyle/>
                    <a:p>
                      <a:r>
                        <a:rPr lang="en-GB" b="1" dirty="0" smtClean="0">
                          <a:latin typeface="Bodoni MT" pitchFamily="18" charset="0"/>
                        </a:rPr>
                        <a:t>Interval Relief (Rest</a:t>
                      </a:r>
                      <a:r>
                        <a:rPr lang="en-GB" b="1" baseline="0" dirty="0" smtClean="0">
                          <a:latin typeface="Bodoni MT" pitchFamily="18" charset="0"/>
                        </a:rPr>
                        <a:t> or Recovery)</a:t>
                      </a:r>
                      <a:endParaRPr lang="en-GB" b="1" dirty="0">
                        <a:latin typeface="Bodoni MT" pitchFamily="18" charset="0"/>
                      </a:endParaRPr>
                    </a:p>
                  </a:txBody>
                  <a:tcPr/>
                </a:tc>
                <a:tc>
                  <a:txBody>
                    <a:bodyPr/>
                    <a:lstStyle/>
                    <a:p>
                      <a:pPr algn="ctr"/>
                      <a:r>
                        <a:rPr lang="en-GB" b="1" dirty="0" smtClean="0">
                          <a:latin typeface="Bodoni MT" pitchFamily="18" charset="0"/>
                        </a:rPr>
                        <a:t>Low</a:t>
                      </a:r>
                      <a:r>
                        <a:rPr lang="en-GB" b="1" baseline="0" dirty="0" smtClean="0">
                          <a:latin typeface="Bodoni MT" pitchFamily="18" charset="0"/>
                        </a:rPr>
                        <a:t> 1:1 jog/walk/jog</a:t>
                      </a:r>
                      <a:endParaRPr lang="en-GB" b="1" dirty="0">
                        <a:latin typeface="Bodoni MT" pitchFamily="18" charset="0"/>
                      </a:endParaRPr>
                    </a:p>
                  </a:txBody>
                  <a:tcPr/>
                </a:tc>
                <a:tc>
                  <a:txBody>
                    <a:bodyPr/>
                    <a:lstStyle/>
                    <a:p>
                      <a:pPr algn="ctr"/>
                      <a:r>
                        <a:rPr lang="en-GB" b="1" dirty="0" smtClean="0">
                          <a:latin typeface="Bodoni MT" pitchFamily="18" charset="0"/>
                        </a:rPr>
                        <a:t>High</a:t>
                      </a:r>
                      <a:r>
                        <a:rPr lang="en-GB" b="1" smtClean="0">
                          <a:latin typeface="Bodoni MT" pitchFamily="18" charset="0"/>
                        </a:rPr>
                        <a:t>:</a:t>
                      </a:r>
                      <a:r>
                        <a:rPr lang="en-GB" b="1" baseline="0" smtClean="0">
                          <a:latin typeface="Bodoni MT" pitchFamily="18" charset="0"/>
                        </a:rPr>
                        <a:t> 60 </a:t>
                      </a:r>
                      <a:r>
                        <a:rPr lang="en-GB" b="1" baseline="0" dirty="0" err="1" smtClean="0">
                          <a:latin typeface="Bodoni MT" pitchFamily="18" charset="0"/>
                        </a:rPr>
                        <a:t>secs</a:t>
                      </a:r>
                      <a:r>
                        <a:rPr lang="en-GB" b="1" baseline="0" dirty="0" smtClean="0">
                          <a:latin typeface="Bodoni MT" pitchFamily="18" charset="0"/>
                        </a:rPr>
                        <a:t> to 3 </a:t>
                      </a:r>
                      <a:r>
                        <a:rPr lang="en-GB" b="1" baseline="0" dirty="0" err="1" smtClean="0">
                          <a:latin typeface="Bodoni MT" pitchFamily="18" charset="0"/>
                        </a:rPr>
                        <a:t>mins</a:t>
                      </a:r>
                      <a:r>
                        <a:rPr lang="en-GB" b="1" baseline="0" dirty="0" smtClean="0">
                          <a:latin typeface="Bodoni MT" pitchFamily="18" charset="0"/>
                        </a:rPr>
                        <a:t> =1:3+</a:t>
                      </a:r>
                      <a:endParaRPr lang="en-GB" b="1" dirty="0">
                        <a:latin typeface="Bodoni MT" pitchFamily="18" charset="0"/>
                      </a:endParaRPr>
                    </a:p>
                  </a:txBody>
                  <a:tcPr/>
                </a:tc>
              </a:tr>
              <a:tr h="392907">
                <a:tc>
                  <a:txBody>
                    <a:bodyPr/>
                    <a:lstStyle/>
                    <a:p>
                      <a:r>
                        <a:rPr lang="en-GB" b="1" dirty="0" smtClean="0">
                          <a:latin typeface="Bodoni MT" pitchFamily="18" charset="0"/>
                        </a:rPr>
                        <a:t>Ratio of Work Relief (reps per station in circuit)</a:t>
                      </a:r>
                      <a:endParaRPr lang="en-GB" b="1" dirty="0">
                        <a:latin typeface="Bodoni MT" pitchFamily="18" charset="0"/>
                      </a:endParaRPr>
                    </a:p>
                  </a:txBody>
                  <a:tcPr/>
                </a:tc>
                <a:tc>
                  <a:txBody>
                    <a:bodyPr/>
                    <a:lstStyle/>
                    <a:p>
                      <a:pPr algn="ctr"/>
                      <a:r>
                        <a:rPr lang="en-GB" b="1" dirty="0" smtClean="0">
                          <a:latin typeface="Bodoni MT" pitchFamily="18" charset="0"/>
                        </a:rPr>
                        <a:t>3-4 circuits : more</a:t>
                      </a:r>
                      <a:r>
                        <a:rPr lang="en-GB" b="1" baseline="0" dirty="0" smtClean="0">
                          <a:latin typeface="Bodoni MT" pitchFamily="18" charset="0"/>
                        </a:rPr>
                        <a:t> reps per stations</a:t>
                      </a:r>
                      <a:endParaRPr lang="en-GB" b="1" dirty="0">
                        <a:latin typeface="Bodoni MT" pitchFamily="18" charset="0"/>
                      </a:endParaRPr>
                    </a:p>
                  </a:txBody>
                  <a:tcPr/>
                </a:tc>
                <a:tc>
                  <a:txBody>
                    <a:bodyPr/>
                    <a:lstStyle/>
                    <a:p>
                      <a:pPr algn="ctr"/>
                      <a:r>
                        <a:rPr lang="en-GB" b="1" dirty="0" smtClean="0">
                          <a:latin typeface="Bodoni MT" pitchFamily="18" charset="0"/>
                        </a:rPr>
                        <a:t>3-5 circuits : fewer reps per station</a:t>
                      </a:r>
                      <a:endParaRPr lang="en-GB" b="1" dirty="0">
                        <a:latin typeface="Bodoni MT" pitchFamily="18" charset="0"/>
                      </a:endParaRPr>
                    </a:p>
                  </a:txBody>
                  <a:tcPr/>
                </a:tc>
              </a:tr>
              <a:tr h="392907">
                <a:tc>
                  <a:txBody>
                    <a:bodyPr/>
                    <a:lstStyle/>
                    <a:p>
                      <a:r>
                        <a:rPr lang="en-GB" b="1" dirty="0" smtClean="0">
                          <a:latin typeface="Bodoni MT" pitchFamily="18" charset="0"/>
                        </a:rPr>
                        <a:t>Frequency (sessions per week) </a:t>
                      </a:r>
                      <a:endParaRPr lang="en-GB" b="1" dirty="0">
                        <a:latin typeface="Bodoni MT" pitchFamily="18" charset="0"/>
                      </a:endParaRPr>
                    </a:p>
                  </a:txBody>
                  <a:tcPr/>
                </a:tc>
                <a:tc>
                  <a:txBody>
                    <a:bodyPr/>
                    <a:lstStyle/>
                    <a:p>
                      <a:pPr algn="ctr"/>
                      <a:r>
                        <a:rPr lang="en-GB" b="1" dirty="0" smtClean="0">
                          <a:latin typeface="Bodoni MT" pitchFamily="18" charset="0"/>
                        </a:rPr>
                        <a:t>3 – 5 per week</a:t>
                      </a:r>
                      <a:endParaRPr lang="en-GB" b="1" dirty="0">
                        <a:latin typeface="Bodoni MT" pitchFamily="18" charset="0"/>
                      </a:endParaRPr>
                    </a:p>
                  </a:txBody>
                  <a:tcPr/>
                </a:tc>
                <a:tc>
                  <a:txBody>
                    <a:bodyPr/>
                    <a:lstStyle/>
                    <a:p>
                      <a:pPr algn="ctr"/>
                      <a:r>
                        <a:rPr lang="en-GB" b="1" dirty="0" smtClean="0">
                          <a:latin typeface="Bodoni MT" pitchFamily="18" charset="0"/>
                        </a:rPr>
                        <a:t>3-7 per week.</a:t>
                      </a:r>
                      <a:r>
                        <a:rPr lang="en-GB" b="1" baseline="0" dirty="0" smtClean="0">
                          <a:latin typeface="Bodoni MT" pitchFamily="18" charset="0"/>
                        </a:rPr>
                        <a:t> 48 hrs between muscle groups</a:t>
                      </a:r>
                      <a:endParaRPr lang="en-GB" b="1" dirty="0">
                        <a:latin typeface="Bodoni MT" pitchFamily="18" charset="0"/>
                      </a:endParaRPr>
                    </a:p>
                  </a:txBody>
                  <a:tcPr/>
                </a:tc>
              </a:tr>
              <a:tr h="392907">
                <a:tc>
                  <a:txBody>
                    <a:bodyPr/>
                    <a:lstStyle/>
                    <a:p>
                      <a:r>
                        <a:rPr lang="en-GB" b="1" dirty="0" smtClean="0">
                          <a:latin typeface="Bodoni MT" pitchFamily="18" charset="0"/>
                        </a:rPr>
                        <a:t>Specificity (which energy</a:t>
                      </a:r>
                      <a:r>
                        <a:rPr lang="en-GB" b="1" baseline="0" dirty="0" smtClean="0">
                          <a:latin typeface="Bodoni MT" pitchFamily="18" charset="0"/>
                        </a:rPr>
                        <a:t> system)</a:t>
                      </a:r>
                      <a:endParaRPr lang="en-GB" b="1" dirty="0">
                        <a:latin typeface="Bodoni MT" pitchFamily="18" charset="0"/>
                      </a:endParaRPr>
                    </a:p>
                  </a:txBody>
                  <a:tcPr/>
                </a:tc>
                <a:tc>
                  <a:txBody>
                    <a:bodyPr/>
                    <a:lstStyle/>
                    <a:p>
                      <a:pPr algn="ctr"/>
                      <a:r>
                        <a:rPr lang="en-GB" b="1" dirty="0" smtClean="0">
                          <a:latin typeface="Bodoni MT" pitchFamily="18" charset="0"/>
                        </a:rPr>
                        <a:t>Aerobic Energy System </a:t>
                      </a:r>
                      <a:endParaRPr lang="en-GB" b="1" dirty="0">
                        <a:latin typeface="Bodoni MT" pitchFamily="18" charset="0"/>
                      </a:endParaRPr>
                    </a:p>
                  </a:txBody>
                  <a:tcPr/>
                </a:tc>
                <a:tc>
                  <a:txBody>
                    <a:bodyPr/>
                    <a:lstStyle/>
                    <a:p>
                      <a:pPr algn="ctr"/>
                      <a:r>
                        <a:rPr lang="en-GB" b="1" dirty="0" smtClean="0">
                          <a:latin typeface="Bodoni MT" pitchFamily="18" charset="0"/>
                        </a:rPr>
                        <a:t>ATP/PC and Lactic Acid System</a:t>
                      </a:r>
                      <a:endParaRPr lang="en-GB" b="1" dirty="0">
                        <a:latin typeface="Bodoni MT" pitchFamily="18" charset="0"/>
                      </a:endParaRPr>
                    </a:p>
                  </a:txBody>
                  <a:tcPr/>
                </a:tc>
              </a:tr>
              <a:tr h="392907">
                <a:tc>
                  <a:txBody>
                    <a:bodyPr/>
                    <a:lstStyle/>
                    <a:p>
                      <a:pPr algn="ctr"/>
                      <a:r>
                        <a:rPr lang="en-GB" b="1" dirty="0" smtClean="0">
                          <a:solidFill>
                            <a:schemeClr val="bg1"/>
                          </a:solidFill>
                          <a:latin typeface="Bodoni MT" pitchFamily="18" charset="0"/>
                        </a:rPr>
                        <a:t>RESISTANCE TRAINING</a:t>
                      </a:r>
                      <a:endParaRPr lang="en-GB" b="1" dirty="0">
                        <a:solidFill>
                          <a:schemeClr val="bg1"/>
                        </a:solidFill>
                        <a:latin typeface="Bodoni MT" pitchFamily="18" charset="0"/>
                      </a:endParaRPr>
                    </a:p>
                  </a:txBody>
                  <a:tcPr>
                    <a:solidFill>
                      <a:srgbClr val="0070C0"/>
                    </a:solidFill>
                  </a:tcPr>
                </a:tc>
                <a:tc>
                  <a:txBody>
                    <a:bodyPr/>
                    <a:lstStyle/>
                    <a:p>
                      <a:pPr algn="ctr"/>
                      <a:r>
                        <a:rPr lang="en-GB" b="1" dirty="0" smtClean="0">
                          <a:solidFill>
                            <a:schemeClr val="bg1"/>
                          </a:solidFill>
                          <a:latin typeface="Bodoni MT" pitchFamily="18" charset="0"/>
                        </a:rPr>
                        <a:t>AEROBIC ATHLETE</a:t>
                      </a:r>
                      <a:endParaRPr lang="en-GB" b="1" dirty="0">
                        <a:solidFill>
                          <a:schemeClr val="bg1"/>
                        </a:solidFill>
                        <a:latin typeface="Bodoni MT" pitchFamily="18" charset="0"/>
                      </a:endParaRPr>
                    </a:p>
                  </a:txBody>
                  <a:tcPr>
                    <a:solidFill>
                      <a:srgbClr val="0070C0"/>
                    </a:solidFill>
                  </a:tcPr>
                </a:tc>
                <a:tc>
                  <a:txBody>
                    <a:bodyPr/>
                    <a:lstStyle/>
                    <a:p>
                      <a:pPr algn="ctr"/>
                      <a:r>
                        <a:rPr lang="en-GB" b="1" dirty="0" smtClean="0">
                          <a:solidFill>
                            <a:schemeClr val="bg1"/>
                          </a:solidFill>
                          <a:latin typeface="Bodoni MT" pitchFamily="18" charset="0"/>
                        </a:rPr>
                        <a:t>ANAEROBIC ATHLETE</a:t>
                      </a:r>
                      <a:endParaRPr lang="en-GB" b="1" dirty="0">
                        <a:solidFill>
                          <a:schemeClr val="bg1"/>
                        </a:solidFill>
                        <a:latin typeface="Bodoni MT" pitchFamily="18" charset="0"/>
                      </a:endParaRPr>
                    </a:p>
                  </a:txBody>
                  <a:tcPr>
                    <a:solidFill>
                      <a:srgbClr val="0070C0"/>
                    </a:solidFill>
                  </a:tcPr>
                </a:tc>
              </a:tr>
              <a:tr h="392907">
                <a:tc>
                  <a:txBody>
                    <a:bodyPr/>
                    <a:lstStyle/>
                    <a:p>
                      <a:r>
                        <a:rPr lang="en-GB" b="1" dirty="0" smtClean="0">
                          <a:latin typeface="Bodoni MT" pitchFamily="18" charset="0"/>
                        </a:rPr>
                        <a:t>Duration</a:t>
                      </a:r>
                      <a:r>
                        <a:rPr lang="en-GB" b="1" baseline="0" dirty="0" smtClean="0">
                          <a:latin typeface="Bodoni MT" pitchFamily="18" charset="0"/>
                        </a:rPr>
                        <a:t> (Reps) </a:t>
                      </a:r>
                      <a:endParaRPr lang="en-GB" b="1" dirty="0">
                        <a:latin typeface="Bodoni MT" pitchFamily="18" charset="0"/>
                      </a:endParaRPr>
                    </a:p>
                  </a:txBody>
                  <a:tcPr/>
                </a:tc>
                <a:tc>
                  <a:txBody>
                    <a:bodyPr/>
                    <a:lstStyle/>
                    <a:p>
                      <a:pPr algn="ctr"/>
                      <a:r>
                        <a:rPr lang="en-GB" b="1" dirty="0" smtClean="0">
                          <a:latin typeface="Bodoni MT" pitchFamily="18" charset="0"/>
                        </a:rPr>
                        <a:t>10 – 20 Reps +</a:t>
                      </a:r>
                      <a:endParaRPr lang="en-GB" b="1" dirty="0">
                        <a:latin typeface="Bodoni MT" pitchFamily="18" charset="0"/>
                      </a:endParaRPr>
                    </a:p>
                  </a:txBody>
                  <a:tcPr/>
                </a:tc>
                <a:tc>
                  <a:txBody>
                    <a:bodyPr/>
                    <a:lstStyle/>
                    <a:p>
                      <a:pPr algn="ctr"/>
                      <a:r>
                        <a:rPr lang="en-GB" b="1" dirty="0" smtClean="0">
                          <a:latin typeface="Bodoni MT" pitchFamily="18" charset="0"/>
                        </a:rPr>
                        <a:t>1</a:t>
                      </a:r>
                      <a:r>
                        <a:rPr lang="en-GB" b="1" baseline="0" dirty="0" smtClean="0">
                          <a:latin typeface="Bodoni MT" pitchFamily="18" charset="0"/>
                        </a:rPr>
                        <a:t> – 10 Reps maximum</a:t>
                      </a:r>
                      <a:endParaRPr lang="en-GB" b="1" dirty="0">
                        <a:latin typeface="Bodoni MT" pitchFamily="18" charset="0"/>
                      </a:endParaRPr>
                    </a:p>
                  </a:txBody>
                  <a:tcPr/>
                </a:tc>
              </a:tr>
              <a:tr h="392907">
                <a:tc>
                  <a:txBody>
                    <a:bodyPr/>
                    <a:lstStyle/>
                    <a:p>
                      <a:r>
                        <a:rPr lang="en-GB" b="1" dirty="0" smtClean="0">
                          <a:latin typeface="Bodoni MT" pitchFamily="18" charset="0"/>
                        </a:rPr>
                        <a:t>Intensity (Weight and % of RM)</a:t>
                      </a:r>
                      <a:endParaRPr lang="en-GB" b="1" dirty="0">
                        <a:latin typeface="Bodoni MT" pitchFamily="18" charset="0"/>
                      </a:endParaRPr>
                    </a:p>
                  </a:txBody>
                  <a:tcPr/>
                </a:tc>
                <a:tc>
                  <a:txBody>
                    <a:bodyPr/>
                    <a:lstStyle/>
                    <a:p>
                      <a:pPr algn="ctr"/>
                      <a:r>
                        <a:rPr lang="en-GB" b="1" dirty="0" smtClean="0">
                          <a:latin typeface="Bodoni MT" pitchFamily="18" charset="0"/>
                        </a:rPr>
                        <a:t>Low to Moderate. 50-70% 1RM</a:t>
                      </a:r>
                      <a:endParaRPr lang="en-GB" b="1" dirty="0">
                        <a:latin typeface="Bodoni MT" pitchFamily="18" charset="0"/>
                      </a:endParaRPr>
                    </a:p>
                  </a:txBody>
                  <a:tcPr/>
                </a:tc>
                <a:tc>
                  <a:txBody>
                    <a:bodyPr/>
                    <a:lstStyle/>
                    <a:p>
                      <a:pPr algn="ctr"/>
                      <a:r>
                        <a:rPr lang="en-GB" b="1" dirty="0" smtClean="0">
                          <a:latin typeface="Bodoni MT" pitchFamily="18" charset="0"/>
                        </a:rPr>
                        <a:t>High.</a:t>
                      </a:r>
                      <a:r>
                        <a:rPr lang="en-GB" b="1" baseline="0" dirty="0" smtClean="0">
                          <a:latin typeface="Bodoni MT" pitchFamily="18" charset="0"/>
                        </a:rPr>
                        <a:t> 70 - 95% 1RM</a:t>
                      </a:r>
                      <a:endParaRPr lang="en-GB" b="1" dirty="0">
                        <a:latin typeface="Bodoni MT" pitchFamily="18" charset="0"/>
                      </a:endParaRPr>
                    </a:p>
                  </a:txBody>
                  <a:tcPr/>
                </a:tc>
              </a:tr>
              <a:tr h="392907">
                <a:tc>
                  <a:txBody>
                    <a:bodyPr/>
                    <a:lstStyle/>
                    <a:p>
                      <a:r>
                        <a:rPr lang="en-GB" b="1" dirty="0" smtClean="0">
                          <a:latin typeface="Bodoni MT" pitchFamily="18" charset="0"/>
                        </a:rPr>
                        <a:t>Recovery (Time / </a:t>
                      </a:r>
                      <a:r>
                        <a:rPr lang="en-GB" b="1" baseline="0" dirty="0" smtClean="0">
                          <a:latin typeface="Bodoni MT" pitchFamily="18" charset="0"/>
                        </a:rPr>
                        <a:t>How Full Recovery)</a:t>
                      </a:r>
                      <a:endParaRPr lang="en-GB" b="1" dirty="0">
                        <a:latin typeface="Bodoni MT" pitchFamily="18" charset="0"/>
                      </a:endParaRPr>
                    </a:p>
                  </a:txBody>
                  <a:tcPr/>
                </a:tc>
                <a:tc>
                  <a:txBody>
                    <a:bodyPr/>
                    <a:lstStyle/>
                    <a:p>
                      <a:pPr algn="ctr"/>
                      <a:r>
                        <a:rPr lang="en-GB" b="1" dirty="0" smtClean="0">
                          <a:latin typeface="Bodoni MT" pitchFamily="18" charset="0"/>
                        </a:rPr>
                        <a:t>Low. 30 – 60 seconds</a:t>
                      </a:r>
                      <a:endParaRPr lang="en-GB" b="1" dirty="0">
                        <a:latin typeface="Bodoni MT" pitchFamily="18" charset="0"/>
                      </a:endParaRPr>
                    </a:p>
                  </a:txBody>
                  <a:tcPr/>
                </a:tc>
                <a:tc>
                  <a:txBody>
                    <a:bodyPr/>
                    <a:lstStyle/>
                    <a:p>
                      <a:pPr algn="ctr"/>
                      <a:r>
                        <a:rPr lang="en-GB" b="1" dirty="0" smtClean="0">
                          <a:latin typeface="Bodoni MT" pitchFamily="18" charset="0"/>
                        </a:rPr>
                        <a:t>High &amp; Full. 2 - 5 minutes</a:t>
                      </a:r>
                      <a:endParaRPr lang="en-GB" b="1" dirty="0">
                        <a:latin typeface="Bodoni MT" pitchFamily="18" charset="0"/>
                      </a:endParaRPr>
                    </a:p>
                  </a:txBody>
                  <a:tcPr/>
                </a:tc>
              </a:tr>
              <a:tr h="392907">
                <a:tc>
                  <a:txBody>
                    <a:bodyPr/>
                    <a:lstStyle/>
                    <a:p>
                      <a:r>
                        <a:rPr lang="en-GB" b="1" dirty="0" smtClean="0">
                          <a:latin typeface="Bodoni MT" pitchFamily="18" charset="0"/>
                        </a:rPr>
                        <a:t>No. of Sets</a:t>
                      </a:r>
                      <a:r>
                        <a:rPr lang="en-GB" b="1" baseline="0" dirty="0" smtClean="0">
                          <a:latin typeface="Bodoni MT" pitchFamily="18" charset="0"/>
                        </a:rPr>
                        <a:t> (</a:t>
                      </a:r>
                      <a:r>
                        <a:rPr lang="en-GB" b="1" baseline="0" dirty="0" err="1" smtClean="0">
                          <a:latin typeface="Bodoni MT" pitchFamily="18" charset="0"/>
                        </a:rPr>
                        <a:t>Work:Relief</a:t>
                      </a:r>
                      <a:r>
                        <a:rPr lang="en-GB" b="1" baseline="0" dirty="0" smtClean="0">
                          <a:latin typeface="Bodoni MT" pitchFamily="18" charset="0"/>
                        </a:rPr>
                        <a:t>)</a:t>
                      </a:r>
                      <a:endParaRPr lang="en-GB" b="1" dirty="0">
                        <a:latin typeface="Bodoni MT" pitchFamily="18" charset="0"/>
                      </a:endParaRPr>
                    </a:p>
                  </a:txBody>
                  <a:tcPr/>
                </a:tc>
                <a:tc>
                  <a:txBody>
                    <a:bodyPr/>
                    <a:lstStyle/>
                    <a:p>
                      <a:pPr algn="ctr"/>
                      <a:r>
                        <a:rPr lang="en-GB" b="1" dirty="0" smtClean="0">
                          <a:latin typeface="Bodoni MT" pitchFamily="18" charset="0"/>
                        </a:rPr>
                        <a:t>Few. 3 – 5 sets of 10+ reps</a:t>
                      </a:r>
                      <a:endParaRPr lang="en-GB" b="1" dirty="0">
                        <a:latin typeface="Bodoni MT" pitchFamily="18" charset="0"/>
                      </a:endParaRPr>
                    </a:p>
                  </a:txBody>
                  <a:tcPr/>
                </a:tc>
                <a:tc>
                  <a:txBody>
                    <a:bodyPr/>
                    <a:lstStyle/>
                    <a:p>
                      <a:pPr algn="ctr"/>
                      <a:r>
                        <a:rPr lang="en-GB" b="1" dirty="0" smtClean="0">
                          <a:latin typeface="Bodoni MT" pitchFamily="18" charset="0"/>
                        </a:rPr>
                        <a:t>More.</a:t>
                      </a:r>
                      <a:r>
                        <a:rPr lang="en-GB" b="1" baseline="0" dirty="0" smtClean="0">
                          <a:latin typeface="Bodoni MT" pitchFamily="18" charset="0"/>
                        </a:rPr>
                        <a:t> 3-6 sets of 1- 10 reps</a:t>
                      </a:r>
                      <a:endParaRPr lang="en-GB" b="1" dirty="0">
                        <a:latin typeface="Bodoni MT" pitchFamily="18" charset="0"/>
                      </a:endParaRPr>
                    </a:p>
                  </a:txBody>
                  <a:tcPr/>
                </a:tc>
              </a:tr>
              <a:tr h="392907">
                <a:tc>
                  <a:txBody>
                    <a:bodyPr/>
                    <a:lstStyle/>
                    <a:p>
                      <a:r>
                        <a:rPr lang="en-GB" b="1" dirty="0" smtClean="0">
                          <a:latin typeface="Bodoni MT" pitchFamily="18" charset="0"/>
                        </a:rPr>
                        <a:t>Frequency (per week)</a:t>
                      </a:r>
                      <a:endParaRPr lang="en-GB" b="1" dirty="0">
                        <a:latin typeface="Bodoni MT" pitchFamily="18" charset="0"/>
                      </a:endParaRPr>
                    </a:p>
                  </a:txBody>
                  <a:tcPr/>
                </a:tc>
                <a:tc>
                  <a:txBody>
                    <a:bodyPr/>
                    <a:lstStyle/>
                    <a:p>
                      <a:pPr algn="ctr"/>
                      <a:r>
                        <a:rPr lang="en-GB" b="1" dirty="0" smtClean="0">
                          <a:latin typeface="Bodoni MT" pitchFamily="18" charset="0"/>
                        </a:rPr>
                        <a:t>3 – 5 per week</a:t>
                      </a:r>
                      <a:endParaRPr lang="en-GB" b="1" dirty="0">
                        <a:latin typeface="Bodoni MT" pitchFamily="18" charset="0"/>
                      </a:endParaRPr>
                    </a:p>
                  </a:txBody>
                  <a:tcPr/>
                </a:tc>
                <a:tc>
                  <a:txBody>
                    <a:bodyPr/>
                    <a:lstStyle/>
                    <a:p>
                      <a:pPr algn="ctr"/>
                      <a:r>
                        <a:rPr lang="en-GB" b="1" dirty="0" smtClean="0">
                          <a:latin typeface="Bodoni MT" pitchFamily="18" charset="0"/>
                        </a:rPr>
                        <a:t>3-7 per week.</a:t>
                      </a:r>
                      <a:r>
                        <a:rPr lang="en-GB" b="1" baseline="0" dirty="0" smtClean="0">
                          <a:latin typeface="Bodoni MT" pitchFamily="18" charset="0"/>
                        </a:rPr>
                        <a:t> 48 hrs between muscle groups</a:t>
                      </a:r>
                      <a:endParaRPr lang="en-GB" b="1" dirty="0">
                        <a:latin typeface="Bodoni MT" pitchFamily="18" charset="0"/>
                      </a:endParaRPr>
                    </a:p>
                  </a:txBody>
                  <a:tcPr/>
                </a:tc>
              </a:tr>
              <a:tr h="392907">
                <a:tc>
                  <a:txBody>
                    <a:bodyPr/>
                    <a:lstStyle/>
                    <a:p>
                      <a:r>
                        <a:rPr lang="en-GB" b="1" dirty="0" smtClean="0">
                          <a:latin typeface="Bodoni MT" pitchFamily="18" charset="0"/>
                        </a:rPr>
                        <a:t>Specificity</a:t>
                      </a:r>
                      <a:endParaRPr lang="en-GB" b="1" dirty="0">
                        <a:latin typeface="Bodoni MT" pitchFamily="18" charset="0"/>
                      </a:endParaRPr>
                    </a:p>
                  </a:txBody>
                  <a:tcPr/>
                </a:tc>
                <a:tc>
                  <a:txBody>
                    <a:bodyPr/>
                    <a:lstStyle/>
                    <a:p>
                      <a:pPr algn="ctr"/>
                      <a:r>
                        <a:rPr lang="en-GB" b="1" dirty="0" smtClean="0">
                          <a:latin typeface="Bodoni MT" pitchFamily="18" charset="0"/>
                        </a:rPr>
                        <a:t>Aerobic Energy System </a:t>
                      </a:r>
                      <a:endParaRPr lang="en-GB" b="1" dirty="0">
                        <a:latin typeface="Bodoni MT" pitchFamily="18" charset="0"/>
                      </a:endParaRPr>
                    </a:p>
                  </a:txBody>
                  <a:tcPr/>
                </a:tc>
                <a:tc>
                  <a:txBody>
                    <a:bodyPr/>
                    <a:lstStyle/>
                    <a:p>
                      <a:pPr algn="ctr"/>
                      <a:r>
                        <a:rPr lang="en-GB" b="1" dirty="0" smtClean="0">
                          <a:latin typeface="Bodoni MT" pitchFamily="18" charset="0"/>
                        </a:rPr>
                        <a:t>ATP/PC and Lactic Acid System</a:t>
                      </a:r>
                      <a:endParaRPr lang="en-GB" b="1" dirty="0">
                        <a:latin typeface="Bodoni M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OTHER AIDS TO PERFORMANCE</a:t>
            </a:r>
          </a:p>
          <a:p>
            <a:pPr lvl="1">
              <a:buFont typeface="Arial" pitchFamily="34" charset="0"/>
              <a:buChar char="•"/>
            </a:pPr>
            <a:r>
              <a:rPr lang="en-GB" sz="2100" b="1" dirty="0" smtClean="0">
                <a:solidFill>
                  <a:srgbClr val="FF0000"/>
                </a:solidFill>
                <a:latin typeface="Bodoni MT" pitchFamily="18" charset="0"/>
              </a:rPr>
              <a:t>CREATINE SUPPLEMENTS:  </a:t>
            </a:r>
            <a:r>
              <a:rPr lang="en-GB" sz="2100" b="1" dirty="0" smtClean="0">
                <a:latin typeface="Bodoni MT" pitchFamily="18" charset="0"/>
              </a:rPr>
              <a:t>this is made up of </a:t>
            </a:r>
            <a:r>
              <a:rPr lang="en-GB" sz="2100" b="1" dirty="0" smtClean="0">
                <a:solidFill>
                  <a:srgbClr val="FF0000"/>
                </a:solidFill>
                <a:latin typeface="Bodoni MT" pitchFamily="18" charset="0"/>
              </a:rPr>
              <a:t>AMINO ACIDS </a:t>
            </a:r>
            <a:r>
              <a:rPr lang="en-GB" sz="2100" b="1" dirty="0" smtClean="0">
                <a:latin typeface="Bodoni MT" pitchFamily="18" charset="0"/>
              </a:rPr>
              <a:t>which are proteins building blocks.</a:t>
            </a:r>
            <a:r>
              <a:rPr lang="en-GB" sz="2100" b="1" dirty="0" smtClean="0">
                <a:solidFill>
                  <a:srgbClr val="FF0000"/>
                </a:solidFill>
                <a:latin typeface="Bodoni MT" pitchFamily="18" charset="0"/>
              </a:rPr>
              <a:t> </a:t>
            </a:r>
            <a:r>
              <a:rPr lang="en-GB" sz="2100" b="1" dirty="0" smtClean="0">
                <a:latin typeface="Bodoni MT" pitchFamily="18" charset="0"/>
              </a:rPr>
              <a:t>It is found in some foods and naturally occurs in the liver. It is </a:t>
            </a:r>
            <a:r>
              <a:rPr lang="en-GB" sz="2100" b="1" dirty="0" smtClean="0">
                <a:solidFill>
                  <a:srgbClr val="FF0000"/>
                </a:solidFill>
                <a:latin typeface="Bodoni MT" pitchFamily="18" charset="0"/>
              </a:rPr>
              <a:t>STORED </a:t>
            </a:r>
            <a:r>
              <a:rPr lang="en-GB" sz="2100" b="1" dirty="0" smtClean="0">
                <a:latin typeface="Bodoni MT" pitchFamily="18" charset="0"/>
              </a:rPr>
              <a:t>in small amounts in the muscle as </a:t>
            </a:r>
            <a:r>
              <a:rPr lang="en-GB" sz="2100" b="1" dirty="0" smtClean="0">
                <a:solidFill>
                  <a:srgbClr val="FF0000"/>
                </a:solidFill>
                <a:latin typeface="Bodoni MT" pitchFamily="18" charset="0"/>
              </a:rPr>
              <a:t>PC CREATINE PHOSPHATE. </a:t>
            </a:r>
            <a:r>
              <a:rPr lang="en-GB" sz="2100" b="1" dirty="0" smtClean="0">
                <a:latin typeface="Bodoni MT" pitchFamily="18" charset="0"/>
              </a:rPr>
              <a:t>This is used to re-synthesise </a:t>
            </a:r>
            <a:r>
              <a:rPr lang="en-GB" sz="2100" b="1" dirty="0" smtClean="0">
                <a:solidFill>
                  <a:srgbClr val="FF0000"/>
                </a:solidFill>
                <a:latin typeface="Bodoni MT" pitchFamily="18" charset="0"/>
              </a:rPr>
              <a:t>ATP. CREATINE SUPPLEMENTS</a:t>
            </a:r>
            <a:r>
              <a:rPr lang="en-GB" sz="2100" b="1" dirty="0" smtClean="0">
                <a:latin typeface="Bodoni MT" pitchFamily="18" charset="0"/>
              </a:rPr>
              <a:t> come in pill and powder form and are taken to increase PC stores in the muscle. This increases </a:t>
            </a:r>
            <a:r>
              <a:rPr lang="en-GB" sz="2100" b="1" dirty="0" smtClean="0">
                <a:solidFill>
                  <a:srgbClr val="FF0000"/>
                </a:solidFill>
                <a:latin typeface="Bodoni MT" pitchFamily="18" charset="0"/>
              </a:rPr>
              <a:t>ATP/PC </a:t>
            </a:r>
            <a:r>
              <a:rPr lang="en-GB" sz="2100" b="1" dirty="0" smtClean="0">
                <a:latin typeface="Bodoni MT" pitchFamily="18" charset="0"/>
              </a:rPr>
              <a:t>capacity. It is </a:t>
            </a:r>
            <a:r>
              <a:rPr lang="en-GB" sz="2100" b="1" dirty="0" smtClean="0">
                <a:solidFill>
                  <a:srgbClr val="FF0000"/>
                </a:solidFill>
                <a:latin typeface="Bodoni MT" pitchFamily="18" charset="0"/>
              </a:rPr>
              <a:t>LEGAL</a:t>
            </a:r>
            <a:r>
              <a:rPr lang="en-GB" sz="2100" b="1" dirty="0" smtClean="0">
                <a:latin typeface="Bodoni MT" pitchFamily="18" charset="0"/>
              </a:rPr>
              <a:t> and can improve performance. </a:t>
            </a:r>
          </a:p>
          <a:p>
            <a:pPr lvl="1">
              <a:buFont typeface="Arial" pitchFamily="34" charset="0"/>
              <a:buChar char="•"/>
            </a:pPr>
            <a:r>
              <a:rPr lang="en-GB" sz="2100" b="1" dirty="0" smtClean="0">
                <a:solidFill>
                  <a:srgbClr val="FF0000"/>
                </a:solidFill>
                <a:latin typeface="Bodoni MT" pitchFamily="18" charset="0"/>
              </a:rPr>
              <a:t>HUMAN GROWTH HORMONE: </a:t>
            </a:r>
            <a:r>
              <a:rPr lang="en-GB" sz="2100" b="1" dirty="0" smtClean="0">
                <a:latin typeface="Bodoni MT" pitchFamily="18" charset="0"/>
              </a:rPr>
              <a:t>are produced naturally by the </a:t>
            </a:r>
            <a:r>
              <a:rPr lang="en-GB" sz="2100" b="1" dirty="0" smtClean="0">
                <a:solidFill>
                  <a:srgbClr val="FF0000"/>
                </a:solidFill>
                <a:latin typeface="Bodoni MT" pitchFamily="18" charset="0"/>
              </a:rPr>
              <a:t>PITUITARY </a:t>
            </a:r>
            <a:r>
              <a:rPr lang="en-GB" sz="2100" b="1" dirty="0" smtClean="0">
                <a:latin typeface="Bodoni MT" pitchFamily="18" charset="0"/>
              </a:rPr>
              <a:t>gland. It exists to allow </a:t>
            </a:r>
            <a:r>
              <a:rPr lang="en-GB" sz="2100" b="1" dirty="0" smtClean="0">
                <a:solidFill>
                  <a:srgbClr val="FF0000"/>
                </a:solidFill>
                <a:latin typeface="Bodoni MT" pitchFamily="18" charset="0"/>
              </a:rPr>
              <a:t>GROWTH. HGH </a:t>
            </a:r>
            <a:r>
              <a:rPr lang="en-GB" sz="2100" b="1" dirty="0" smtClean="0">
                <a:latin typeface="Bodoni MT" pitchFamily="18" charset="0"/>
              </a:rPr>
              <a:t>can be used synthetically as a</a:t>
            </a:r>
            <a:r>
              <a:rPr lang="en-GB" sz="2100" b="1" dirty="0" smtClean="0">
                <a:solidFill>
                  <a:srgbClr val="FF0000"/>
                </a:solidFill>
                <a:latin typeface="Bodoni MT" pitchFamily="18" charset="0"/>
              </a:rPr>
              <a:t> SUBSTITUTE </a:t>
            </a:r>
            <a:r>
              <a:rPr lang="en-GB" sz="2100" b="1" dirty="0" smtClean="0">
                <a:latin typeface="Bodoni MT" pitchFamily="18" charset="0"/>
              </a:rPr>
              <a:t>to </a:t>
            </a:r>
            <a:r>
              <a:rPr lang="en-GB" sz="2100" b="1" dirty="0" smtClean="0">
                <a:solidFill>
                  <a:srgbClr val="FF0000"/>
                </a:solidFill>
                <a:latin typeface="Bodoni MT" pitchFamily="18" charset="0"/>
              </a:rPr>
              <a:t>ANABOLIC STEROIDS </a:t>
            </a:r>
            <a:r>
              <a:rPr lang="en-GB" sz="2100" b="1" dirty="0" smtClean="0">
                <a:latin typeface="Bodoni MT" pitchFamily="18" charset="0"/>
              </a:rPr>
              <a:t>(which artificially promote </a:t>
            </a:r>
            <a:r>
              <a:rPr lang="en-GB" sz="2100" b="1" dirty="0" smtClean="0">
                <a:solidFill>
                  <a:srgbClr val="FF0000"/>
                </a:solidFill>
                <a:latin typeface="Bodoni MT" pitchFamily="18" charset="0"/>
              </a:rPr>
              <a:t>TESTOSTERONE </a:t>
            </a:r>
            <a:r>
              <a:rPr lang="en-GB" sz="2100" b="1" dirty="0" smtClean="0">
                <a:latin typeface="Bodoni MT" pitchFamily="18" charset="0"/>
              </a:rPr>
              <a:t>to increase muscle mass) . The effects are: Increased Bone, Cartilage and Muscle Growth, Increased Blood Glucose Levels, Increased Lipase to break down </a:t>
            </a:r>
            <a:r>
              <a:rPr lang="en-GB" sz="2100" b="1" dirty="0" smtClean="0">
                <a:solidFill>
                  <a:srgbClr val="FF0000"/>
                </a:solidFill>
                <a:latin typeface="Bodoni MT" pitchFamily="18" charset="0"/>
              </a:rPr>
              <a:t>FFA</a:t>
            </a:r>
            <a:r>
              <a:rPr lang="en-GB" sz="2100" b="1" dirty="0" smtClean="0">
                <a:latin typeface="Bodoni MT" pitchFamily="18" charset="0"/>
              </a:rPr>
              <a:t>s (Free Fatty Acids), Decreased Body Fat, Increased Protein Synthesis to repair and recover. </a:t>
            </a:r>
            <a:r>
              <a:rPr lang="en-GB" sz="2100" b="1" dirty="0" smtClean="0">
                <a:solidFill>
                  <a:srgbClr val="FF0000"/>
                </a:solidFill>
                <a:latin typeface="Bodoni MT" pitchFamily="18" charset="0"/>
              </a:rPr>
              <a:t>HGH </a:t>
            </a:r>
            <a:r>
              <a:rPr lang="en-GB" sz="2100" b="1" dirty="0" smtClean="0">
                <a:latin typeface="Bodoni MT" pitchFamily="18" charset="0"/>
              </a:rPr>
              <a:t>can be produced naturally by simply Sleeping and Eating well and exercising above the </a:t>
            </a:r>
            <a:r>
              <a:rPr lang="en-GB" sz="2100" b="1" dirty="0" smtClean="0">
                <a:solidFill>
                  <a:srgbClr val="FF0000"/>
                </a:solidFill>
                <a:latin typeface="Bodoni MT" pitchFamily="18" charset="0"/>
              </a:rPr>
              <a:t>LACTATE THRESHOLD. </a:t>
            </a:r>
            <a:r>
              <a:rPr lang="en-GB" sz="2100" b="1" dirty="0" smtClean="0">
                <a:latin typeface="Bodoni MT" pitchFamily="18" charset="0"/>
              </a:rPr>
              <a:t>They do not have the same side effects as </a:t>
            </a:r>
            <a:r>
              <a:rPr lang="en-GB" sz="2100" b="1" dirty="0" smtClean="0">
                <a:solidFill>
                  <a:srgbClr val="FF0000"/>
                </a:solidFill>
                <a:latin typeface="Bodoni MT" pitchFamily="18" charset="0"/>
              </a:rPr>
              <a:t>STEROIDS</a:t>
            </a:r>
            <a:r>
              <a:rPr lang="en-GB" sz="2100" b="1" dirty="0" smtClean="0">
                <a:latin typeface="Bodoni MT" pitchFamily="18" charset="0"/>
              </a:rPr>
              <a:t> and they are undetectable after 1 day off </a:t>
            </a:r>
            <a:r>
              <a:rPr lang="en-GB" sz="2100" b="1" dirty="0" smtClean="0">
                <a:latin typeface="Bodoni MT" pitchFamily="18" charset="0"/>
                <a:hlinkClick r:id="rId2"/>
              </a:rPr>
              <a:t>YouTube - HGH - CNN News report about HGH and movie stars! Documentary</a:t>
            </a:r>
            <a:endParaRPr lang="en-GB" sz="2100" b="1" dirty="0" smtClean="0">
              <a:latin typeface="Bodoni MT" pitchFamily="18" charset="0"/>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OTHER AIDS TO PERFORMANCE</a:t>
            </a:r>
          </a:p>
          <a:p>
            <a:pPr lvl="1">
              <a:buFont typeface="Arial" pitchFamily="34" charset="0"/>
              <a:buChar char="•"/>
            </a:pPr>
            <a:r>
              <a:rPr lang="en-GB" sz="2100" b="1" dirty="0" smtClean="0">
                <a:solidFill>
                  <a:srgbClr val="FF0000"/>
                </a:solidFill>
                <a:latin typeface="Bodoni MT" pitchFamily="18" charset="0"/>
              </a:rPr>
              <a:t>GENE DOPING</a:t>
            </a:r>
            <a:r>
              <a:rPr lang="en-GB" sz="2100" b="1" dirty="0" smtClean="0">
                <a:latin typeface="Bodoni MT" pitchFamily="18" charset="0"/>
              </a:rPr>
              <a:t>: (</a:t>
            </a:r>
            <a:r>
              <a:rPr lang="en-GB" sz="2100" b="1" dirty="0" smtClean="0">
                <a:solidFill>
                  <a:srgbClr val="FF0000"/>
                </a:solidFill>
                <a:latin typeface="Bodoni MT" pitchFamily="18" charset="0"/>
              </a:rPr>
              <a:t>DNA</a:t>
            </a:r>
            <a:r>
              <a:rPr lang="en-GB" sz="2100" b="1" dirty="0" smtClean="0">
                <a:latin typeface="Bodoni MT" pitchFamily="18" charset="0"/>
              </a:rPr>
              <a:t> abuse) There is already a Human </a:t>
            </a:r>
            <a:r>
              <a:rPr lang="en-GB" sz="2100" b="1" dirty="0" smtClean="0">
                <a:solidFill>
                  <a:srgbClr val="FF0000"/>
                </a:solidFill>
                <a:latin typeface="Bodoni MT" pitchFamily="18" charset="0"/>
              </a:rPr>
              <a:t>GENE MAP </a:t>
            </a:r>
            <a:r>
              <a:rPr lang="en-GB" sz="2100" b="1" dirty="0" smtClean="0">
                <a:latin typeface="Bodoni MT" pitchFamily="18" charset="0"/>
              </a:rPr>
              <a:t>for performance. The fear is that athletes could be </a:t>
            </a:r>
            <a:r>
              <a:rPr lang="en-GB" sz="2100" b="1" dirty="0" smtClean="0">
                <a:solidFill>
                  <a:srgbClr val="FF0000"/>
                </a:solidFill>
                <a:latin typeface="Bodoni MT" pitchFamily="18" charset="0"/>
              </a:rPr>
              <a:t>GENETICALLY ENGINEERED SUPER ATHLETE </a:t>
            </a:r>
            <a:r>
              <a:rPr lang="en-GB" sz="2100" b="1" dirty="0" smtClean="0">
                <a:latin typeface="Bodoni MT" pitchFamily="18" charset="0"/>
              </a:rPr>
              <a:t>for different events. However knowledge of a person’s </a:t>
            </a:r>
            <a:r>
              <a:rPr lang="en-GB" sz="2100" b="1" dirty="0" smtClean="0">
                <a:solidFill>
                  <a:srgbClr val="FF0000"/>
                </a:solidFill>
                <a:latin typeface="Bodoni MT" pitchFamily="18" charset="0"/>
              </a:rPr>
              <a:t>GENETIC EXPRESSION </a:t>
            </a:r>
            <a:r>
              <a:rPr lang="en-GB" sz="2100" b="1" dirty="0" smtClean="0">
                <a:latin typeface="Bodoni MT" pitchFamily="18" charset="0"/>
              </a:rPr>
              <a:t>would be useful for Training Specificity. It is banned by the</a:t>
            </a:r>
            <a:r>
              <a:rPr lang="en-GB" sz="2100" b="1" dirty="0" smtClean="0">
                <a:solidFill>
                  <a:srgbClr val="FF0000"/>
                </a:solidFill>
                <a:latin typeface="Bodoni MT" pitchFamily="18" charset="0"/>
              </a:rPr>
              <a:t> IOC </a:t>
            </a:r>
            <a:r>
              <a:rPr lang="en-GB" sz="2100" b="1" dirty="0" smtClean="0">
                <a:latin typeface="Bodoni MT" pitchFamily="18" charset="0"/>
              </a:rPr>
              <a:t>and by </a:t>
            </a:r>
            <a:r>
              <a:rPr lang="en-GB" sz="2100" b="1" dirty="0" smtClean="0">
                <a:solidFill>
                  <a:srgbClr val="FF0000"/>
                </a:solidFill>
                <a:latin typeface="Bodoni MT" pitchFamily="18" charset="0"/>
              </a:rPr>
              <a:t>WADA</a:t>
            </a:r>
            <a:r>
              <a:rPr lang="en-GB" sz="2100" b="1" dirty="0" smtClean="0">
                <a:latin typeface="Bodoni MT" pitchFamily="18" charset="0"/>
              </a:rPr>
              <a:t>. The fear is once a gene has been manipulated it cannot be reversed. </a:t>
            </a:r>
            <a:r>
              <a:rPr lang="en-GB" sz="2100" b="1" dirty="0" smtClean="0">
                <a:latin typeface="Bodoni MT" pitchFamily="18" charset="0"/>
                <a:hlinkClick r:id="rId2"/>
              </a:rPr>
              <a:t>YouTube - Gene Doping: Super Athletes in 2008 Beijing Olympics</a:t>
            </a:r>
            <a:endParaRPr lang="en-GB" sz="2100" b="1" dirty="0" smtClean="0">
              <a:latin typeface="Bodoni MT" pitchFamily="18" charset="0"/>
            </a:endParaRPr>
          </a:p>
          <a:p>
            <a:pPr lvl="1">
              <a:buNone/>
            </a:pPr>
            <a:r>
              <a:rPr lang="en-GB" sz="2100" b="1" smtClean="0">
                <a:latin typeface="Bodoni MT" pitchFamily="18" charset="0"/>
              </a:rPr>
              <a:t>	</a:t>
            </a:r>
            <a:r>
              <a:rPr lang="en-GB" sz="2100" b="1" smtClean="0">
                <a:latin typeface="Bodoni MT" pitchFamily="18" charset="0"/>
                <a:hlinkClick r:id="rId3"/>
              </a:rPr>
              <a:t>YouTube - Gene Doping: Chapter 1</a:t>
            </a:r>
            <a:endParaRPr lang="en-GB" sz="2100" b="1" dirty="0" smtClean="0">
              <a:latin typeface="Bodoni MT" pitchFamily="18" charset="0"/>
            </a:endParaRPr>
          </a:p>
          <a:p>
            <a:pPr lvl="1">
              <a:buNone/>
            </a:pPr>
            <a:r>
              <a:rPr lang="en-GB" sz="2100" b="1" dirty="0" smtClean="0">
                <a:latin typeface="Bodoni MT" pitchFamily="18" charset="0"/>
              </a:rPr>
              <a:t>	EG: Gene ACE - 11 Improves efficiency of </a:t>
            </a:r>
            <a:r>
              <a:rPr lang="en-GB" sz="2100" b="1" dirty="0" smtClean="0">
                <a:solidFill>
                  <a:srgbClr val="FF0000"/>
                </a:solidFill>
                <a:latin typeface="Bodoni MT" pitchFamily="18" charset="0"/>
              </a:rPr>
              <a:t>MITOCHONDRIA</a:t>
            </a:r>
            <a:r>
              <a:rPr lang="en-GB" sz="2100" b="1" dirty="0" smtClean="0">
                <a:latin typeface="Bodoni MT" pitchFamily="18" charset="0"/>
              </a:rPr>
              <a:t> which will improve </a:t>
            </a:r>
            <a:r>
              <a:rPr lang="en-GB" sz="2100" b="1" dirty="0" smtClean="0">
                <a:solidFill>
                  <a:srgbClr val="FF0000"/>
                </a:solidFill>
                <a:latin typeface="Bodoni MT" pitchFamily="18" charset="0"/>
              </a:rPr>
              <a:t>AEROBIC </a:t>
            </a:r>
            <a:r>
              <a:rPr lang="en-GB" sz="2100" b="1" dirty="0" smtClean="0">
                <a:latin typeface="Bodoni MT" pitchFamily="18" charset="0"/>
              </a:rPr>
              <a:t>performance. Gene IGF -1 increases  </a:t>
            </a:r>
            <a:r>
              <a:rPr lang="en-GB" sz="2100" b="1" dirty="0" smtClean="0">
                <a:solidFill>
                  <a:srgbClr val="FF0000"/>
                </a:solidFill>
                <a:latin typeface="Bodoni MT" pitchFamily="18" charset="0"/>
              </a:rPr>
              <a:t>ENZYME </a:t>
            </a:r>
            <a:r>
              <a:rPr lang="en-GB" sz="2100" b="1" dirty="0" smtClean="0">
                <a:latin typeface="Bodoni MT" pitchFamily="18" charset="0"/>
              </a:rPr>
              <a:t>activation for increasing the uptake of </a:t>
            </a:r>
            <a:r>
              <a:rPr lang="en-GB" sz="2100" b="1" dirty="0" smtClean="0">
                <a:solidFill>
                  <a:srgbClr val="FF0000"/>
                </a:solidFill>
                <a:latin typeface="Bodoni MT" pitchFamily="18" charset="0"/>
              </a:rPr>
              <a:t>AMINO ACIDS </a:t>
            </a:r>
            <a:r>
              <a:rPr lang="en-GB" sz="2100" b="1" dirty="0" smtClean="0">
                <a:latin typeface="Bodoni MT" pitchFamily="18" charset="0"/>
              </a:rPr>
              <a:t>for strength</a:t>
            </a:r>
          </a:p>
          <a:p>
            <a:pPr lvl="1">
              <a:buFont typeface="Arial" pitchFamily="34" charset="0"/>
              <a:buChar char="•"/>
            </a:pPr>
            <a:r>
              <a:rPr lang="en-GB" sz="2100" b="1" dirty="0" smtClean="0">
                <a:solidFill>
                  <a:srgbClr val="FF0000"/>
                </a:solidFill>
                <a:latin typeface="Bodoni MT" pitchFamily="18" charset="0"/>
              </a:rPr>
              <a:t>BLOOD DOPING: </a:t>
            </a:r>
            <a:r>
              <a:rPr lang="en-GB" sz="2100" b="1" dirty="0" smtClean="0">
                <a:latin typeface="Bodoni MT" pitchFamily="18" charset="0"/>
              </a:rPr>
              <a:t>is when the Total </a:t>
            </a:r>
            <a:r>
              <a:rPr lang="en-GB" sz="2100" b="1" dirty="0" smtClean="0">
                <a:solidFill>
                  <a:srgbClr val="FF0000"/>
                </a:solidFill>
                <a:latin typeface="Bodoni MT" pitchFamily="18" charset="0"/>
              </a:rPr>
              <a:t>VOLUME</a:t>
            </a:r>
            <a:r>
              <a:rPr lang="en-GB" sz="2100" b="1" dirty="0" smtClean="0">
                <a:latin typeface="Bodoni MT" pitchFamily="18" charset="0"/>
              </a:rPr>
              <a:t> of a person’s </a:t>
            </a:r>
            <a:r>
              <a:rPr lang="en-GB" sz="2100" b="1" dirty="0" smtClean="0">
                <a:solidFill>
                  <a:srgbClr val="FF0000"/>
                </a:solidFill>
                <a:latin typeface="Bodoni MT" pitchFamily="18" charset="0"/>
              </a:rPr>
              <a:t>RED BLOOD CELLS </a:t>
            </a:r>
            <a:r>
              <a:rPr lang="en-GB" sz="2100" b="1" dirty="0" smtClean="0">
                <a:latin typeface="Bodoni MT" pitchFamily="18" charset="0"/>
              </a:rPr>
              <a:t>is increased. The method consists of Transfusion of Blood </a:t>
            </a:r>
            <a:r>
              <a:rPr lang="en-GB" sz="2100" b="1" dirty="0" smtClean="0">
                <a:solidFill>
                  <a:srgbClr val="FF0000"/>
                </a:solidFill>
                <a:latin typeface="Bodoni MT" pitchFamily="18" charset="0"/>
              </a:rPr>
              <a:t>4 to 6 WEEKS</a:t>
            </a:r>
            <a:r>
              <a:rPr lang="en-GB" sz="2100" b="1" dirty="0" smtClean="0">
                <a:latin typeface="Bodoni MT" pitchFamily="18" charset="0"/>
              </a:rPr>
              <a:t> prior to an event. The body naturally replenishes the blood. Then the blood is </a:t>
            </a:r>
            <a:r>
              <a:rPr lang="en-GB" sz="2100" b="1" dirty="0" smtClean="0">
                <a:solidFill>
                  <a:srgbClr val="FF0000"/>
                </a:solidFill>
                <a:latin typeface="Bodoni MT" pitchFamily="18" charset="0"/>
              </a:rPr>
              <a:t>REINFUSED</a:t>
            </a:r>
            <a:r>
              <a:rPr lang="en-GB" sz="2100" b="1" dirty="0" smtClean="0">
                <a:latin typeface="Bodoni MT" pitchFamily="18" charset="0"/>
              </a:rPr>
              <a:t>. This increases their overall </a:t>
            </a:r>
            <a:r>
              <a:rPr lang="en-GB" sz="2100" b="1" dirty="0" smtClean="0">
                <a:solidFill>
                  <a:srgbClr val="FF0000"/>
                </a:solidFill>
                <a:latin typeface="Bodoni MT" pitchFamily="18" charset="0"/>
              </a:rPr>
              <a:t>RED BLOOD CELL / </a:t>
            </a:r>
            <a:r>
              <a:rPr lang="en-GB" sz="2100" b="1" dirty="0" err="1" smtClean="0">
                <a:solidFill>
                  <a:srgbClr val="FF0000"/>
                </a:solidFill>
                <a:latin typeface="Bodoni MT" pitchFamily="18" charset="0"/>
              </a:rPr>
              <a:t>Hb</a:t>
            </a:r>
            <a:r>
              <a:rPr lang="en-GB" sz="2100" b="1" dirty="0" smtClean="0">
                <a:solidFill>
                  <a:srgbClr val="FF0000"/>
                </a:solidFill>
                <a:latin typeface="Bodoni MT" pitchFamily="18" charset="0"/>
              </a:rPr>
              <a:t> </a:t>
            </a:r>
            <a:r>
              <a:rPr lang="en-GB" sz="2100" b="1" dirty="0" smtClean="0">
                <a:latin typeface="Bodoni MT" pitchFamily="18" charset="0"/>
              </a:rPr>
              <a:t>levels and increases </a:t>
            </a:r>
            <a:r>
              <a:rPr lang="en-GB" sz="2100" b="1" dirty="0" smtClean="0">
                <a:solidFill>
                  <a:srgbClr val="FF0000"/>
                </a:solidFill>
                <a:latin typeface="Bodoni MT" pitchFamily="18" charset="0"/>
              </a:rPr>
              <a:t>02 Transport </a:t>
            </a:r>
            <a:r>
              <a:rPr lang="en-GB" sz="2100" b="1" dirty="0" smtClean="0">
                <a:solidFill>
                  <a:srgbClr val="FF0000"/>
                </a:solidFill>
                <a:latin typeface="Bodoni MT" pitchFamily="18" charset="0"/>
                <a:hlinkClick r:id="rId4"/>
              </a:rPr>
              <a:t>YouTube - How Blood Doping Works</a:t>
            </a:r>
            <a:endParaRPr lang="en-GB" sz="2100" b="1" dirty="0" smtClean="0">
              <a:solidFill>
                <a:srgbClr val="FF0000"/>
              </a:solidFill>
              <a:latin typeface="Bodoni MT" pitchFamily="18" charset="0"/>
            </a:endParaRP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OTHER AIDS TO PERFORMANCE</a:t>
            </a:r>
          </a:p>
          <a:p>
            <a:pPr lvl="1">
              <a:buFont typeface="Arial" pitchFamily="34" charset="0"/>
              <a:buChar char="•"/>
            </a:pPr>
            <a:r>
              <a:rPr lang="en-GB" sz="2100" b="1" dirty="0" smtClean="0">
                <a:solidFill>
                  <a:srgbClr val="FF0000"/>
                </a:solidFill>
                <a:latin typeface="Bodoni MT" pitchFamily="18" charset="0"/>
              </a:rPr>
              <a:t>RECOMBINANT ERYTHROPOTEIN (RH EPO): </a:t>
            </a:r>
            <a:r>
              <a:rPr lang="en-GB" sz="2100" b="1" dirty="0" smtClean="0">
                <a:latin typeface="Bodoni MT" pitchFamily="18" charset="0"/>
              </a:rPr>
              <a:t>This is a naturally occurring </a:t>
            </a:r>
            <a:r>
              <a:rPr lang="en-GB" sz="2100" b="1" dirty="0" smtClean="0">
                <a:solidFill>
                  <a:srgbClr val="FF0000"/>
                </a:solidFill>
                <a:latin typeface="Bodoni MT" pitchFamily="18" charset="0"/>
              </a:rPr>
              <a:t>HORMONE </a:t>
            </a:r>
            <a:r>
              <a:rPr lang="en-GB" sz="2100" b="1" dirty="0" smtClean="0">
                <a:latin typeface="Bodoni MT" pitchFamily="18" charset="0"/>
              </a:rPr>
              <a:t>secreted by the Kidneys. It regulates Red Blood Cells. </a:t>
            </a:r>
            <a:r>
              <a:rPr lang="en-GB" sz="2100" b="1" dirty="0" err="1" smtClean="0">
                <a:solidFill>
                  <a:srgbClr val="FF0000"/>
                </a:solidFill>
                <a:latin typeface="Bodoni MT" pitchFamily="18" charset="0"/>
              </a:rPr>
              <a:t>Rh</a:t>
            </a:r>
            <a:r>
              <a:rPr lang="en-GB" sz="2100" b="1" dirty="0" smtClean="0">
                <a:solidFill>
                  <a:srgbClr val="FF0000"/>
                </a:solidFill>
                <a:latin typeface="Bodoni MT" pitchFamily="18" charset="0"/>
              </a:rPr>
              <a:t> EPO </a:t>
            </a:r>
            <a:r>
              <a:rPr lang="en-GB" sz="2100" b="1" dirty="0" smtClean="0">
                <a:latin typeface="Bodoni MT" pitchFamily="18" charset="0"/>
              </a:rPr>
              <a:t>is a synthetic copy of the hormone which increases Red Blood Cell levels. It increases 02 Transport. It can be </a:t>
            </a:r>
            <a:r>
              <a:rPr lang="en-GB" sz="2100" b="1" dirty="0" smtClean="0">
                <a:solidFill>
                  <a:srgbClr val="FF0000"/>
                </a:solidFill>
                <a:latin typeface="Bodoni MT" pitchFamily="18" charset="0"/>
              </a:rPr>
              <a:t>TESTED</a:t>
            </a:r>
            <a:r>
              <a:rPr lang="en-GB" sz="2100" b="1" dirty="0" smtClean="0">
                <a:latin typeface="Bodoni MT" pitchFamily="18" charset="0"/>
              </a:rPr>
              <a:t> and it is </a:t>
            </a:r>
            <a:r>
              <a:rPr lang="en-GB" sz="2100" b="1" dirty="0" smtClean="0">
                <a:solidFill>
                  <a:srgbClr val="FF0000"/>
                </a:solidFill>
                <a:latin typeface="Bodoni MT" pitchFamily="18" charset="0"/>
              </a:rPr>
              <a:t>ILLEGAL</a:t>
            </a:r>
            <a:r>
              <a:rPr lang="en-GB" sz="2100" b="1" dirty="0" smtClean="0">
                <a:latin typeface="Bodoni MT" pitchFamily="18" charset="0"/>
              </a:rPr>
              <a:t>.  Some Fluids used by athletes to dilute the blood have also been banned by </a:t>
            </a:r>
            <a:r>
              <a:rPr lang="en-GB" sz="2100" b="1" dirty="0" smtClean="0">
                <a:solidFill>
                  <a:srgbClr val="FF0000"/>
                </a:solidFill>
                <a:latin typeface="Bodoni MT" pitchFamily="18" charset="0"/>
              </a:rPr>
              <a:t>WADA</a:t>
            </a:r>
            <a:r>
              <a:rPr lang="en-GB" sz="2100" b="1" dirty="0" smtClean="0">
                <a:latin typeface="Bodoni MT" pitchFamily="18" charset="0"/>
              </a:rPr>
              <a:t>. Because </a:t>
            </a:r>
            <a:r>
              <a:rPr lang="en-GB" sz="2100" b="1" dirty="0" smtClean="0">
                <a:solidFill>
                  <a:srgbClr val="FF0000"/>
                </a:solidFill>
                <a:latin typeface="Bodoni MT" pitchFamily="18" charset="0"/>
              </a:rPr>
              <a:t>RBC Basal Levels</a:t>
            </a:r>
            <a:r>
              <a:rPr lang="en-GB" sz="2100" b="1" dirty="0" smtClean="0">
                <a:latin typeface="Bodoni MT" pitchFamily="18" charset="0"/>
              </a:rPr>
              <a:t> differ there is often little that can be done unless all athletes are tested at the start of their careers</a:t>
            </a:r>
          </a:p>
          <a:p>
            <a:pPr>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COOLING AIDS</a:t>
            </a:r>
          </a:p>
          <a:p>
            <a:pPr lvl="1">
              <a:buFont typeface="Arial" pitchFamily="34" charset="0"/>
              <a:buChar char="•"/>
            </a:pPr>
            <a:r>
              <a:rPr lang="en-GB" sz="2100" b="1" dirty="0" smtClean="0">
                <a:solidFill>
                  <a:srgbClr val="FF0000"/>
                </a:solidFill>
                <a:latin typeface="Bodoni MT" pitchFamily="18" charset="0"/>
              </a:rPr>
              <a:t>COOLING AIDS </a:t>
            </a:r>
            <a:r>
              <a:rPr lang="en-GB" sz="2100" b="1" dirty="0" smtClean="0">
                <a:latin typeface="Bodoni MT" pitchFamily="18" charset="0"/>
              </a:rPr>
              <a:t>are used to reduce the </a:t>
            </a:r>
            <a:r>
              <a:rPr lang="en-GB" sz="2100" b="1" dirty="0" smtClean="0">
                <a:solidFill>
                  <a:srgbClr val="FF0000"/>
                </a:solidFill>
                <a:latin typeface="Bodoni MT" pitchFamily="18" charset="0"/>
              </a:rPr>
              <a:t>CORE </a:t>
            </a:r>
            <a:r>
              <a:rPr lang="en-GB" sz="2100" b="1" dirty="0" smtClean="0">
                <a:latin typeface="Bodoni MT" pitchFamily="18" charset="0"/>
              </a:rPr>
              <a:t>temperature of the body in an attempt to improve performance </a:t>
            </a:r>
            <a:r>
              <a:rPr lang="en-GB" sz="2100" b="1" dirty="0" smtClean="0">
                <a:solidFill>
                  <a:srgbClr val="FF0000"/>
                </a:solidFill>
                <a:latin typeface="Bodoni MT" pitchFamily="18" charset="0"/>
              </a:rPr>
              <a:t>DURING </a:t>
            </a:r>
            <a:r>
              <a:rPr lang="en-GB" sz="2100" b="1" dirty="0" smtClean="0">
                <a:latin typeface="Bodoni MT" pitchFamily="18" charset="0"/>
              </a:rPr>
              <a:t>the event and to improve the </a:t>
            </a:r>
            <a:r>
              <a:rPr lang="en-GB" sz="2100" b="1" dirty="0" smtClean="0">
                <a:solidFill>
                  <a:srgbClr val="FF0000"/>
                </a:solidFill>
                <a:latin typeface="Bodoni MT" pitchFamily="18" charset="0"/>
              </a:rPr>
              <a:t>RECOVERY</a:t>
            </a:r>
            <a:r>
              <a:rPr lang="en-GB" sz="2100" b="1" dirty="0" smtClean="0">
                <a:latin typeface="Bodoni MT" pitchFamily="18" charset="0"/>
              </a:rPr>
              <a:t> process after the event. Methods include </a:t>
            </a:r>
            <a:r>
              <a:rPr lang="en-GB" sz="2100" b="1" dirty="0" smtClean="0">
                <a:solidFill>
                  <a:srgbClr val="FF0000"/>
                </a:solidFill>
                <a:latin typeface="Bodoni MT" pitchFamily="18" charset="0"/>
              </a:rPr>
              <a:t>ICE BATHS, </a:t>
            </a:r>
            <a:r>
              <a:rPr lang="en-GB" sz="2100" b="1" dirty="0" smtClean="0">
                <a:latin typeface="Bodoni MT" pitchFamily="18" charset="0"/>
              </a:rPr>
              <a:t>cold air </a:t>
            </a:r>
            <a:r>
              <a:rPr lang="en-GB" sz="2100" b="1" dirty="0" smtClean="0">
                <a:solidFill>
                  <a:srgbClr val="FF0000"/>
                </a:solidFill>
                <a:latin typeface="Bodoni MT" pitchFamily="18" charset="0"/>
              </a:rPr>
              <a:t>EXPOSURE, FANS, COOLING JACKETS, WRAPS, ICE TOWELS</a:t>
            </a:r>
            <a:r>
              <a:rPr lang="en-GB" sz="2100" b="1" dirty="0" smtClean="0">
                <a:latin typeface="Bodoni MT" pitchFamily="18" charset="0"/>
              </a:rPr>
              <a:t>. The best methods are the most practical</a:t>
            </a:r>
          </a:p>
          <a:p>
            <a:pPr lvl="1">
              <a:buFont typeface="Arial" pitchFamily="34" charset="0"/>
              <a:buChar char="•"/>
            </a:pPr>
            <a:r>
              <a:rPr lang="en-GB" sz="2100" b="1" dirty="0" smtClean="0">
                <a:solidFill>
                  <a:srgbClr val="FF0000"/>
                </a:solidFill>
                <a:latin typeface="Bodoni MT" pitchFamily="18" charset="0"/>
              </a:rPr>
              <a:t>PRE COOLING</a:t>
            </a:r>
            <a:r>
              <a:rPr lang="en-GB" sz="2100" b="1" dirty="0" smtClean="0">
                <a:latin typeface="Bodoni MT" pitchFamily="18" charset="0"/>
              </a:rPr>
              <a:t>: Use a Cooling Jacket to reduce temperature between 8 and 30 minutes </a:t>
            </a:r>
            <a:r>
              <a:rPr lang="en-GB" sz="2100" b="1" dirty="0" smtClean="0">
                <a:solidFill>
                  <a:srgbClr val="FF0000"/>
                </a:solidFill>
                <a:latin typeface="Bodoni MT" pitchFamily="18" charset="0"/>
              </a:rPr>
              <a:t>DURING WARM UPS </a:t>
            </a:r>
            <a:r>
              <a:rPr lang="en-GB" sz="2100" b="1" dirty="0" smtClean="0">
                <a:latin typeface="Bodoni MT" pitchFamily="18" charset="0"/>
              </a:rPr>
              <a:t>or in the time between the warm up and the event. This is advised before </a:t>
            </a:r>
            <a:r>
              <a:rPr lang="en-GB" sz="2100" b="1" dirty="0" smtClean="0">
                <a:solidFill>
                  <a:srgbClr val="FF0000"/>
                </a:solidFill>
                <a:latin typeface="Bodoni MT" pitchFamily="18" charset="0"/>
              </a:rPr>
              <a:t>PROLONGED </a:t>
            </a:r>
            <a:r>
              <a:rPr lang="en-GB" sz="2100" b="1" dirty="0" smtClean="0">
                <a:latin typeface="Bodoni MT" pitchFamily="18" charset="0"/>
              </a:rPr>
              <a:t>exercise in </a:t>
            </a:r>
            <a:r>
              <a:rPr lang="en-GB" sz="2100" b="1" dirty="0" smtClean="0">
                <a:solidFill>
                  <a:srgbClr val="FF0000"/>
                </a:solidFill>
                <a:latin typeface="Bodoni MT" pitchFamily="18" charset="0"/>
              </a:rPr>
              <a:t>HOT </a:t>
            </a:r>
            <a:r>
              <a:rPr lang="en-GB" sz="2100" b="1" dirty="0" smtClean="0">
                <a:latin typeface="Bodoni MT" pitchFamily="18" charset="0"/>
              </a:rPr>
              <a:t>temperatures as it sustains </a:t>
            </a:r>
            <a:r>
              <a:rPr lang="en-GB" sz="2100" b="1" dirty="0" smtClean="0">
                <a:solidFill>
                  <a:srgbClr val="FF0000"/>
                </a:solidFill>
                <a:latin typeface="Bodoni MT" pitchFamily="18" charset="0"/>
              </a:rPr>
              <a:t>INTENSITY</a:t>
            </a:r>
            <a:r>
              <a:rPr lang="en-GB" sz="2100" b="1" dirty="0" smtClean="0">
                <a:latin typeface="Bodoni MT" pitchFamily="18" charset="0"/>
              </a:rPr>
              <a:t> and </a:t>
            </a:r>
            <a:r>
              <a:rPr lang="en-GB" sz="2100" b="1" dirty="0" smtClean="0">
                <a:solidFill>
                  <a:srgbClr val="FF0000"/>
                </a:solidFill>
                <a:latin typeface="Bodoni MT" pitchFamily="18" charset="0"/>
              </a:rPr>
              <a:t>SPEED</a:t>
            </a:r>
            <a:r>
              <a:rPr lang="en-GB" sz="2100" b="1" dirty="0" smtClean="0">
                <a:latin typeface="Bodoni MT" pitchFamily="18" charset="0"/>
              </a:rPr>
              <a:t> and reduces </a:t>
            </a:r>
            <a:r>
              <a:rPr lang="en-GB" sz="2100" b="1" dirty="0" smtClean="0">
                <a:solidFill>
                  <a:srgbClr val="FF0000"/>
                </a:solidFill>
                <a:latin typeface="Bodoni MT" pitchFamily="18" charset="0"/>
              </a:rPr>
              <a:t>THERMAL STRAIN </a:t>
            </a:r>
            <a:r>
              <a:rPr lang="en-GB" sz="2100" b="1" dirty="0" smtClean="0">
                <a:latin typeface="Bodoni MT" pitchFamily="18" charset="0"/>
              </a:rPr>
              <a:t>and allows for various </a:t>
            </a:r>
            <a:r>
              <a:rPr lang="en-GB" sz="2100" b="1" dirty="0" smtClean="0">
                <a:solidFill>
                  <a:srgbClr val="FF0000"/>
                </a:solidFill>
                <a:latin typeface="Bodoni MT" pitchFamily="18" charset="0"/>
              </a:rPr>
              <a:t>PACING STRATEGIES </a:t>
            </a:r>
            <a:r>
              <a:rPr lang="en-GB" sz="2100" b="1" dirty="0" smtClean="0">
                <a:latin typeface="Bodoni MT" pitchFamily="18" charset="0"/>
              </a:rPr>
              <a:t>and a </a:t>
            </a:r>
            <a:r>
              <a:rPr lang="en-GB" sz="2100" b="1" dirty="0" smtClean="0">
                <a:solidFill>
                  <a:srgbClr val="FF0000"/>
                </a:solidFill>
                <a:latin typeface="Bodoni MT" pitchFamily="18" charset="0"/>
              </a:rPr>
              <a:t>SPRINT FINISH. </a:t>
            </a:r>
            <a:r>
              <a:rPr lang="en-GB" sz="2100" b="1" dirty="0" smtClean="0">
                <a:latin typeface="Bodoni MT" pitchFamily="18" charset="0"/>
              </a:rPr>
              <a:t>However performances through pre cooling can improve in lower temperatures as well. However athletes must be careful not to </a:t>
            </a:r>
            <a:r>
              <a:rPr lang="en-GB" sz="2100" b="1" dirty="0" smtClean="0">
                <a:solidFill>
                  <a:srgbClr val="FF0000"/>
                </a:solidFill>
                <a:latin typeface="Bodoni MT" pitchFamily="18" charset="0"/>
              </a:rPr>
              <a:t>OVER EXERT </a:t>
            </a:r>
            <a:r>
              <a:rPr lang="en-GB" sz="2100" b="1" dirty="0" smtClean="0">
                <a:latin typeface="Bodoni MT" pitchFamily="18" charset="0"/>
              </a:rPr>
              <a:t>themselves in the initial stages of the event</a:t>
            </a:r>
          </a:p>
          <a:p>
            <a:pPr lvl="1">
              <a:buFont typeface="Arial" pitchFamily="34" charset="0"/>
              <a:buChar char="•"/>
            </a:pPr>
            <a:r>
              <a:rPr lang="en-GB" sz="2100" b="1" dirty="0" smtClean="0">
                <a:solidFill>
                  <a:srgbClr val="FF0000"/>
                </a:solidFill>
                <a:latin typeface="Bodoni MT" pitchFamily="18" charset="0"/>
              </a:rPr>
              <a:t>POST COOLING</a:t>
            </a:r>
            <a:r>
              <a:rPr lang="en-GB" sz="2100" b="1" dirty="0" smtClean="0">
                <a:latin typeface="Bodoni MT" pitchFamily="18" charset="0"/>
              </a:rPr>
              <a:t>: </a:t>
            </a:r>
            <a:r>
              <a:rPr lang="en-GB" sz="2100" b="1" dirty="0" smtClean="0">
                <a:solidFill>
                  <a:srgbClr val="FF0000"/>
                </a:solidFill>
                <a:latin typeface="Bodoni MT" pitchFamily="18" charset="0"/>
              </a:rPr>
              <a:t>CRYOTHERAPY </a:t>
            </a:r>
            <a:r>
              <a:rPr lang="en-GB" sz="2100" b="1" dirty="0" smtClean="0">
                <a:latin typeface="Bodoni MT" pitchFamily="18" charset="0"/>
              </a:rPr>
              <a:t>is modern techniques designed to treat injuries. Cooling benefits the injury. </a:t>
            </a:r>
            <a:r>
              <a:rPr lang="en-GB" sz="2100" b="1" dirty="0" smtClean="0">
                <a:solidFill>
                  <a:srgbClr val="FF0000"/>
                </a:solidFill>
                <a:latin typeface="Bodoni MT" pitchFamily="18" charset="0"/>
              </a:rPr>
              <a:t>RICE </a:t>
            </a:r>
            <a:r>
              <a:rPr lang="en-GB" sz="2100" b="1" dirty="0" smtClean="0">
                <a:latin typeface="Bodoni MT" pitchFamily="18" charset="0"/>
              </a:rPr>
              <a:t>is however a traditional method. How long you apply it for varies opinion. </a:t>
            </a:r>
          </a:p>
          <a:p>
            <a:pPr lvl="1">
              <a:buFont typeface="Arial" pitchFamily="34" charset="0"/>
              <a:buChar char="•"/>
            </a:pPr>
            <a:r>
              <a:rPr lang="en-GB" sz="2100" b="1" dirty="0" smtClean="0">
                <a:solidFill>
                  <a:srgbClr val="FF0000"/>
                </a:solidFill>
                <a:latin typeface="Bodoni MT" pitchFamily="18" charset="0"/>
              </a:rPr>
              <a:t>ICE WRAPS / PACKETS</a:t>
            </a:r>
            <a:r>
              <a:rPr lang="en-GB" sz="2100" b="1" dirty="0" smtClean="0">
                <a:latin typeface="Bodoni MT" pitchFamily="18" charset="0"/>
              </a:rPr>
              <a:t>: These are used as part of RICE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COOLING AIDS</a:t>
            </a:r>
          </a:p>
          <a:p>
            <a:pPr lvl="1">
              <a:buFont typeface="Arial" pitchFamily="34" charset="0"/>
              <a:buChar char="•"/>
            </a:pPr>
            <a:r>
              <a:rPr lang="en-GB" sz="2100" b="1" dirty="0" smtClean="0">
                <a:solidFill>
                  <a:srgbClr val="FF0000"/>
                </a:solidFill>
                <a:latin typeface="Bodoni MT" pitchFamily="18" charset="0"/>
              </a:rPr>
              <a:t>ICE BATHS</a:t>
            </a:r>
            <a:r>
              <a:rPr lang="en-GB" sz="2100" b="1" dirty="0" smtClean="0">
                <a:latin typeface="Bodoni MT" pitchFamily="18" charset="0"/>
              </a:rPr>
              <a:t>: mainly used for </a:t>
            </a:r>
            <a:r>
              <a:rPr lang="en-GB" sz="2100" b="1" dirty="0" smtClean="0">
                <a:solidFill>
                  <a:srgbClr val="FF0000"/>
                </a:solidFill>
                <a:latin typeface="Bodoni MT" pitchFamily="18" charset="0"/>
              </a:rPr>
              <a:t>PAIN RELIEF </a:t>
            </a:r>
            <a:r>
              <a:rPr lang="en-GB" sz="2100" b="1" dirty="0" smtClean="0">
                <a:latin typeface="Bodoni MT" pitchFamily="18" charset="0"/>
              </a:rPr>
              <a:t>but they also </a:t>
            </a:r>
            <a:r>
              <a:rPr lang="en-GB" sz="2100" b="1" dirty="0" smtClean="0">
                <a:solidFill>
                  <a:srgbClr val="FF0000"/>
                </a:solidFill>
                <a:latin typeface="Bodoni MT" pitchFamily="18" charset="0"/>
              </a:rPr>
              <a:t>CONSTRICT </a:t>
            </a:r>
            <a:r>
              <a:rPr lang="en-GB" sz="2100" b="1" dirty="0" smtClean="0">
                <a:latin typeface="Bodoni MT" pitchFamily="18" charset="0"/>
              </a:rPr>
              <a:t>vessels which drain blood away from muscles (removing </a:t>
            </a:r>
            <a:r>
              <a:rPr lang="en-GB" sz="2100" b="1" dirty="0" smtClean="0">
                <a:solidFill>
                  <a:srgbClr val="FF0000"/>
                </a:solidFill>
                <a:latin typeface="Bodoni MT" pitchFamily="18" charset="0"/>
              </a:rPr>
              <a:t>LACTIC ACID</a:t>
            </a:r>
            <a:r>
              <a:rPr lang="en-GB" sz="2100" b="1" dirty="0" smtClean="0">
                <a:latin typeface="Bodoni MT" pitchFamily="18" charset="0"/>
              </a:rPr>
              <a:t>). When out of the bath capillaries </a:t>
            </a:r>
            <a:r>
              <a:rPr lang="en-GB" sz="2100" b="1" dirty="0" smtClean="0">
                <a:solidFill>
                  <a:srgbClr val="FF0000"/>
                </a:solidFill>
                <a:latin typeface="Bodoni MT" pitchFamily="18" charset="0"/>
              </a:rPr>
              <a:t>DILATE </a:t>
            </a:r>
            <a:r>
              <a:rPr lang="en-GB" sz="2100" b="1" dirty="0" smtClean="0">
                <a:latin typeface="Bodoni MT" pitchFamily="18" charset="0"/>
              </a:rPr>
              <a:t>bringing new blood back to the muscle with 02. This improves </a:t>
            </a:r>
            <a:r>
              <a:rPr lang="en-GB" sz="2100" b="1" dirty="0" smtClean="0">
                <a:solidFill>
                  <a:srgbClr val="FF0000"/>
                </a:solidFill>
                <a:latin typeface="Bodoni MT" pitchFamily="18" charset="0"/>
              </a:rPr>
              <a:t>MUSCLE FUNCTION, REDUCES MUSCLE DAMAGE</a:t>
            </a:r>
            <a:r>
              <a:rPr lang="en-GB" sz="2100" b="1" dirty="0" smtClean="0">
                <a:latin typeface="Bodoni MT" pitchFamily="18" charset="0"/>
              </a:rPr>
              <a:t>, and decreases </a:t>
            </a:r>
            <a:r>
              <a:rPr lang="en-GB" sz="2100" b="1" dirty="0" smtClean="0">
                <a:solidFill>
                  <a:srgbClr val="FF0000"/>
                </a:solidFill>
                <a:latin typeface="Bodoni MT" pitchFamily="18" charset="0"/>
              </a:rPr>
              <a:t>DOMS</a:t>
            </a:r>
            <a:r>
              <a:rPr lang="en-GB" sz="2100" b="1" dirty="0" smtClean="0">
                <a:latin typeface="Bodoni MT" pitchFamily="18" charset="0"/>
              </a:rPr>
              <a:t> soreness. It is a </a:t>
            </a:r>
            <a:r>
              <a:rPr lang="en-GB" sz="2100" b="1" dirty="0" smtClean="0">
                <a:solidFill>
                  <a:srgbClr val="FF0000"/>
                </a:solidFill>
                <a:latin typeface="Bodoni MT" pitchFamily="18" charset="0"/>
              </a:rPr>
              <a:t>RECOVERY AID</a:t>
            </a:r>
            <a:r>
              <a:rPr lang="en-GB" sz="2100" b="1" dirty="0" smtClean="0">
                <a:latin typeface="Bodoni MT" pitchFamily="18" charset="0"/>
              </a:rPr>
              <a:t>. Normally it is done for </a:t>
            </a:r>
            <a:r>
              <a:rPr lang="en-GB" sz="2100" b="1" dirty="0" smtClean="0">
                <a:solidFill>
                  <a:srgbClr val="FF0000"/>
                </a:solidFill>
                <a:latin typeface="Bodoni MT" pitchFamily="18" charset="0"/>
              </a:rPr>
              <a:t>7 to 10 minutes </a:t>
            </a:r>
            <a:r>
              <a:rPr lang="en-GB" sz="2100" b="1" dirty="0" smtClean="0">
                <a:latin typeface="Bodoni MT" pitchFamily="18" charset="0"/>
              </a:rPr>
              <a:t>at temperatures of </a:t>
            </a:r>
            <a:r>
              <a:rPr lang="en-GB" sz="2100" b="1" dirty="0" smtClean="0">
                <a:solidFill>
                  <a:srgbClr val="FF0000"/>
                </a:solidFill>
                <a:latin typeface="Bodoni MT" pitchFamily="18" charset="0"/>
              </a:rPr>
              <a:t>5-16 </a:t>
            </a:r>
            <a:r>
              <a:rPr lang="en-GB" sz="2100" b="1" dirty="0" smtClean="0">
                <a:latin typeface="Bodoni MT" pitchFamily="18" charset="0"/>
              </a:rPr>
              <a:t>degrees C. Concerns with Ice Baths are: </a:t>
            </a:r>
            <a:r>
              <a:rPr lang="en-GB" sz="2100" b="1" dirty="0" smtClean="0">
                <a:solidFill>
                  <a:srgbClr val="FF0000"/>
                </a:solidFill>
                <a:latin typeface="Bodoni MT" pitchFamily="18" charset="0"/>
              </a:rPr>
              <a:t>PAIN</a:t>
            </a:r>
            <a:r>
              <a:rPr lang="en-GB" sz="2100" b="1" dirty="0" smtClean="0">
                <a:latin typeface="Bodoni MT" pitchFamily="18" charset="0"/>
              </a:rPr>
              <a:t>, if used on chest it may lead to </a:t>
            </a:r>
            <a:r>
              <a:rPr lang="en-GB" sz="2100" b="1" dirty="0" smtClean="0">
                <a:solidFill>
                  <a:srgbClr val="FF0000"/>
                </a:solidFill>
                <a:latin typeface="Bodoni MT" pitchFamily="18" charset="0"/>
              </a:rPr>
              <a:t>ANGINA</a:t>
            </a:r>
            <a:r>
              <a:rPr lang="en-GB" sz="2100" b="1" dirty="0" smtClean="0">
                <a:latin typeface="Bodoni MT" pitchFamily="18" charset="0"/>
              </a:rPr>
              <a:t> (constriction of Coronary Artery), Vasoconstriction will increase </a:t>
            </a:r>
            <a:r>
              <a:rPr lang="en-GB" sz="2100" b="1" dirty="0" smtClean="0">
                <a:solidFill>
                  <a:srgbClr val="FF0000"/>
                </a:solidFill>
                <a:latin typeface="Bodoni MT" pitchFamily="18" charset="0"/>
              </a:rPr>
              <a:t>Bp</a:t>
            </a:r>
            <a:r>
              <a:rPr lang="en-GB" sz="2100" b="1" dirty="0" smtClean="0">
                <a:latin typeface="Bodoni MT" pitchFamily="18" charset="0"/>
              </a:rPr>
              <a:t>, Decreased efficiency of </a:t>
            </a:r>
            <a:r>
              <a:rPr lang="en-GB" sz="2100" b="1" dirty="0" smtClean="0">
                <a:solidFill>
                  <a:srgbClr val="FF0000"/>
                </a:solidFill>
                <a:latin typeface="Bodoni MT" pitchFamily="18" charset="0"/>
              </a:rPr>
              <a:t>VASOCONSTRICTION</a:t>
            </a:r>
            <a:r>
              <a:rPr lang="en-GB" sz="2100" b="1" dirty="0" smtClean="0">
                <a:latin typeface="Bodoni MT" pitchFamily="18" charset="0"/>
              </a:rPr>
              <a:t>, Ice </a:t>
            </a:r>
            <a:r>
              <a:rPr lang="en-GB" sz="2100" b="1" dirty="0" smtClean="0">
                <a:solidFill>
                  <a:srgbClr val="FF0000"/>
                </a:solidFill>
                <a:latin typeface="Bodoni MT" pitchFamily="18" charset="0"/>
              </a:rPr>
              <a:t>BURNS</a:t>
            </a:r>
          </a:p>
          <a:p>
            <a:pPr lvl="1">
              <a:buNone/>
            </a:pPr>
            <a:r>
              <a:rPr lang="en-GB" sz="2100" b="1" dirty="0" smtClean="0">
                <a:latin typeface="Bodoni MT" pitchFamily="18" charset="0"/>
                <a:hlinkClick r:id="rId2"/>
              </a:rPr>
              <a:t>YouTube - Welsh Rugby Team in ECB Cold Ice Bath</a:t>
            </a: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RESISTANCE AIDS</a:t>
            </a:r>
          </a:p>
          <a:p>
            <a:pPr lvl="1">
              <a:buFont typeface="Arial" pitchFamily="34" charset="0"/>
              <a:buChar char="•"/>
            </a:pPr>
            <a:r>
              <a:rPr lang="en-GB" sz="2100" b="1" dirty="0" smtClean="0">
                <a:latin typeface="Bodoni MT" pitchFamily="18" charset="0"/>
              </a:rPr>
              <a:t>These can include:</a:t>
            </a:r>
          </a:p>
          <a:p>
            <a:pPr lvl="1">
              <a:buFont typeface="Arial" pitchFamily="34" charset="0"/>
              <a:buChar char="•"/>
            </a:pPr>
            <a:r>
              <a:rPr lang="en-GB" sz="2100" b="1" dirty="0" smtClean="0">
                <a:solidFill>
                  <a:srgbClr val="FF0000"/>
                </a:solidFill>
                <a:latin typeface="Bodoni MT" pitchFamily="18" charset="0"/>
              </a:rPr>
              <a:t>PULLEYS</a:t>
            </a:r>
            <a:r>
              <a:rPr lang="en-GB" sz="2100" b="1" dirty="0" smtClean="0">
                <a:latin typeface="Bodoni MT" pitchFamily="18" charset="0"/>
              </a:rPr>
              <a:t>: These provide a form of </a:t>
            </a:r>
            <a:r>
              <a:rPr lang="en-GB" sz="2100" b="1" dirty="0" smtClean="0">
                <a:solidFill>
                  <a:srgbClr val="FF0000"/>
                </a:solidFill>
                <a:latin typeface="Bodoni MT" pitchFamily="18" charset="0"/>
              </a:rPr>
              <a:t>RESISTANCE</a:t>
            </a:r>
            <a:r>
              <a:rPr lang="en-GB" sz="2100" b="1" dirty="0" smtClean="0">
                <a:latin typeface="Bodoni MT" pitchFamily="18" charset="0"/>
              </a:rPr>
              <a:t> to develop </a:t>
            </a:r>
            <a:r>
              <a:rPr lang="en-GB" sz="2100" b="1" dirty="0" smtClean="0">
                <a:solidFill>
                  <a:srgbClr val="FF0000"/>
                </a:solidFill>
                <a:latin typeface="Bodoni MT" pitchFamily="18" charset="0"/>
              </a:rPr>
              <a:t>STRENGTH</a:t>
            </a:r>
            <a:r>
              <a:rPr lang="en-GB" sz="2100" b="1" dirty="0" smtClean="0">
                <a:latin typeface="Bodoni MT" pitchFamily="18" charset="0"/>
              </a:rPr>
              <a:t>. Their main </a:t>
            </a:r>
            <a:r>
              <a:rPr lang="en-GB" sz="2100" b="1" dirty="0" smtClean="0">
                <a:solidFill>
                  <a:srgbClr val="FF0000"/>
                </a:solidFill>
                <a:latin typeface="Bodoni MT" pitchFamily="18" charset="0"/>
              </a:rPr>
              <a:t>BENEFIT</a:t>
            </a:r>
            <a:r>
              <a:rPr lang="en-GB" sz="2100" b="1" dirty="0" smtClean="0">
                <a:latin typeface="Bodoni MT" pitchFamily="18" charset="0"/>
              </a:rPr>
              <a:t> is that they apply </a:t>
            </a:r>
            <a:r>
              <a:rPr lang="en-GB" sz="2100" b="1" dirty="0" smtClean="0">
                <a:solidFill>
                  <a:srgbClr val="FF0000"/>
                </a:solidFill>
                <a:latin typeface="Bodoni MT" pitchFamily="18" charset="0"/>
              </a:rPr>
              <a:t>SPECIFICITY </a:t>
            </a:r>
            <a:r>
              <a:rPr lang="en-GB" sz="2100" b="1" dirty="0" smtClean="0">
                <a:latin typeface="Bodoni MT" pitchFamily="18" charset="0"/>
              </a:rPr>
              <a:t>as they more closely </a:t>
            </a:r>
            <a:r>
              <a:rPr lang="en-GB" sz="2100" b="1" dirty="0" smtClean="0">
                <a:solidFill>
                  <a:srgbClr val="FF0000"/>
                </a:solidFill>
                <a:latin typeface="Bodoni MT" pitchFamily="18" charset="0"/>
              </a:rPr>
              <a:t>REPLICATE </a:t>
            </a:r>
            <a:r>
              <a:rPr lang="en-GB" sz="2100" b="1" dirty="0" smtClean="0">
                <a:latin typeface="Bodoni MT" pitchFamily="18" charset="0"/>
              </a:rPr>
              <a:t>the exact movement of the athlete in their event</a:t>
            </a:r>
          </a:p>
          <a:p>
            <a:pPr lvl="1">
              <a:buNone/>
            </a:pPr>
            <a:r>
              <a:rPr lang="en-GB" sz="2100" b="1" dirty="0" smtClean="0">
                <a:latin typeface="Bodoni MT" pitchFamily="18" charset="0"/>
              </a:rPr>
              <a:t>	</a:t>
            </a:r>
            <a:r>
              <a:rPr lang="en-GB" sz="2100" b="1" dirty="0" smtClean="0">
                <a:latin typeface="Bodoni MT" pitchFamily="18" charset="0"/>
                <a:hlinkClick r:id="rId2"/>
              </a:rPr>
              <a:t>YouTube - Coaching on the Swim Bench Part II.mov</a:t>
            </a:r>
            <a:endParaRPr lang="en-GB" sz="2100" b="1" dirty="0" smtClean="0">
              <a:latin typeface="Bodoni MT" pitchFamily="18" charset="0"/>
            </a:endParaRPr>
          </a:p>
          <a:p>
            <a:pPr lvl="1">
              <a:buNone/>
            </a:pPr>
            <a:r>
              <a:rPr lang="en-GB" sz="2100" b="1" dirty="0" smtClean="0">
                <a:latin typeface="Bodoni MT" pitchFamily="18" charset="0"/>
              </a:rPr>
              <a:t>	</a:t>
            </a:r>
            <a:r>
              <a:rPr lang="en-GB" sz="2100" b="1" dirty="0" smtClean="0">
                <a:latin typeface="Bodoni MT" pitchFamily="18" charset="0"/>
                <a:hlinkClick r:id="rId3"/>
              </a:rPr>
              <a:t>YouTube - Power Bench (Swimming)</a:t>
            </a:r>
            <a:endParaRPr lang="en-GB" sz="2100" b="1" dirty="0" smtClean="0">
              <a:latin typeface="Bodoni MT" pitchFamily="18" charset="0"/>
            </a:endParaRPr>
          </a:p>
          <a:p>
            <a:pPr lvl="1">
              <a:buFont typeface="Arial" pitchFamily="34" charset="0"/>
              <a:buChar char="•"/>
            </a:pPr>
            <a:r>
              <a:rPr lang="en-GB" sz="2100" b="1" dirty="0" smtClean="0">
                <a:solidFill>
                  <a:srgbClr val="FF0000"/>
                </a:solidFill>
                <a:latin typeface="Bodoni MT" pitchFamily="18" charset="0"/>
              </a:rPr>
              <a:t>PARACHUTES: </a:t>
            </a:r>
            <a:r>
              <a:rPr lang="en-GB" sz="2100" b="1" dirty="0" smtClean="0">
                <a:latin typeface="Bodoni MT" pitchFamily="18" charset="0"/>
              </a:rPr>
              <a:t>These also provide a form of </a:t>
            </a:r>
            <a:r>
              <a:rPr lang="en-GB" sz="2100" b="1" dirty="0" smtClean="0">
                <a:solidFill>
                  <a:srgbClr val="FF0000"/>
                </a:solidFill>
                <a:latin typeface="Bodoni MT" pitchFamily="18" charset="0"/>
              </a:rPr>
              <a:t>RESISTANCE </a:t>
            </a:r>
            <a:r>
              <a:rPr lang="en-GB" sz="2100" b="1" dirty="0" smtClean="0">
                <a:latin typeface="Bodoni MT" pitchFamily="18" charset="0"/>
              </a:rPr>
              <a:t>to develop </a:t>
            </a:r>
            <a:r>
              <a:rPr lang="en-GB" sz="2100" b="1" dirty="0" smtClean="0">
                <a:solidFill>
                  <a:srgbClr val="FF0000"/>
                </a:solidFill>
                <a:latin typeface="Bodoni MT" pitchFamily="18" charset="0"/>
              </a:rPr>
              <a:t>STRENGTH</a:t>
            </a:r>
            <a:r>
              <a:rPr lang="en-GB" sz="2100" b="1" dirty="0" smtClean="0">
                <a:latin typeface="Bodoni MT" pitchFamily="18" charset="0"/>
              </a:rPr>
              <a:t> but maintain</a:t>
            </a:r>
            <a:r>
              <a:rPr lang="en-GB" sz="2100" b="1" dirty="0" smtClean="0">
                <a:solidFill>
                  <a:srgbClr val="FF0000"/>
                </a:solidFill>
                <a:latin typeface="Bodoni MT" pitchFamily="18" charset="0"/>
              </a:rPr>
              <a:t> SPECIFICITY</a:t>
            </a:r>
            <a:r>
              <a:rPr lang="en-GB" sz="2100" b="1" dirty="0" smtClean="0">
                <a:latin typeface="Bodoni MT" pitchFamily="18" charset="0"/>
              </a:rPr>
              <a:t>. They are mainly used in </a:t>
            </a:r>
            <a:r>
              <a:rPr lang="en-GB" sz="2100" b="1" dirty="0" smtClean="0">
                <a:solidFill>
                  <a:srgbClr val="FF0000"/>
                </a:solidFill>
                <a:latin typeface="Bodoni MT" pitchFamily="18" charset="0"/>
              </a:rPr>
              <a:t>RUNNING</a:t>
            </a:r>
            <a:r>
              <a:rPr lang="en-GB" sz="2100" b="1" dirty="0" smtClean="0">
                <a:latin typeface="Bodoni MT" pitchFamily="18" charset="0"/>
              </a:rPr>
              <a:t> events</a:t>
            </a:r>
          </a:p>
          <a:p>
            <a:pPr lvl="1">
              <a:buNone/>
            </a:pPr>
            <a:r>
              <a:rPr lang="en-GB" sz="2100" b="1" dirty="0" smtClean="0">
                <a:latin typeface="Bodoni MT" pitchFamily="18" charset="0"/>
              </a:rPr>
              <a:t>	</a:t>
            </a:r>
            <a:r>
              <a:rPr lang="en-GB" sz="2100" b="1" dirty="0" smtClean="0">
                <a:latin typeface="Bodoni MT" pitchFamily="18" charset="0"/>
                <a:hlinkClick r:id="rId4"/>
              </a:rPr>
              <a:t>YouTube - Track and Field - speed training: resistance bands and parachute</a:t>
            </a: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GB" sz="2100" b="1" dirty="0" smtClean="0">
                <a:latin typeface="Bodoni MT" pitchFamily="18" charset="0"/>
              </a:rPr>
              <a:t>OTHER AIDS</a:t>
            </a:r>
          </a:p>
          <a:p>
            <a:pPr lvl="1">
              <a:buFont typeface="Arial" pitchFamily="34" charset="0"/>
              <a:buChar char="•"/>
            </a:pPr>
            <a:r>
              <a:rPr lang="en-GB" sz="2100" b="1" dirty="0" smtClean="0">
                <a:solidFill>
                  <a:srgbClr val="FF0000"/>
                </a:solidFill>
                <a:latin typeface="Bodoni MT" pitchFamily="18" charset="0"/>
              </a:rPr>
              <a:t>ALCOHOL</a:t>
            </a:r>
            <a:r>
              <a:rPr lang="en-GB" sz="2100" b="1" dirty="0" smtClean="0">
                <a:latin typeface="Bodoni MT" pitchFamily="18" charset="0"/>
              </a:rPr>
              <a:t>: has no real benefit to performers and in the long term it is a </a:t>
            </a:r>
            <a:r>
              <a:rPr lang="en-GB" sz="2100" b="1" dirty="0" smtClean="0">
                <a:solidFill>
                  <a:srgbClr val="FF0000"/>
                </a:solidFill>
                <a:latin typeface="Bodoni MT" pitchFamily="18" charset="0"/>
              </a:rPr>
              <a:t>DEPRESSANT </a:t>
            </a:r>
            <a:r>
              <a:rPr lang="en-GB" sz="2100" b="1" dirty="0" smtClean="0">
                <a:latin typeface="Bodoni MT" pitchFamily="18" charset="0"/>
              </a:rPr>
              <a:t>and decreases </a:t>
            </a:r>
            <a:r>
              <a:rPr lang="en-GB" sz="2100" b="1" dirty="0" smtClean="0">
                <a:solidFill>
                  <a:srgbClr val="FF0000"/>
                </a:solidFill>
                <a:latin typeface="Bodoni MT" pitchFamily="18" charset="0"/>
              </a:rPr>
              <a:t>MOTOR</a:t>
            </a:r>
            <a:r>
              <a:rPr lang="en-GB" sz="2100" b="1" dirty="0" smtClean="0">
                <a:latin typeface="Bodoni MT" pitchFamily="18" charset="0"/>
              </a:rPr>
              <a:t> and </a:t>
            </a:r>
            <a:r>
              <a:rPr lang="en-GB" sz="2100" b="1" dirty="0" smtClean="0">
                <a:solidFill>
                  <a:srgbClr val="FF0000"/>
                </a:solidFill>
                <a:latin typeface="Bodoni MT" pitchFamily="18" charset="0"/>
              </a:rPr>
              <a:t>PHYSIOLOGICAL </a:t>
            </a:r>
            <a:r>
              <a:rPr lang="en-GB" sz="2100" b="1" dirty="0" smtClean="0">
                <a:latin typeface="Bodoni MT" pitchFamily="18" charset="0"/>
              </a:rPr>
              <a:t>performance. It can however reduce anxiety, build confidence, and be a source of </a:t>
            </a:r>
            <a:r>
              <a:rPr lang="en-GB" sz="2100" b="1" dirty="0" smtClean="0">
                <a:solidFill>
                  <a:srgbClr val="FF0000"/>
                </a:solidFill>
                <a:latin typeface="Bodoni MT" pitchFamily="18" charset="0"/>
              </a:rPr>
              <a:t>CHO</a:t>
            </a:r>
            <a:r>
              <a:rPr lang="en-GB" sz="2100" b="1" dirty="0" smtClean="0">
                <a:latin typeface="Bodoni MT" pitchFamily="18" charset="0"/>
              </a:rPr>
              <a:t> in the short term</a:t>
            </a:r>
          </a:p>
          <a:p>
            <a:pPr lvl="1">
              <a:buFont typeface="Arial" pitchFamily="34" charset="0"/>
              <a:buChar char="•"/>
            </a:pPr>
            <a:r>
              <a:rPr lang="en-GB" sz="2100" b="1" dirty="0" smtClean="0">
                <a:solidFill>
                  <a:srgbClr val="FF0000"/>
                </a:solidFill>
                <a:latin typeface="Bodoni MT" pitchFamily="18" charset="0"/>
              </a:rPr>
              <a:t>CAFFEINE</a:t>
            </a:r>
            <a:r>
              <a:rPr lang="en-GB" sz="2100" b="1" dirty="0" smtClean="0">
                <a:latin typeface="Bodoni MT" pitchFamily="18" charset="0"/>
              </a:rPr>
              <a:t>: This stimulates the </a:t>
            </a:r>
            <a:r>
              <a:rPr lang="en-GB" sz="2100" b="1" dirty="0" smtClean="0">
                <a:solidFill>
                  <a:srgbClr val="FF0000"/>
                </a:solidFill>
                <a:latin typeface="Bodoni MT" pitchFamily="18" charset="0"/>
              </a:rPr>
              <a:t>CNS</a:t>
            </a:r>
            <a:r>
              <a:rPr lang="en-GB" sz="2100" b="1" dirty="0" smtClean="0">
                <a:latin typeface="Bodoni MT" pitchFamily="18" charset="0"/>
              </a:rPr>
              <a:t> and acts like a weak amphetamine (</a:t>
            </a:r>
            <a:r>
              <a:rPr lang="en-GB" sz="2100" b="1" dirty="0" smtClean="0">
                <a:solidFill>
                  <a:srgbClr val="FF0000"/>
                </a:solidFill>
                <a:latin typeface="Bodoni MT" pitchFamily="18" charset="0"/>
              </a:rPr>
              <a:t>STIMULANT). </a:t>
            </a:r>
            <a:r>
              <a:rPr lang="en-GB" sz="2100" b="1" dirty="0" smtClean="0">
                <a:latin typeface="Bodoni MT" pitchFamily="18" charset="0"/>
              </a:rPr>
              <a:t>This increases </a:t>
            </a:r>
            <a:r>
              <a:rPr lang="en-GB" sz="2100" b="1" dirty="0" smtClean="0">
                <a:solidFill>
                  <a:srgbClr val="FF0000"/>
                </a:solidFill>
                <a:latin typeface="Bodoni MT" pitchFamily="18" charset="0"/>
              </a:rPr>
              <a:t>ALERTNESS, CONCENTRATION </a:t>
            </a:r>
            <a:r>
              <a:rPr lang="en-GB" sz="2100" b="1" dirty="0" smtClean="0">
                <a:latin typeface="Bodoni MT" pitchFamily="18" charset="0"/>
              </a:rPr>
              <a:t>and </a:t>
            </a:r>
            <a:r>
              <a:rPr lang="en-GB" sz="2100" b="1" dirty="0" smtClean="0">
                <a:solidFill>
                  <a:srgbClr val="FF0000"/>
                </a:solidFill>
                <a:latin typeface="Bodoni MT" pitchFamily="18" charset="0"/>
              </a:rPr>
              <a:t>REACTION TIMES. </a:t>
            </a:r>
            <a:r>
              <a:rPr lang="en-GB" sz="2100" b="1" dirty="0" smtClean="0">
                <a:latin typeface="Bodoni MT" pitchFamily="18" charset="0"/>
              </a:rPr>
              <a:t>It also increases the breakdown of </a:t>
            </a:r>
            <a:r>
              <a:rPr lang="en-GB" sz="2100" b="1" dirty="0" smtClean="0">
                <a:solidFill>
                  <a:srgbClr val="FF0000"/>
                </a:solidFill>
                <a:latin typeface="Bodoni MT" pitchFamily="18" charset="0"/>
              </a:rPr>
              <a:t>FFA</a:t>
            </a:r>
            <a:r>
              <a:rPr lang="en-GB" sz="2100" b="1" dirty="0" smtClean="0">
                <a:latin typeface="Bodoni MT" pitchFamily="18" charset="0"/>
              </a:rPr>
              <a:t>s, increases </a:t>
            </a:r>
            <a:r>
              <a:rPr lang="en-GB" sz="2100" b="1" dirty="0" smtClean="0">
                <a:solidFill>
                  <a:srgbClr val="FF0000"/>
                </a:solidFill>
                <a:latin typeface="Bodoni MT" pitchFamily="18" charset="0"/>
              </a:rPr>
              <a:t>ENERGY</a:t>
            </a:r>
            <a:r>
              <a:rPr lang="en-GB" sz="2100" b="1" dirty="0" smtClean="0">
                <a:latin typeface="Bodoni MT" pitchFamily="18" charset="0"/>
              </a:rPr>
              <a:t> levels and lowers </a:t>
            </a:r>
            <a:r>
              <a:rPr lang="en-GB" sz="2100" b="1" dirty="0" smtClean="0">
                <a:solidFill>
                  <a:srgbClr val="FF0000"/>
                </a:solidFill>
                <a:latin typeface="Bodoni MT" pitchFamily="18" charset="0"/>
              </a:rPr>
              <a:t>EFFORT </a:t>
            </a:r>
            <a:r>
              <a:rPr lang="en-GB" sz="2100" b="1" dirty="0" smtClean="0">
                <a:latin typeface="Bodoni MT" pitchFamily="18" charset="0"/>
              </a:rPr>
              <a:t>perception. Some athletes take caffeine tablets to delay the use of Glycogen. It is not banned but the </a:t>
            </a:r>
            <a:r>
              <a:rPr lang="en-GB" sz="2100" b="1" dirty="0" smtClean="0">
                <a:solidFill>
                  <a:srgbClr val="FF0000"/>
                </a:solidFill>
                <a:latin typeface="Bodoni MT" pitchFamily="18" charset="0"/>
              </a:rPr>
              <a:t>IOC</a:t>
            </a:r>
            <a:r>
              <a:rPr lang="en-GB" sz="2100" b="1" dirty="0" smtClean="0">
                <a:latin typeface="Bodoni MT" pitchFamily="18" charset="0"/>
              </a:rPr>
              <a:t> have a </a:t>
            </a:r>
            <a:r>
              <a:rPr lang="en-GB" sz="2100" b="1" dirty="0" smtClean="0">
                <a:solidFill>
                  <a:srgbClr val="FF0000"/>
                </a:solidFill>
                <a:latin typeface="Bodoni MT" pitchFamily="18" charset="0"/>
              </a:rPr>
              <a:t>LIMIT</a:t>
            </a:r>
            <a:r>
              <a:rPr lang="en-GB" sz="2100" b="1" dirty="0" smtClean="0">
                <a:latin typeface="Bodoni MT" pitchFamily="18" charset="0"/>
              </a:rPr>
              <a:t> which equates to 8 strong coffees. It is also a </a:t>
            </a:r>
            <a:r>
              <a:rPr lang="en-GB" sz="2100" b="1" dirty="0" smtClean="0">
                <a:solidFill>
                  <a:srgbClr val="FF0000"/>
                </a:solidFill>
                <a:latin typeface="Bodoni MT" pitchFamily="18" charset="0"/>
              </a:rPr>
              <a:t>DIURETIC </a:t>
            </a:r>
            <a:r>
              <a:rPr lang="en-GB" sz="2100" b="1" dirty="0" smtClean="0">
                <a:latin typeface="Bodoni MT" pitchFamily="18" charset="0"/>
              </a:rPr>
              <a:t>increasing </a:t>
            </a:r>
            <a:r>
              <a:rPr lang="en-GB" sz="2100" b="1" dirty="0" smtClean="0">
                <a:solidFill>
                  <a:srgbClr val="FF0000"/>
                </a:solidFill>
                <a:latin typeface="Bodoni MT" pitchFamily="18" charset="0"/>
              </a:rPr>
              <a:t>DEHYDRATION</a:t>
            </a:r>
          </a:p>
          <a:p>
            <a:pPr lvl="1">
              <a:buFont typeface="Arial" pitchFamily="34" charset="0"/>
              <a:buChar char="•"/>
            </a:pPr>
            <a:r>
              <a:rPr lang="en-GB" sz="2100" b="1" dirty="0" smtClean="0">
                <a:solidFill>
                  <a:srgbClr val="FF0000"/>
                </a:solidFill>
                <a:latin typeface="Bodoni MT" pitchFamily="18" charset="0"/>
              </a:rPr>
              <a:t>ANABOLIC STEROIDS</a:t>
            </a:r>
            <a:r>
              <a:rPr lang="en-GB" sz="2100" b="1" dirty="0" smtClean="0">
                <a:latin typeface="Bodoni MT" pitchFamily="18" charset="0"/>
              </a:rPr>
              <a:t>: These are synthetic derivatives of </a:t>
            </a:r>
            <a:r>
              <a:rPr lang="en-GB" sz="2100" b="1" dirty="0" smtClean="0">
                <a:solidFill>
                  <a:srgbClr val="FF0000"/>
                </a:solidFill>
                <a:latin typeface="Bodoni MT" pitchFamily="18" charset="0"/>
              </a:rPr>
              <a:t>TESTOSTERONE</a:t>
            </a:r>
            <a:r>
              <a:rPr lang="en-GB" sz="2100" b="1" dirty="0" smtClean="0">
                <a:latin typeface="Bodoni MT" pitchFamily="18" charset="0"/>
              </a:rPr>
              <a:t>. They promote </a:t>
            </a:r>
            <a:r>
              <a:rPr lang="en-GB" sz="2100" b="1" dirty="0" smtClean="0">
                <a:solidFill>
                  <a:srgbClr val="FF0000"/>
                </a:solidFill>
                <a:latin typeface="Bodoni MT" pitchFamily="18" charset="0"/>
              </a:rPr>
              <a:t>BONE MATURATION </a:t>
            </a:r>
            <a:r>
              <a:rPr lang="en-GB" sz="2100" b="1" dirty="0" smtClean="0">
                <a:latin typeface="Bodoni MT" pitchFamily="18" charset="0"/>
              </a:rPr>
              <a:t>and </a:t>
            </a:r>
            <a:r>
              <a:rPr lang="en-GB" sz="2100" b="1" dirty="0" smtClean="0">
                <a:solidFill>
                  <a:srgbClr val="FF0000"/>
                </a:solidFill>
                <a:latin typeface="Bodoni MT" pitchFamily="18" charset="0"/>
              </a:rPr>
              <a:t>MUSCLE MASS</a:t>
            </a:r>
            <a:r>
              <a:rPr lang="en-GB" sz="2100" b="1" dirty="0" smtClean="0">
                <a:latin typeface="Bodoni MT" pitchFamily="18" charset="0"/>
              </a:rPr>
              <a:t>. Anabolic means to build up. The opposite is </a:t>
            </a:r>
            <a:r>
              <a:rPr lang="en-GB" sz="2100" b="1" dirty="0" smtClean="0">
                <a:solidFill>
                  <a:srgbClr val="FF0000"/>
                </a:solidFill>
                <a:latin typeface="Bodoni MT" pitchFamily="18" charset="0"/>
              </a:rPr>
              <a:t>CATABOLIC</a:t>
            </a:r>
            <a:r>
              <a:rPr lang="en-GB" sz="2100" b="1" dirty="0" smtClean="0">
                <a:latin typeface="Bodoni MT" pitchFamily="18" charset="0"/>
              </a:rPr>
              <a:t>. They are easy to purchase on the internet and commonly used by </a:t>
            </a:r>
            <a:r>
              <a:rPr lang="en-GB" sz="2100" b="1" dirty="0" smtClean="0">
                <a:solidFill>
                  <a:srgbClr val="FF0000"/>
                </a:solidFill>
                <a:latin typeface="Bodoni MT" pitchFamily="18" charset="0"/>
              </a:rPr>
              <a:t>BODY BUILDERS</a:t>
            </a:r>
          </a:p>
          <a:p>
            <a:pPr lvl="1">
              <a:buFont typeface="Arial" pitchFamily="34" charset="0"/>
              <a:buChar char="•"/>
            </a:pPr>
            <a:r>
              <a:rPr lang="en-GB" sz="2100" b="1" dirty="0" smtClean="0">
                <a:solidFill>
                  <a:srgbClr val="FF0000"/>
                </a:solidFill>
                <a:latin typeface="Bodoni MT" pitchFamily="18" charset="0"/>
              </a:rPr>
              <a:t>ANALGESICS / ANTI INFLAMMATORY AGENTS</a:t>
            </a:r>
            <a:r>
              <a:rPr lang="en-GB" sz="2100" b="1" dirty="0" smtClean="0">
                <a:latin typeface="Bodoni MT" pitchFamily="18" charset="0"/>
              </a:rPr>
              <a:t>: Pain Killers and these range from over the counter pain killers to banned </a:t>
            </a:r>
            <a:r>
              <a:rPr lang="en-GB" sz="2100" b="1" dirty="0" smtClean="0">
                <a:solidFill>
                  <a:srgbClr val="FF0000"/>
                </a:solidFill>
                <a:latin typeface="Bodoni MT" pitchFamily="18" charset="0"/>
              </a:rPr>
              <a:t>CORTISONE</a:t>
            </a:r>
            <a:r>
              <a:rPr lang="en-GB" sz="2100" b="1" dirty="0" smtClean="0">
                <a:latin typeface="Bodoni MT" pitchFamily="18" charset="0"/>
              </a:rPr>
              <a:t> (unless medically advised) They are used before an event to mask pain</a:t>
            </a:r>
          </a:p>
          <a:p>
            <a:pPr lvl="1">
              <a:buFont typeface="Arial" pitchFamily="34" charset="0"/>
              <a:buChar char="•"/>
            </a:pPr>
            <a:r>
              <a:rPr lang="en-GB" sz="2100" b="1" dirty="0" smtClean="0">
                <a:solidFill>
                  <a:srgbClr val="FF0000"/>
                </a:solidFill>
                <a:latin typeface="Bodoni MT" pitchFamily="18" charset="0"/>
              </a:rPr>
              <a:t>MASKING AGENTS: </a:t>
            </a:r>
            <a:r>
              <a:rPr lang="en-GB" sz="2100" b="1" dirty="0" smtClean="0">
                <a:latin typeface="Bodoni MT" pitchFamily="18" charset="0"/>
              </a:rPr>
              <a:t>These prevent the detection of a banned substance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Autofit/>
          </a:bodyPr>
          <a:lstStyle/>
          <a:p>
            <a:r>
              <a:rPr lang="en-GB" sz="2000" b="1" u="sng" dirty="0" smtClean="0">
                <a:latin typeface="Bodoni MT" pitchFamily="18" charset="0"/>
              </a:rPr>
              <a:t>STRENGTH TRAINING METHODS</a:t>
            </a:r>
            <a:endParaRPr lang="en-GB" sz="2000" b="1" u="sng" dirty="0">
              <a:latin typeface="Bodoni MT" pitchFamily="18" charset="0"/>
            </a:endParaRPr>
          </a:p>
        </p:txBody>
      </p:sp>
      <p:sp>
        <p:nvSpPr>
          <p:cNvPr id="3" name="Content Placeholder 2"/>
          <p:cNvSpPr>
            <a:spLocks noGrp="1"/>
          </p:cNvSpPr>
          <p:nvPr>
            <p:ph idx="1"/>
          </p:nvPr>
        </p:nvSpPr>
        <p:spPr>
          <a:xfrm>
            <a:off x="0" y="188640"/>
            <a:ext cx="9144000" cy="6669360"/>
          </a:xfrm>
        </p:spPr>
        <p:txBody>
          <a:bodyPr>
            <a:noAutofit/>
          </a:bodyPr>
          <a:lstStyle/>
          <a:p>
            <a:pPr marL="457200" indent="-457200"/>
            <a:r>
              <a:rPr lang="en-GB" sz="2200" b="1" dirty="0" smtClean="0">
                <a:solidFill>
                  <a:srgbClr val="FF0000"/>
                </a:solidFill>
                <a:latin typeface="Bodoni MT" pitchFamily="18" charset="0"/>
              </a:rPr>
              <a:t>MULTI GYM </a:t>
            </a:r>
            <a:r>
              <a:rPr lang="en-GB" sz="2200" b="1" dirty="0" smtClean="0">
                <a:latin typeface="Bodoni MT" pitchFamily="18" charset="0"/>
              </a:rPr>
              <a:t>is  a series of specialised exercise machines. They are </a:t>
            </a:r>
            <a:r>
              <a:rPr lang="en-GB" sz="2200" b="1" dirty="0" smtClean="0">
                <a:solidFill>
                  <a:srgbClr val="FF0000"/>
                </a:solidFill>
                <a:latin typeface="Bodoni MT" pitchFamily="18" charset="0"/>
              </a:rPr>
              <a:t>RESISTANT EXERCISES </a:t>
            </a:r>
            <a:r>
              <a:rPr lang="en-GB" sz="2200" b="1" dirty="0" smtClean="0">
                <a:latin typeface="Bodoni MT" pitchFamily="18" charset="0"/>
              </a:rPr>
              <a:t>with adjustable weight stacks. Each machine targets specific muscles. </a:t>
            </a:r>
            <a:r>
              <a:rPr lang="en-GB" sz="2200" b="1" dirty="0" smtClean="0">
                <a:solidFill>
                  <a:srgbClr val="FF0000"/>
                </a:solidFill>
                <a:latin typeface="Bodoni MT" pitchFamily="18" charset="0"/>
              </a:rPr>
              <a:t>FREE WEIGHTS </a:t>
            </a:r>
            <a:r>
              <a:rPr lang="en-GB" sz="2200" b="1" dirty="0" smtClean="0">
                <a:latin typeface="Bodoni MT" pitchFamily="18" charset="0"/>
              </a:rPr>
              <a:t>are non mechanised weights which are free standing. They often require </a:t>
            </a:r>
            <a:r>
              <a:rPr lang="en-GB" sz="2200" b="1" dirty="0" smtClean="0">
                <a:solidFill>
                  <a:srgbClr val="FF0000"/>
                </a:solidFill>
                <a:latin typeface="Bodoni MT" pitchFamily="18" charset="0"/>
              </a:rPr>
              <a:t>SPOTTERS</a:t>
            </a:r>
            <a:r>
              <a:rPr lang="en-GB" sz="2200" b="1" dirty="0" smtClean="0">
                <a:latin typeface="Bodoni MT" pitchFamily="18" charset="0"/>
              </a:rPr>
              <a:t> who support. They recruit </a:t>
            </a:r>
            <a:r>
              <a:rPr lang="en-GB" sz="2200" b="1" dirty="0" smtClean="0">
                <a:solidFill>
                  <a:srgbClr val="FF0000"/>
                </a:solidFill>
                <a:latin typeface="Bodoni MT" pitchFamily="18" charset="0"/>
              </a:rPr>
              <a:t>FIXATOR</a:t>
            </a:r>
            <a:r>
              <a:rPr lang="en-GB" sz="2200" b="1" dirty="0" smtClean="0">
                <a:latin typeface="Bodoni MT" pitchFamily="18" charset="0"/>
              </a:rPr>
              <a:t> muscles to support and work </a:t>
            </a:r>
            <a:r>
              <a:rPr lang="en-GB" sz="2200" b="1" dirty="0" smtClean="0">
                <a:solidFill>
                  <a:srgbClr val="FF0000"/>
                </a:solidFill>
                <a:latin typeface="Bodoni MT" pitchFamily="18" charset="0"/>
              </a:rPr>
              <a:t>ISOMETRICALLY.  </a:t>
            </a:r>
            <a:r>
              <a:rPr lang="en-GB" sz="2200" b="1" dirty="0" smtClean="0">
                <a:latin typeface="Bodoni MT" pitchFamily="18" charset="0"/>
              </a:rPr>
              <a:t>Sometimes athletes use </a:t>
            </a:r>
            <a:r>
              <a:rPr lang="en-GB" sz="2200" b="1" dirty="0" smtClean="0">
                <a:solidFill>
                  <a:srgbClr val="FF0000"/>
                </a:solidFill>
                <a:latin typeface="Bodoni MT" pitchFamily="18" charset="0"/>
              </a:rPr>
              <a:t>SUPER SETS. </a:t>
            </a:r>
            <a:r>
              <a:rPr lang="en-GB" sz="2200" b="1" dirty="0" smtClean="0">
                <a:latin typeface="Bodoni MT" pitchFamily="18" charset="0"/>
              </a:rPr>
              <a:t>These are sets which work </a:t>
            </a:r>
            <a:r>
              <a:rPr lang="en-GB" sz="2200" b="1" dirty="0" smtClean="0">
                <a:solidFill>
                  <a:srgbClr val="FF0000"/>
                </a:solidFill>
                <a:latin typeface="Bodoni MT" pitchFamily="18" charset="0"/>
              </a:rPr>
              <a:t>ANTAGONISTIC</a:t>
            </a:r>
            <a:r>
              <a:rPr lang="en-GB" sz="2200" b="1" dirty="0" smtClean="0">
                <a:latin typeface="Bodoni MT" pitchFamily="18" charset="0"/>
              </a:rPr>
              <a:t> muscles without rest. And therefore maintain a high </a:t>
            </a:r>
            <a:r>
              <a:rPr lang="en-GB" sz="2200" b="1" dirty="0" smtClean="0">
                <a:solidFill>
                  <a:srgbClr val="FF0000"/>
                </a:solidFill>
                <a:latin typeface="Bodoni MT" pitchFamily="18" charset="0"/>
              </a:rPr>
              <a:t>HEART RATE</a:t>
            </a:r>
            <a:r>
              <a:rPr lang="en-GB" sz="2200" b="1" dirty="0" smtClean="0">
                <a:latin typeface="Bodoni MT" pitchFamily="18" charset="0"/>
              </a:rPr>
              <a:t>. They are good for </a:t>
            </a:r>
            <a:r>
              <a:rPr lang="en-GB" sz="2200" b="1" dirty="0" smtClean="0">
                <a:solidFill>
                  <a:srgbClr val="FF0000"/>
                </a:solidFill>
                <a:latin typeface="Bodoni MT" pitchFamily="18" charset="0"/>
              </a:rPr>
              <a:t>ALIGNMENT </a:t>
            </a:r>
            <a:r>
              <a:rPr lang="en-GB" sz="2200" b="1" dirty="0" smtClean="0">
                <a:latin typeface="Bodoni MT" pitchFamily="18" charset="0"/>
              </a:rPr>
              <a:t>and </a:t>
            </a:r>
            <a:r>
              <a:rPr lang="en-GB" sz="2200" b="1" dirty="0" smtClean="0">
                <a:solidFill>
                  <a:srgbClr val="FF0000"/>
                </a:solidFill>
                <a:latin typeface="Bodoni MT" pitchFamily="18" charset="0"/>
              </a:rPr>
              <a:t>POSTURE.</a:t>
            </a:r>
            <a:r>
              <a:rPr lang="en-GB" sz="2200" b="1" dirty="0" smtClean="0">
                <a:latin typeface="Bodoni MT" pitchFamily="18" charset="0"/>
              </a:rPr>
              <a:t> </a:t>
            </a:r>
            <a:endParaRPr lang="en-GB" sz="2200" b="1" dirty="0" smtClean="0">
              <a:solidFill>
                <a:srgbClr val="FF0000"/>
              </a:solidFill>
              <a:latin typeface="Bodoni MT" pitchFamily="18" charset="0"/>
            </a:endParaRPr>
          </a:p>
          <a:p>
            <a:pPr marL="457200" indent="-457200"/>
            <a:r>
              <a:rPr lang="en-GB" sz="2200" b="1" dirty="0" smtClean="0">
                <a:solidFill>
                  <a:srgbClr val="FF0000"/>
                </a:solidFill>
                <a:latin typeface="Bodoni MT" pitchFamily="18" charset="0"/>
              </a:rPr>
              <a:t>PLYOMETRIC TRAINING </a:t>
            </a:r>
            <a:r>
              <a:rPr lang="en-GB" sz="2200" b="1" dirty="0" smtClean="0">
                <a:latin typeface="Bodoni MT" pitchFamily="18" charset="0"/>
              </a:rPr>
              <a:t>is when an </a:t>
            </a:r>
            <a:r>
              <a:rPr lang="en-GB" sz="2200" b="1" dirty="0" smtClean="0">
                <a:solidFill>
                  <a:srgbClr val="FF0000"/>
                </a:solidFill>
                <a:latin typeface="Bodoni MT" pitchFamily="18" charset="0"/>
              </a:rPr>
              <a:t>ECCENTRIC</a:t>
            </a:r>
            <a:r>
              <a:rPr lang="en-GB" sz="2200" b="1" dirty="0" smtClean="0">
                <a:latin typeface="Bodoni MT" pitchFamily="18" charset="0"/>
              </a:rPr>
              <a:t> contraction is quickly followed by a </a:t>
            </a:r>
            <a:r>
              <a:rPr lang="en-GB" sz="2200" b="1" dirty="0" smtClean="0">
                <a:solidFill>
                  <a:srgbClr val="FF0000"/>
                </a:solidFill>
                <a:latin typeface="Bodoni MT" pitchFamily="18" charset="0"/>
              </a:rPr>
              <a:t>CONCENTRIC</a:t>
            </a:r>
            <a:r>
              <a:rPr lang="en-GB" sz="2200" b="1" dirty="0" smtClean="0">
                <a:latin typeface="Bodoni MT" pitchFamily="18" charset="0"/>
              </a:rPr>
              <a:t> contraction. It includes jumps, bounds and it builds </a:t>
            </a:r>
            <a:r>
              <a:rPr lang="en-GB" sz="2200" b="1" dirty="0" smtClean="0">
                <a:solidFill>
                  <a:srgbClr val="FF0000"/>
                </a:solidFill>
                <a:latin typeface="Bodoni MT" pitchFamily="18" charset="0"/>
              </a:rPr>
              <a:t>POWER</a:t>
            </a:r>
            <a:r>
              <a:rPr lang="en-GB" sz="2200" b="1" dirty="0" smtClean="0">
                <a:latin typeface="Bodoni MT" pitchFamily="18" charset="0"/>
              </a:rPr>
              <a:t>. It is based on the </a:t>
            </a:r>
            <a:r>
              <a:rPr lang="en-GB" sz="2200" b="1" dirty="0" smtClean="0">
                <a:solidFill>
                  <a:srgbClr val="FF0000"/>
                </a:solidFill>
                <a:latin typeface="Bodoni MT" pitchFamily="18" charset="0"/>
              </a:rPr>
              <a:t>STRETCH REFLEX </a:t>
            </a:r>
            <a:r>
              <a:rPr lang="en-GB" sz="2200" b="1" dirty="0" smtClean="0">
                <a:latin typeface="Bodoni MT" pitchFamily="18" charset="0"/>
              </a:rPr>
              <a:t>which is a protective reflex where the muscle contracts concentrically in response to being overstretched particularly at high speeds. When the </a:t>
            </a:r>
            <a:r>
              <a:rPr lang="en-GB" sz="2200" b="1" dirty="0" smtClean="0">
                <a:solidFill>
                  <a:srgbClr val="FF0000"/>
                </a:solidFill>
                <a:latin typeface="Bodoni MT" pitchFamily="18" charset="0"/>
              </a:rPr>
              <a:t>CONCENTRIC</a:t>
            </a:r>
            <a:r>
              <a:rPr lang="en-GB" sz="2200" b="1" dirty="0" smtClean="0">
                <a:latin typeface="Bodoni MT" pitchFamily="18" charset="0"/>
              </a:rPr>
              <a:t> contraction is added to the </a:t>
            </a:r>
            <a:r>
              <a:rPr lang="en-GB" sz="2200" b="1" dirty="0" smtClean="0">
                <a:solidFill>
                  <a:srgbClr val="FF0000"/>
                </a:solidFill>
                <a:latin typeface="Bodoni MT" pitchFamily="18" charset="0"/>
              </a:rPr>
              <a:t>ECCENTRIC </a:t>
            </a:r>
            <a:r>
              <a:rPr lang="en-GB" sz="2200" b="1" dirty="0" smtClean="0">
                <a:latin typeface="Bodoni MT" pitchFamily="18" charset="0"/>
              </a:rPr>
              <a:t>contraction which precedes it, the recoil force  adds to the overall power. The </a:t>
            </a:r>
            <a:r>
              <a:rPr lang="en-GB" sz="2200" b="1" dirty="0" smtClean="0">
                <a:solidFill>
                  <a:srgbClr val="FF0000"/>
                </a:solidFill>
                <a:latin typeface="Bodoni MT" pitchFamily="18" charset="0"/>
              </a:rPr>
              <a:t>STRETCH REFLEX </a:t>
            </a:r>
            <a:r>
              <a:rPr lang="en-GB" sz="2200" b="1" dirty="0" smtClean="0">
                <a:latin typeface="Bodoni MT" pitchFamily="18" charset="0"/>
              </a:rPr>
              <a:t>recruits more </a:t>
            </a:r>
            <a:r>
              <a:rPr lang="en-GB" sz="2200" b="1" dirty="0" smtClean="0">
                <a:solidFill>
                  <a:srgbClr val="FF0000"/>
                </a:solidFill>
                <a:latin typeface="Bodoni MT" pitchFamily="18" charset="0"/>
              </a:rPr>
              <a:t>MOTOR UNITS</a:t>
            </a:r>
            <a:r>
              <a:rPr lang="en-GB" sz="2200" b="1" dirty="0" smtClean="0">
                <a:latin typeface="Bodoni MT" pitchFamily="18" charset="0"/>
              </a:rPr>
              <a:t> (Motor Neurones/Nerve Transmitters) which pre loads the elastic properties of a muscle fibre which in turn increase </a:t>
            </a:r>
            <a:r>
              <a:rPr lang="en-GB" sz="2200" b="1" dirty="0" smtClean="0">
                <a:solidFill>
                  <a:srgbClr val="FF0000"/>
                </a:solidFill>
                <a:latin typeface="Bodoni MT" pitchFamily="18" charset="0"/>
              </a:rPr>
              <a:t>FORCE. </a:t>
            </a:r>
            <a:r>
              <a:rPr lang="en-GB" sz="2200" b="1" dirty="0" err="1" smtClean="0">
                <a:latin typeface="Bodoni MT" pitchFamily="18" charset="0"/>
              </a:rPr>
              <a:t>Plyometrics</a:t>
            </a:r>
            <a:r>
              <a:rPr lang="en-GB" sz="2200" b="1" dirty="0" smtClean="0">
                <a:latin typeface="Bodoni MT" pitchFamily="18" charset="0"/>
              </a:rPr>
              <a:t> are at the top of the </a:t>
            </a:r>
            <a:r>
              <a:rPr lang="en-GB" sz="2200" b="1" dirty="0" smtClean="0">
                <a:solidFill>
                  <a:srgbClr val="FF0000"/>
                </a:solidFill>
                <a:latin typeface="Bodoni MT" pitchFamily="18" charset="0"/>
              </a:rPr>
              <a:t>STRENGTH PYRAMID </a:t>
            </a:r>
            <a:r>
              <a:rPr lang="en-GB" sz="2200" b="1" dirty="0" smtClean="0">
                <a:latin typeface="Bodoni MT" pitchFamily="18" charset="0"/>
              </a:rPr>
              <a:t>but do carry the risk of injury and </a:t>
            </a:r>
            <a:r>
              <a:rPr lang="en-GB" sz="2200" b="1" dirty="0" smtClean="0">
                <a:solidFill>
                  <a:srgbClr val="FF0000"/>
                </a:solidFill>
                <a:latin typeface="Bodoni MT" pitchFamily="18" charset="0"/>
              </a:rPr>
              <a:t>DOMS</a:t>
            </a:r>
            <a:r>
              <a:rPr lang="en-GB" sz="2200" b="1" dirty="0" smtClean="0">
                <a:latin typeface="Bodoni MT" pitchFamily="18" charset="0"/>
              </a:rPr>
              <a:t>. They require base fitness levels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Autofit/>
          </a:bodyPr>
          <a:lstStyle/>
          <a:p>
            <a:r>
              <a:rPr lang="en-GB" sz="2000" b="1" u="sng" dirty="0" smtClean="0">
                <a:latin typeface="Bodoni MT" pitchFamily="18" charset="0"/>
              </a:rPr>
              <a:t>STRENGTH TRAINING METHODS</a:t>
            </a:r>
            <a:endParaRPr lang="en-GB" sz="2000" b="1" u="sng" dirty="0">
              <a:latin typeface="Bodoni MT" pitchFamily="18" charset="0"/>
            </a:endParaRPr>
          </a:p>
        </p:txBody>
      </p:sp>
      <p:sp>
        <p:nvSpPr>
          <p:cNvPr id="3" name="Content Placeholder 2"/>
          <p:cNvSpPr>
            <a:spLocks noGrp="1"/>
          </p:cNvSpPr>
          <p:nvPr>
            <p:ph idx="1"/>
          </p:nvPr>
        </p:nvSpPr>
        <p:spPr>
          <a:xfrm>
            <a:off x="0" y="404664"/>
            <a:ext cx="9144000" cy="6453336"/>
          </a:xfrm>
        </p:spPr>
        <p:txBody>
          <a:bodyPr>
            <a:noAutofit/>
          </a:bodyPr>
          <a:lstStyle/>
          <a:p>
            <a:pPr marL="457200" indent="-457200"/>
            <a:r>
              <a:rPr lang="en-GB" sz="2000" b="1" dirty="0" smtClean="0">
                <a:solidFill>
                  <a:srgbClr val="FF0000"/>
                </a:solidFill>
                <a:latin typeface="Bodoni MT" pitchFamily="18" charset="0"/>
              </a:rPr>
              <a:t>CIRCUIT / INTERVAL TRAINING </a:t>
            </a:r>
            <a:r>
              <a:rPr lang="en-GB" sz="2000" b="1" dirty="0" smtClean="0">
                <a:latin typeface="Bodoni MT" pitchFamily="18" charset="0"/>
              </a:rPr>
              <a:t>uses a series of exercises called </a:t>
            </a:r>
            <a:r>
              <a:rPr lang="en-GB" sz="2000" b="1" dirty="0" smtClean="0">
                <a:solidFill>
                  <a:srgbClr val="FF0000"/>
                </a:solidFill>
                <a:latin typeface="Bodoni MT" pitchFamily="18" charset="0"/>
              </a:rPr>
              <a:t>STATIONS </a:t>
            </a:r>
            <a:r>
              <a:rPr lang="en-GB" sz="2000" b="1" dirty="0" smtClean="0">
                <a:latin typeface="Bodoni MT" pitchFamily="18" charset="0"/>
              </a:rPr>
              <a:t>that form a circuit that can be repeated </a:t>
            </a:r>
            <a:r>
              <a:rPr lang="en-GB" sz="2000" b="1" dirty="0" smtClean="0">
                <a:solidFill>
                  <a:srgbClr val="FF0000"/>
                </a:solidFill>
                <a:latin typeface="Bodoni MT" pitchFamily="18" charset="0"/>
              </a:rPr>
              <a:t>(REPETITIONS) </a:t>
            </a:r>
            <a:r>
              <a:rPr lang="en-GB" sz="2000" b="1" dirty="0" smtClean="0">
                <a:latin typeface="Bodoni MT" pitchFamily="18" charset="0"/>
              </a:rPr>
              <a:t>in </a:t>
            </a:r>
            <a:r>
              <a:rPr lang="en-GB" sz="2000" b="1" dirty="0" smtClean="0">
                <a:solidFill>
                  <a:srgbClr val="FF0000"/>
                </a:solidFill>
                <a:latin typeface="Bodoni MT" pitchFamily="18" charset="0"/>
              </a:rPr>
              <a:t>SETS. </a:t>
            </a:r>
            <a:r>
              <a:rPr lang="en-GB" sz="2000" b="1" dirty="0" smtClean="0">
                <a:latin typeface="Bodoni MT" pitchFamily="18" charset="0"/>
              </a:rPr>
              <a:t>Body Weight can act as a resistance. You can alternate stations between muscle groups to allow recovery </a:t>
            </a:r>
            <a:r>
              <a:rPr lang="en-GB" sz="2000" b="1" dirty="0" smtClean="0">
                <a:solidFill>
                  <a:srgbClr val="FF0000"/>
                </a:solidFill>
                <a:latin typeface="Bodoni MT" pitchFamily="18" charset="0"/>
              </a:rPr>
              <a:t>(AEROBIC</a:t>
            </a:r>
            <a:r>
              <a:rPr lang="en-GB" sz="2000" b="1" dirty="0" smtClean="0">
                <a:latin typeface="Bodoni MT" pitchFamily="18" charset="0"/>
              </a:rPr>
              <a:t>) or put them together to create </a:t>
            </a:r>
            <a:r>
              <a:rPr lang="en-GB" sz="2000" b="1" dirty="0" smtClean="0">
                <a:solidFill>
                  <a:srgbClr val="FF0000"/>
                </a:solidFill>
                <a:latin typeface="Bodoni MT" pitchFamily="18" charset="0"/>
              </a:rPr>
              <a:t>STAGE TRAINING </a:t>
            </a:r>
            <a:r>
              <a:rPr lang="en-GB" sz="2000" b="1" dirty="0" smtClean="0">
                <a:latin typeface="Bodoni MT" pitchFamily="18" charset="0"/>
              </a:rPr>
              <a:t>to increase </a:t>
            </a:r>
            <a:r>
              <a:rPr lang="en-GB" sz="2000" b="1" dirty="0" smtClean="0">
                <a:solidFill>
                  <a:srgbClr val="FF0000"/>
                </a:solidFill>
                <a:latin typeface="Bodoni MT" pitchFamily="18" charset="0"/>
              </a:rPr>
              <a:t>LACTATE THRESHOLD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doni MT" pitchFamily="18" charset="0"/>
              </a:rPr>
              <a:t>STRENGTH TRAINING METHODS</a:t>
            </a:r>
            <a:endParaRPr lang="en-GB" sz="3200"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lgn="ctr">
              <a:buNone/>
            </a:pPr>
            <a:r>
              <a:rPr lang="en-GB" sz="2100" b="1" i="1" dirty="0" smtClean="0">
                <a:latin typeface="Bodoni MT" pitchFamily="18" charset="0"/>
              </a:rPr>
              <a:t>Critically Evaluate each Method of Strength Training. Consider the following:</a:t>
            </a:r>
          </a:p>
          <a:p>
            <a:pPr marL="457200" indent="-457200">
              <a:buNone/>
            </a:pPr>
            <a:r>
              <a:rPr lang="en-GB" sz="2100" b="1" dirty="0" smtClean="0">
                <a:latin typeface="Bodoni MT" pitchFamily="18" charset="0"/>
              </a:rPr>
              <a:t>Targeted Muscle Groups and Synergists</a:t>
            </a:r>
          </a:p>
          <a:p>
            <a:pPr marL="457200" indent="-457200">
              <a:buNone/>
            </a:pPr>
            <a:r>
              <a:rPr lang="en-GB" sz="2100" b="1" dirty="0" err="1" smtClean="0">
                <a:latin typeface="Bodoni MT" pitchFamily="18" charset="0"/>
              </a:rPr>
              <a:t>Fixator</a:t>
            </a:r>
            <a:r>
              <a:rPr lang="en-GB" sz="2100" b="1" dirty="0" smtClean="0">
                <a:latin typeface="Bodoni MT" pitchFamily="18" charset="0"/>
              </a:rPr>
              <a:t> Muscles – Isometric contractions</a:t>
            </a:r>
          </a:p>
          <a:p>
            <a:pPr marL="457200" indent="-457200">
              <a:buNone/>
            </a:pPr>
            <a:r>
              <a:rPr lang="en-GB" sz="2100" b="1" dirty="0" smtClean="0">
                <a:latin typeface="Bodoni MT" pitchFamily="18" charset="0"/>
              </a:rPr>
              <a:t>Maximum or Specific Strength Development or General Strength Development</a:t>
            </a:r>
          </a:p>
          <a:p>
            <a:pPr marL="457200" indent="-457200">
              <a:buNone/>
            </a:pPr>
            <a:r>
              <a:rPr lang="en-GB" sz="2100" b="1" dirty="0" smtClean="0">
                <a:latin typeface="Bodoni MT" pitchFamily="18" charset="0"/>
              </a:rPr>
              <a:t>Joint Movement Patterns – Specific or General </a:t>
            </a:r>
          </a:p>
          <a:p>
            <a:pPr marL="457200" indent="-457200">
              <a:buNone/>
            </a:pPr>
            <a:r>
              <a:rPr lang="en-GB" sz="2100" b="1" dirty="0" smtClean="0">
                <a:latin typeface="Bodoni MT" pitchFamily="18" charset="0"/>
              </a:rPr>
              <a:t>Energy Systems</a:t>
            </a:r>
          </a:p>
          <a:p>
            <a:pPr marL="457200" indent="-457200">
              <a:buNone/>
            </a:pPr>
            <a:r>
              <a:rPr lang="en-GB" sz="2100" b="1" dirty="0" smtClean="0">
                <a:latin typeface="Bodoni MT" pitchFamily="18" charset="0"/>
              </a:rPr>
              <a:t>Development of Balance</a:t>
            </a:r>
          </a:p>
          <a:p>
            <a:pPr marL="457200" indent="-457200">
              <a:buNone/>
            </a:pPr>
            <a:r>
              <a:rPr lang="en-GB" sz="2100" b="1" dirty="0" smtClean="0">
                <a:latin typeface="Bodoni MT" pitchFamily="18" charset="0"/>
              </a:rPr>
              <a:t>Recruitment of the Core </a:t>
            </a:r>
          </a:p>
          <a:p>
            <a:pPr marL="457200" indent="-457200">
              <a:buNone/>
            </a:pPr>
            <a:r>
              <a:rPr lang="en-GB" sz="2100" b="1" dirty="0" smtClean="0">
                <a:latin typeface="Bodoni MT" pitchFamily="18" charset="0"/>
              </a:rPr>
              <a:t>Experienced or Inexperienced Athletes</a:t>
            </a:r>
          </a:p>
          <a:p>
            <a:pPr marL="457200" indent="-457200">
              <a:buNone/>
            </a:pPr>
            <a:r>
              <a:rPr lang="en-GB" sz="2100" b="1" dirty="0" smtClean="0">
                <a:latin typeface="Bodoni MT" pitchFamily="18" charset="0"/>
              </a:rPr>
              <a:t>Body Alignment</a:t>
            </a:r>
          </a:p>
          <a:p>
            <a:pPr marL="457200" indent="-457200">
              <a:buNone/>
            </a:pPr>
            <a:r>
              <a:rPr lang="en-GB" sz="2100" b="1" dirty="0" smtClean="0">
                <a:latin typeface="Bodoni MT" pitchFamily="18" charset="0"/>
              </a:rPr>
              <a:t>Increasing Heart Rate</a:t>
            </a:r>
          </a:p>
          <a:p>
            <a:pPr marL="457200" indent="-457200">
              <a:buNone/>
            </a:pPr>
            <a:r>
              <a:rPr lang="en-GB" sz="2100" b="1" dirty="0" smtClean="0">
                <a:latin typeface="Bodoni MT" pitchFamily="18" charset="0"/>
              </a:rPr>
              <a:t>Aerobic Adaptations</a:t>
            </a:r>
          </a:p>
          <a:p>
            <a:pPr marL="457200" indent="-457200">
              <a:buNone/>
            </a:pPr>
            <a:r>
              <a:rPr lang="en-GB" sz="2100" b="1" dirty="0" smtClean="0">
                <a:latin typeface="Bodoni MT" pitchFamily="18" charset="0"/>
              </a:rPr>
              <a:t>Development of Power and Explosive Strength</a:t>
            </a:r>
          </a:p>
          <a:p>
            <a:pPr marL="457200" indent="-457200">
              <a:buNone/>
            </a:pPr>
            <a:r>
              <a:rPr lang="en-GB" sz="2100" b="1" dirty="0" smtClean="0">
                <a:latin typeface="Bodoni MT" pitchFamily="18" charset="0"/>
              </a:rPr>
              <a:t>Risk of DOMS (Delayed Onset of Muscle Soreness) </a:t>
            </a:r>
          </a:p>
          <a:p>
            <a:pPr marL="457200" indent="-457200">
              <a:buNone/>
            </a:pPr>
            <a:r>
              <a:rPr lang="en-GB" sz="2100" b="1" dirty="0" smtClean="0">
                <a:latin typeface="Bodoni MT" pitchFamily="18" charset="0"/>
              </a:rPr>
              <a:t>	4 Different Circuits – 1) Interval Intensity (hard) 2) Interval Duration (long) 3) Relief Duration  (long rest) 4) Number of Work / Relief Intervals</a:t>
            </a: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a:p>
            <a:pPr marL="457200" indent="-457200">
              <a:buNone/>
            </a:pPr>
            <a:endParaRPr lang="en-GB" sz="2100" b="1" dirty="0" smtClean="0">
              <a:latin typeface="Bodoni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Autofit/>
          </a:bodyPr>
          <a:lstStyle/>
          <a:p>
            <a:r>
              <a:rPr lang="en-GB" sz="3200" b="1" u="sng" dirty="0" smtClean="0">
                <a:latin typeface="Bodoni MT" pitchFamily="18" charset="0"/>
              </a:rPr>
              <a:t>THE 6 FACTORS AFFECTING STRENGTH</a:t>
            </a:r>
            <a:endParaRPr lang="en-GB" sz="3200" b="1" u="sng" dirty="0">
              <a:latin typeface="Bodoni MT" pitchFamily="18" charset="0"/>
            </a:endParaRPr>
          </a:p>
        </p:txBody>
      </p:sp>
      <p:sp>
        <p:nvSpPr>
          <p:cNvPr id="3" name="Content Placeholder 2"/>
          <p:cNvSpPr>
            <a:spLocks noGrp="1"/>
          </p:cNvSpPr>
          <p:nvPr>
            <p:ph idx="1"/>
          </p:nvPr>
        </p:nvSpPr>
        <p:spPr>
          <a:xfrm>
            <a:off x="0" y="428604"/>
            <a:ext cx="9144000" cy="6429396"/>
          </a:xfrm>
        </p:spPr>
        <p:txBody>
          <a:bodyPr>
            <a:noAutofit/>
          </a:bodyPr>
          <a:lstStyle/>
          <a:p>
            <a:pPr marL="457200" indent="-457200">
              <a:buNone/>
            </a:pPr>
            <a:r>
              <a:rPr lang="en-GB" sz="2200" b="1" dirty="0" smtClean="0">
                <a:latin typeface="Bodoni MT" pitchFamily="18" charset="0"/>
              </a:rPr>
              <a:t>1) 	</a:t>
            </a:r>
            <a:r>
              <a:rPr lang="en-GB" sz="2200" b="1" dirty="0" smtClean="0">
                <a:solidFill>
                  <a:srgbClr val="FF0000"/>
                </a:solidFill>
                <a:latin typeface="Bodoni MT" pitchFamily="18" charset="0"/>
              </a:rPr>
              <a:t>MUSCLE COMPOSITION</a:t>
            </a:r>
            <a:r>
              <a:rPr lang="en-GB" sz="2200" b="1" dirty="0" smtClean="0">
                <a:latin typeface="Bodoni MT" pitchFamily="18" charset="0"/>
              </a:rPr>
              <a:t>… Applying Force depends on 3 types of composition:</a:t>
            </a:r>
          </a:p>
          <a:p>
            <a:pPr marL="457200" indent="-457200">
              <a:buNone/>
            </a:pPr>
            <a:r>
              <a:rPr lang="en-GB" sz="2200" b="1" dirty="0" smtClean="0">
                <a:latin typeface="Bodoni MT" pitchFamily="18" charset="0"/>
              </a:rPr>
              <a:t>	a) The Percentage of Fast Twitch Muscle Fibres</a:t>
            </a:r>
          </a:p>
          <a:p>
            <a:pPr marL="457200" indent="-457200">
              <a:buNone/>
            </a:pPr>
            <a:r>
              <a:rPr lang="en-GB" sz="2200" b="1" dirty="0" smtClean="0">
                <a:latin typeface="Bodoni MT" pitchFamily="18" charset="0"/>
              </a:rPr>
              <a:t>	b) The Area of a Muscle’s Cross Section</a:t>
            </a:r>
          </a:p>
          <a:p>
            <a:pPr marL="457200" indent="-457200">
              <a:buNone/>
            </a:pPr>
            <a:r>
              <a:rPr lang="en-GB" sz="2200" b="1" dirty="0" smtClean="0">
                <a:latin typeface="Bodoni MT" pitchFamily="18" charset="0"/>
              </a:rPr>
              <a:t>	c) Muscle Size</a:t>
            </a:r>
          </a:p>
          <a:p>
            <a:pPr marL="457200" indent="-457200">
              <a:buNone/>
            </a:pPr>
            <a:r>
              <a:rPr lang="en-GB" sz="2200" b="1" dirty="0" smtClean="0">
                <a:latin typeface="Bodoni MT" pitchFamily="18" charset="0"/>
              </a:rPr>
              <a:t>2) 	</a:t>
            </a:r>
            <a:r>
              <a:rPr lang="en-GB" sz="2200" b="1" dirty="0" smtClean="0">
                <a:solidFill>
                  <a:srgbClr val="FF0000"/>
                </a:solidFill>
                <a:latin typeface="Bodoni MT" pitchFamily="18" charset="0"/>
              </a:rPr>
              <a:t>GENDER</a:t>
            </a:r>
            <a:r>
              <a:rPr lang="en-GB" sz="2200" b="1" dirty="0" smtClean="0">
                <a:latin typeface="Bodoni MT" pitchFamily="18" charset="0"/>
              </a:rPr>
              <a:t>.. There is little difference in actual muscle strength .. BUT .. Women have less size, cross section area, and muscle mass .. And less </a:t>
            </a:r>
            <a:r>
              <a:rPr lang="en-GB" sz="2200" b="1" dirty="0" smtClean="0">
                <a:solidFill>
                  <a:srgbClr val="FF0000"/>
                </a:solidFill>
                <a:latin typeface="Bodoni MT" pitchFamily="18" charset="0"/>
              </a:rPr>
              <a:t>TESTOSTERONE</a:t>
            </a:r>
            <a:r>
              <a:rPr lang="en-GB" sz="2200" b="1" dirty="0" smtClean="0">
                <a:latin typeface="Bodoni MT" pitchFamily="18" charset="0"/>
              </a:rPr>
              <a:t> .. which can mean less strength</a:t>
            </a:r>
          </a:p>
          <a:p>
            <a:pPr marL="457200" indent="-457200">
              <a:buAutoNum type="arabicParenR" startAt="3"/>
            </a:pPr>
            <a:r>
              <a:rPr lang="en-GB" sz="2200" b="1" dirty="0" smtClean="0">
                <a:latin typeface="Bodoni MT" pitchFamily="18" charset="0"/>
              </a:rPr>
              <a:t> </a:t>
            </a:r>
            <a:r>
              <a:rPr lang="en-GB" sz="2200" b="1" dirty="0" smtClean="0">
                <a:solidFill>
                  <a:srgbClr val="FF0000"/>
                </a:solidFill>
                <a:latin typeface="Bodoni MT" pitchFamily="18" charset="0"/>
              </a:rPr>
              <a:t>AGE</a:t>
            </a:r>
            <a:r>
              <a:rPr lang="en-GB" sz="2200" b="1" dirty="0" smtClean="0">
                <a:latin typeface="Bodoni MT" pitchFamily="18" charset="0"/>
              </a:rPr>
              <a:t>- Female Strength Peak=Ages: 16 – 25 Male Strength Peak = Ages:18 – 30 Testosterone levels peak between 20 and 30 in both sexes which is when greatest strength gains are made. After 30 testosterone decreases leading to less mass and less efficient neuro-muscular system .. therefore less potential 	4) </a:t>
            </a:r>
            <a:r>
              <a:rPr lang="en-GB" sz="2200" b="1" dirty="0" smtClean="0">
                <a:solidFill>
                  <a:srgbClr val="FF0000"/>
                </a:solidFill>
                <a:latin typeface="Bodoni MT" pitchFamily="18" charset="0"/>
              </a:rPr>
              <a:t>PHYSICAL INACTIVITY</a:t>
            </a:r>
            <a:r>
              <a:rPr lang="en-GB" sz="2200" b="1" dirty="0" smtClean="0">
                <a:latin typeface="Bodoni MT" pitchFamily="18" charset="0"/>
              </a:rPr>
              <a:t>.. </a:t>
            </a:r>
            <a:r>
              <a:rPr lang="en-GB" sz="2200" b="1" dirty="0" smtClean="0">
                <a:solidFill>
                  <a:srgbClr val="FF0000"/>
                </a:solidFill>
                <a:latin typeface="Bodoni MT" pitchFamily="18" charset="0"/>
              </a:rPr>
              <a:t>Atrophy</a:t>
            </a:r>
            <a:r>
              <a:rPr lang="en-GB" sz="2200" b="1" dirty="0" smtClean="0">
                <a:latin typeface="Bodoni MT" pitchFamily="18" charset="0"/>
              </a:rPr>
              <a:t> occurs in muscles after 48 hours of inactivity. Reversibility begins at this time</a:t>
            </a:r>
          </a:p>
          <a:p>
            <a:pPr marL="457200" indent="-457200">
              <a:buNone/>
            </a:pPr>
            <a:r>
              <a:rPr lang="en-GB" sz="2200" b="1" dirty="0" smtClean="0">
                <a:latin typeface="Bodoni MT" pitchFamily="18" charset="0"/>
              </a:rPr>
              <a:t>5) 	</a:t>
            </a:r>
            <a:r>
              <a:rPr lang="en-GB" sz="2200" b="1" dirty="0" smtClean="0">
                <a:solidFill>
                  <a:srgbClr val="FF0000"/>
                </a:solidFill>
                <a:latin typeface="Bodoni MT" pitchFamily="18" charset="0"/>
              </a:rPr>
              <a:t>STRENGTH TRAINING</a:t>
            </a:r>
            <a:r>
              <a:rPr lang="en-GB" sz="2200" b="1" dirty="0" smtClean="0">
                <a:latin typeface="Bodoni MT" pitchFamily="18" charset="0"/>
              </a:rPr>
              <a:t>… This causes </a:t>
            </a:r>
            <a:r>
              <a:rPr lang="en-GB" sz="2200" b="1" dirty="0" smtClean="0">
                <a:solidFill>
                  <a:srgbClr val="FF0000"/>
                </a:solidFill>
                <a:latin typeface="Bodoni MT" pitchFamily="18" charset="0"/>
              </a:rPr>
              <a:t>Hypertrophy</a:t>
            </a:r>
            <a:r>
              <a:rPr lang="en-GB" sz="2200" b="1" dirty="0" smtClean="0">
                <a:latin typeface="Bodoni MT" pitchFamily="18" charset="0"/>
              </a:rPr>
              <a:t> in specific training areas	6)</a:t>
            </a:r>
            <a:r>
              <a:rPr lang="en-GB" sz="2200" b="1" dirty="0" smtClean="0">
                <a:solidFill>
                  <a:srgbClr val="FF0000"/>
                </a:solidFill>
                <a:latin typeface="Bodoni MT" pitchFamily="18" charset="0"/>
              </a:rPr>
              <a:t>THE WEAKEST POINT IN A RANGE OF MOTION</a:t>
            </a:r>
            <a:r>
              <a:rPr lang="en-GB" sz="2200" b="1" dirty="0" smtClean="0">
                <a:latin typeface="Bodoni MT" pitchFamily="18" charset="0"/>
              </a:rPr>
              <a:t>…… or a Movements Range .. This is specific to the angle of a joint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4948</TotalTime>
  <Words>6852</Words>
  <Application>Microsoft Office PowerPoint</Application>
  <PresentationFormat>On-screen Show (4:3)</PresentationFormat>
  <Paragraphs>577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WARM UP AND COOL DOWN</vt:lpstr>
      <vt:lpstr>STRENGTH</vt:lpstr>
      <vt:lpstr>RPE – Rating of Perceived Exertion - The Borg Scale</vt:lpstr>
      <vt:lpstr>STRENGTH TRAINING GUIDELINES</vt:lpstr>
      <vt:lpstr>STRENGTH TRAINING GUIDELINES</vt:lpstr>
      <vt:lpstr>STRENGTH TRAINING METHODS</vt:lpstr>
      <vt:lpstr>STRENGTH TRAINING METHODS</vt:lpstr>
      <vt:lpstr>STRENGTH TRAINING METHODS</vt:lpstr>
      <vt:lpstr>THE 6 FACTORS AFFECTING STRENGTH</vt:lpstr>
      <vt:lpstr>Slide 10</vt:lpstr>
      <vt:lpstr>Slide 11</vt:lpstr>
      <vt:lpstr>Slide 12</vt:lpstr>
      <vt:lpstr>Slide 13</vt:lpstr>
      <vt:lpstr>Slide 14</vt:lpstr>
      <vt:lpstr>Slide 15</vt:lpstr>
      <vt:lpstr>Slide 16</vt:lpstr>
      <vt:lpstr>Slide 17</vt:lpstr>
      <vt:lpstr>Slide 18</vt:lpstr>
      <vt:lpstr>Slide 19</vt:lpstr>
      <vt:lpstr>Slide 20</vt:lpstr>
      <vt:lpstr>MEASURING FLEXIBILITY</vt:lpstr>
      <vt:lpstr>FLEXIBILITY TRAINING</vt:lpstr>
      <vt:lpstr>FLEXIBILITY TRAINING</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MODERN OLYMPICS GAMES</dc:title>
  <dc:creator>mrobinson</dc:creator>
  <cp:lastModifiedBy>mrobinson</cp:lastModifiedBy>
  <cp:revision>1100</cp:revision>
  <dcterms:created xsi:type="dcterms:W3CDTF">2009-02-12T08:41:41Z</dcterms:created>
  <dcterms:modified xsi:type="dcterms:W3CDTF">2011-03-17T13:48:35Z</dcterms:modified>
</cp:coreProperties>
</file>