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60" r:id="rId2"/>
    <p:sldId id="298" r:id="rId3"/>
    <p:sldId id="297"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93" r:id="rId28"/>
    <p:sldId id="294" r:id="rId29"/>
    <p:sldId id="295" r:id="rId30"/>
    <p:sldId id="285" r:id="rId31"/>
    <p:sldId id="286" r:id="rId32"/>
    <p:sldId id="287" r:id="rId33"/>
    <p:sldId id="288" r:id="rId34"/>
    <p:sldId id="296" r:id="rId35"/>
    <p:sldId id="289" r:id="rId36"/>
    <p:sldId id="290" r:id="rId37"/>
    <p:sldId id="291"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44D0B8-C1E0-454C-B7B7-661C7648729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GB"/>
        </a:p>
      </dgm:t>
    </dgm:pt>
    <dgm:pt modelId="{9721DCE9-B574-45B3-AF1D-6D40D82ACDE8}">
      <dgm:prSet/>
      <dgm:spPr/>
      <dgm:t>
        <a:bodyPr/>
        <a:lstStyle/>
        <a:p>
          <a:pPr rtl="0"/>
          <a:r>
            <a:rPr lang="en-GB" b="1" dirty="0" smtClean="0"/>
            <a:t>Inter Relationship </a:t>
          </a:r>
          <a:r>
            <a:rPr lang="en-GB" b="1" dirty="0" smtClean="0">
              <a:solidFill>
                <a:srgbClr val="FF0000"/>
              </a:solidFill>
            </a:rPr>
            <a:t>‘Golden Triangle’</a:t>
          </a:r>
          <a:endParaRPr lang="en-GB" dirty="0">
            <a:solidFill>
              <a:srgbClr val="FF0000"/>
            </a:solidFill>
          </a:endParaRPr>
        </a:p>
      </dgm:t>
    </dgm:pt>
    <dgm:pt modelId="{B3145FF7-31D0-4463-A48D-2BD1EE29A1EB}" type="parTrans" cxnId="{9CC21238-8676-46D5-8166-3E97001CE564}">
      <dgm:prSet/>
      <dgm:spPr/>
      <dgm:t>
        <a:bodyPr/>
        <a:lstStyle/>
        <a:p>
          <a:endParaRPr lang="en-GB"/>
        </a:p>
      </dgm:t>
    </dgm:pt>
    <dgm:pt modelId="{8D294CB0-711A-4A4E-BD41-AE52443DF19A}" type="sibTrans" cxnId="{9CC21238-8676-46D5-8166-3E97001CE564}">
      <dgm:prSet/>
      <dgm:spPr/>
      <dgm:t>
        <a:bodyPr/>
        <a:lstStyle/>
        <a:p>
          <a:endParaRPr lang="en-GB"/>
        </a:p>
      </dgm:t>
    </dgm:pt>
    <dgm:pt modelId="{D38E46E4-C020-40B9-A394-6209F45C42C8}">
      <dgm:prSet/>
      <dgm:spPr/>
      <dgm:t>
        <a:bodyPr/>
        <a:lstStyle/>
        <a:p>
          <a:pPr rtl="0"/>
          <a:r>
            <a:rPr lang="en-GB" b="1" dirty="0" smtClean="0"/>
            <a:t>Sport</a:t>
          </a:r>
          <a:endParaRPr lang="en-GB" dirty="0"/>
        </a:p>
      </dgm:t>
    </dgm:pt>
    <dgm:pt modelId="{CC7AB03B-E074-484A-A171-34A5572FF359}" type="parTrans" cxnId="{E46207AE-3FDD-4D4C-9EF7-EC39980A6752}">
      <dgm:prSet/>
      <dgm:spPr/>
      <dgm:t>
        <a:bodyPr/>
        <a:lstStyle/>
        <a:p>
          <a:endParaRPr lang="en-GB"/>
        </a:p>
      </dgm:t>
    </dgm:pt>
    <dgm:pt modelId="{423FEEC1-29E5-46DD-9E4B-F39383592E53}" type="sibTrans" cxnId="{E46207AE-3FDD-4D4C-9EF7-EC39980A6752}">
      <dgm:prSet/>
      <dgm:spPr/>
      <dgm:t>
        <a:bodyPr/>
        <a:lstStyle/>
        <a:p>
          <a:endParaRPr lang="en-GB"/>
        </a:p>
      </dgm:t>
    </dgm:pt>
    <dgm:pt modelId="{F7586F22-9919-47B5-8553-18765606A283}">
      <dgm:prSet/>
      <dgm:spPr/>
      <dgm:t>
        <a:bodyPr/>
        <a:lstStyle/>
        <a:p>
          <a:pPr rtl="0"/>
          <a:r>
            <a:rPr lang="en-GB" b="1" dirty="0" smtClean="0"/>
            <a:t>Sponsorship</a:t>
          </a:r>
          <a:endParaRPr lang="en-GB" b="1" dirty="0"/>
        </a:p>
      </dgm:t>
    </dgm:pt>
    <dgm:pt modelId="{06A49057-4AC5-4620-A9E4-035588512F46}" type="parTrans" cxnId="{E603AB93-2DB0-41C1-95D2-E1ED070424B6}">
      <dgm:prSet/>
      <dgm:spPr/>
      <dgm:t>
        <a:bodyPr/>
        <a:lstStyle/>
        <a:p>
          <a:endParaRPr lang="en-GB"/>
        </a:p>
      </dgm:t>
    </dgm:pt>
    <dgm:pt modelId="{53D385CF-090D-4F3A-B207-23AD7C267E98}" type="sibTrans" cxnId="{E603AB93-2DB0-41C1-95D2-E1ED070424B6}">
      <dgm:prSet/>
      <dgm:spPr/>
      <dgm:t>
        <a:bodyPr/>
        <a:lstStyle/>
        <a:p>
          <a:endParaRPr lang="en-GB"/>
        </a:p>
      </dgm:t>
    </dgm:pt>
    <dgm:pt modelId="{9DB981A2-691F-41A6-88A2-BE6EF9C6DE95}">
      <dgm:prSet/>
      <dgm:spPr/>
      <dgm:t>
        <a:bodyPr/>
        <a:lstStyle/>
        <a:p>
          <a:pPr rtl="0"/>
          <a:r>
            <a:rPr lang="en-GB" b="1" dirty="0" smtClean="0"/>
            <a:t>Media</a:t>
          </a:r>
          <a:endParaRPr lang="en-GB" b="1" dirty="0"/>
        </a:p>
      </dgm:t>
    </dgm:pt>
    <dgm:pt modelId="{343BF686-46E8-490E-A277-D8F8096C454B}" type="parTrans" cxnId="{9F8AF16E-45B6-4060-BD78-05829494B4E2}">
      <dgm:prSet/>
      <dgm:spPr/>
      <dgm:t>
        <a:bodyPr/>
        <a:lstStyle/>
        <a:p>
          <a:endParaRPr lang="en-GB"/>
        </a:p>
      </dgm:t>
    </dgm:pt>
    <dgm:pt modelId="{40A690CA-F16C-4656-955C-A6FC681F425A}" type="sibTrans" cxnId="{9F8AF16E-45B6-4060-BD78-05829494B4E2}">
      <dgm:prSet/>
      <dgm:spPr/>
      <dgm:t>
        <a:bodyPr/>
        <a:lstStyle/>
        <a:p>
          <a:endParaRPr lang="en-GB"/>
        </a:p>
      </dgm:t>
    </dgm:pt>
    <dgm:pt modelId="{41E8F308-2590-4851-A05E-C97AB8303C30}" type="pres">
      <dgm:prSet presAssocID="{C144D0B8-C1E0-454C-B7B7-661C76487295}" presName="compositeShape" presStyleCnt="0">
        <dgm:presLayoutVars>
          <dgm:dir/>
          <dgm:resizeHandles/>
        </dgm:presLayoutVars>
      </dgm:prSet>
      <dgm:spPr/>
      <dgm:t>
        <a:bodyPr/>
        <a:lstStyle/>
        <a:p>
          <a:endParaRPr lang="en-GB"/>
        </a:p>
      </dgm:t>
    </dgm:pt>
    <dgm:pt modelId="{94A26370-B62F-46B4-AAA8-72BBBBC874D6}" type="pres">
      <dgm:prSet presAssocID="{C144D0B8-C1E0-454C-B7B7-661C76487295}" presName="pyramid" presStyleLbl="node1" presStyleIdx="0" presStyleCnt="1"/>
      <dgm:spPr/>
    </dgm:pt>
    <dgm:pt modelId="{AE1ED74A-188F-4C1A-A0C9-DABE984E6DDE}" type="pres">
      <dgm:prSet presAssocID="{C144D0B8-C1E0-454C-B7B7-661C76487295}" presName="theList" presStyleCnt="0"/>
      <dgm:spPr/>
    </dgm:pt>
    <dgm:pt modelId="{96831A63-069E-4CF1-94C8-103239F2185C}" type="pres">
      <dgm:prSet presAssocID="{9721DCE9-B574-45B3-AF1D-6D40D82ACDE8}" presName="aNode" presStyleLbl="fgAcc1" presStyleIdx="0" presStyleCnt="4" custLinFactY="101622" custLinFactNeighborX="66950" custLinFactNeighborY="200000">
        <dgm:presLayoutVars>
          <dgm:bulletEnabled val="1"/>
        </dgm:presLayoutVars>
      </dgm:prSet>
      <dgm:spPr/>
      <dgm:t>
        <a:bodyPr/>
        <a:lstStyle/>
        <a:p>
          <a:endParaRPr lang="en-GB"/>
        </a:p>
      </dgm:t>
    </dgm:pt>
    <dgm:pt modelId="{F66B69F2-FFB0-4C6C-95A3-B0CA4A7D1868}" type="pres">
      <dgm:prSet presAssocID="{9721DCE9-B574-45B3-AF1D-6D40D82ACDE8}" presName="aSpace" presStyleCnt="0"/>
      <dgm:spPr/>
    </dgm:pt>
    <dgm:pt modelId="{4CE89961-3223-45D3-B7A2-F79E71E1658D}" type="pres">
      <dgm:prSet presAssocID="{D38E46E4-C020-40B9-A394-6209F45C42C8}" presName="aNode" presStyleLbl="fgAcc1" presStyleIdx="1" presStyleCnt="4" custLinFactY="-138492" custLinFactNeighborX="-49169" custLinFactNeighborY="-200000">
        <dgm:presLayoutVars>
          <dgm:bulletEnabled val="1"/>
        </dgm:presLayoutVars>
      </dgm:prSet>
      <dgm:spPr/>
      <dgm:t>
        <a:bodyPr/>
        <a:lstStyle/>
        <a:p>
          <a:endParaRPr lang="en-GB"/>
        </a:p>
      </dgm:t>
    </dgm:pt>
    <dgm:pt modelId="{9561F64F-E7AD-4195-97F3-28B3D4FE3002}" type="pres">
      <dgm:prSet presAssocID="{D38E46E4-C020-40B9-A394-6209F45C42C8}" presName="aSpace" presStyleCnt="0"/>
      <dgm:spPr/>
    </dgm:pt>
    <dgm:pt modelId="{7F6179D8-13F5-421E-8150-3934CBB3F7DF}" type="pres">
      <dgm:prSet presAssocID="{F7586F22-9919-47B5-8553-18765606A283}" presName="aNode" presStyleLbl="fgAcc1" presStyleIdx="2" presStyleCnt="4" custLinFactX="-19590" custLinFactY="196327" custLinFactNeighborX="-100000" custLinFactNeighborY="200000">
        <dgm:presLayoutVars>
          <dgm:bulletEnabled val="1"/>
        </dgm:presLayoutVars>
      </dgm:prSet>
      <dgm:spPr/>
      <dgm:t>
        <a:bodyPr/>
        <a:lstStyle/>
        <a:p>
          <a:endParaRPr lang="en-GB"/>
        </a:p>
      </dgm:t>
    </dgm:pt>
    <dgm:pt modelId="{F29523B9-7EAF-4AF8-9EC6-8BBE1130E4EA}" type="pres">
      <dgm:prSet presAssocID="{F7586F22-9919-47B5-8553-18765606A283}" presName="aSpace" presStyleCnt="0"/>
      <dgm:spPr/>
    </dgm:pt>
    <dgm:pt modelId="{2BC50B4E-188B-4FDF-896E-6733B7D5CF23}" type="pres">
      <dgm:prSet presAssocID="{9DB981A2-691F-41A6-88A2-BE6EF9C6DE95}" presName="aNode" presStyleLbl="fgAcc1" presStyleIdx="3" presStyleCnt="4" custLinFactY="87446" custLinFactNeighborX="30965" custLinFactNeighborY="100000">
        <dgm:presLayoutVars>
          <dgm:bulletEnabled val="1"/>
        </dgm:presLayoutVars>
      </dgm:prSet>
      <dgm:spPr/>
      <dgm:t>
        <a:bodyPr/>
        <a:lstStyle/>
        <a:p>
          <a:endParaRPr lang="en-GB"/>
        </a:p>
      </dgm:t>
    </dgm:pt>
    <dgm:pt modelId="{B1EDF443-E66E-48E2-8391-1B93099996E3}" type="pres">
      <dgm:prSet presAssocID="{9DB981A2-691F-41A6-88A2-BE6EF9C6DE95}" presName="aSpace" presStyleCnt="0"/>
      <dgm:spPr/>
    </dgm:pt>
  </dgm:ptLst>
  <dgm:cxnLst>
    <dgm:cxn modelId="{261045EE-448C-4C4B-B756-015AB21F814B}" type="presOf" srcId="{F7586F22-9919-47B5-8553-18765606A283}" destId="{7F6179D8-13F5-421E-8150-3934CBB3F7DF}" srcOrd="0" destOrd="0" presId="urn:microsoft.com/office/officeart/2005/8/layout/pyramid2"/>
    <dgm:cxn modelId="{DC824E5F-9754-46DA-913F-018F1CE55610}" type="presOf" srcId="{D38E46E4-C020-40B9-A394-6209F45C42C8}" destId="{4CE89961-3223-45D3-B7A2-F79E71E1658D}" srcOrd="0" destOrd="0" presId="urn:microsoft.com/office/officeart/2005/8/layout/pyramid2"/>
    <dgm:cxn modelId="{E46207AE-3FDD-4D4C-9EF7-EC39980A6752}" srcId="{C144D0B8-C1E0-454C-B7B7-661C76487295}" destId="{D38E46E4-C020-40B9-A394-6209F45C42C8}" srcOrd="1" destOrd="0" parTransId="{CC7AB03B-E074-484A-A171-34A5572FF359}" sibTransId="{423FEEC1-29E5-46DD-9E4B-F39383592E53}"/>
    <dgm:cxn modelId="{83AEAA7D-837B-412F-B58D-632C788DAA76}" type="presOf" srcId="{C144D0B8-C1E0-454C-B7B7-661C76487295}" destId="{41E8F308-2590-4851-A05E-C97AB8303C30}" srcOrd="0" destOrd="0" presId="urn:microsoft.com/office/officeart/2005/8/layout/pyramid2"/>
    <dgm:cxn modelId="{B93E3ADD-63FF-4875-83E7-0B3ADF709451}" type="presOf" srcId="{9DB981A2-691F-41A6-88A2-BE6EF9C6DE95}" destId="{2BC50B4E-188B-4FDF-896E-6733B7D5CF23}" srcOrd="0" destOrd="0" presId="urn:microsoft.com/office/officeart/2005/8/layout/pyramid2"/>
    <dgm:cxn modelId="{9CC21238-8676-46D5-8166-3E97001CE564}" srcId="{C144D0B8-C1E0-454C-B7B7-661C76487295}" destId="{9721DCE9-B574-45B3-AF1D-6D40D82ACDE8}" srcOrd="0" destOrd="0" parTransId="{B3145FF7-31D0-4463-A48D-2BD1EE29A1EB}" sibTransId="{8D294CB0-711A-4A4E-BD41-AE52443DF19A}"/>
    <dgm:cxn modelId="{E603AB93-2DB0-41C1-95D2-E1ED070424B6}" srcId="{C144D0B8-C1E0-454C-B7B7-661C76487295}" destId="{F7586F22-9919-47B5-8553-18765606A283}" srcOrd="2" destOrd="0" parTransId="{06A49057-4AC5-4620-A9E4-035588512F46}" sibTransId="{53D385CF-090D-4F3A-B207-23AD7C267E98}"/>
    <dgm:cxn modelId="{9F8AF16E-45B6-4060-BD78-05829494B4E2}" srcId="{C144D0B8-C1E0-454C-B7B7-661C76487295}" destId="{9DB981A2-691F-41A6-88A2-BE6EF9C6DE95}" srcOrd="3" destOrd="0" parTransId="{343BF686-46E8-490E-A277-D8F8096C454B}" sibTransId="{40A690CA-F16C-4656-955C-A6FC681F425A}"/>
    <dgm:cxn modelId="{9FF020EA-9267-4CFE-B7A9-0D057125A709}" type="presOf" srcId="{9721DCE9-B574-45B3-AF1D-6D40D82ACDE8}" destId="{96831A63-069E-4CF1-94C8-103239F2185C}" srcOrd="0" destOrd="0" presId="urn:microsoft.com/office/officeart/2005/8/layout/pyramid2"/>
    <dgm:cxn modelId="{F925AEAE-9C48-4406-950B-6D712A5C9D3E}" type="presParOf" srcId="{41E8F308-2590-4851-A05E-C97AB8303C30}" destId="{94A26370-B62F-46B4-AAA8-72BBBBC874D6}" srcOrd="0" destOrd="0" presId="urn:microsoft.com/office/officeart/2005/8/layout/pyramid2"/>
    <dgm:cxn modelId="{3390299F-8518-4AFB-9D42-324BBC7D8257}" type="presParOf" srcId="{41E8F308-2590-4851-A05E-C97AB8303C30}" destId="{AE1ED74A-188F-4C1A-A0C9-DABE984E6DDE}" srcOrd="1" destOrd="0" presId="urn:microsoft.com/office/officeart/2005/8/layout/pyramid2"/>
    <dgm:cxn modelId="{6EDC1E82-F4AC-476A-8E71-9500AB62D161}" type="presParOf" srcId="{AE1ED74A-188F-4C1A-A0C9-DABE984E6DDE}" destId="{96831A63-069E-4CF1-94C8-103239F2185C}" srcOrd="0" destOrd="0" presId="urn:microsoft.com/office/officeart/2005/8/layout/pyramid2"/>
    <dgm:cxn modelId="{6591FAA5-6D0D-4E85-A91D-5F13E3EE3E92}" type="presParOf" srcId="{AE1ED74A-188F-4C1A-A0C9-DABE984E6DDE}" destId="{F66B69F2-FFB0-4C6C-95A3-B0CA4A7D1868}" srcOrd="1" destOrd="0" presId="urn:microsoft.com/office/officeart/2005/8/layout/pyramid2"/>
    <dgm:cxn modelId="{BF40D4C7-A382-4FF8-AACD-5E4816476435}" type="presParOf" srcId="{AE1ED74A-188F-4C1A-A0C9-DABE984E6DDE}" destId="{4CE89961-3223-45D3-B7A2-F79E71E1658D}" srcOrd="2" destOrd="0" presId="urn:microsoft.com/office/officeart/2005/8/layout/pyramid2"/>
    <dgm:cxn modelId="{DF62C7AE-3756-4594-92B2-1DC477008EAC}" type="presParOf" srcId="{AE1ED74A-188F-4C1A-A0C9-DABE984E6DDE}" destId="{9561F64F-E7AD-4195-97F3-28B3D4FE3002}" srcOrd="3" destOrd="0" presId="urn:microsoft.com/office/officeart/2005/8/layout/pyramid2"/>
    <dgm:cxn modelId="{57775A72-E0DC-4F09-9147-979EAD9D4AE6}" type="presParOf" srcId="{AE1ED74A-188F-4C1A-A0C9-DABE984E6DDE}" destId="{7F6179D8-13F5-421E-8150-3934CBB3F7DF}" srcOrd="4" destOrd="0" presId="urn:microsoft.com/office/officeart/2005/8/layout/pyramid2"/>
    <dgm:cxn modelId="{A34509D5-DCD7-41DA-87C2-C6A687E32EE7}" type="presParOf" srcId="{AE1ED74A-188F-4C1A-A0C9-DABE984E6DDE}" destId="{F29523B9-7EAF-4AF8-9EC6-8BBE1130E4EA}" srcOrd="5" destOrd="0" presId="urn:microsoft.com/office/officeart/2005/8/layout/pyramid2"/>
    <dgm:cxn modelId="{1A8C4310-31F5-4663-A889-64B4CED54FDB}" type="presParOf" srcId="{AE1ED74A-188F-4C1A-A0C9-DABE984E6DDE}" destId="{2BC50B4E-188B-4FDF-896E-6733B7D5CF23}" srcOrd="6" destOrd="0" presId="urn:microsoft.com/office/officeart/2005/8/layout/pyramid2"/>
    <dgm:cxn modelId="{6ECD75B2-27F9-4824-85C2-09FCC983574C}" type="presParOf" srcId="{AE1ED74A-188F-4C1A-A0C9-DABE984E6DDE}" destId="{B1EDF443-E66E-48E2-8391-1B93099996E3}" srcOrd="7"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731FA2-BBED-45ED-B406-68DE832F42CC}" type="doc">
      <dgm:prSet loTypeId="urn:microsoft.com/office/officeart/2005/8/layout/pyramid1" loCatId="pyramid" qsTypeId="urn:microsoft.com/office/officeart/2005/8/quickstyle/simple1" qsCatId="simple" csTypeId="urn:microsoft.com/office/officeart/2005/8/colors/accent1_2" csCatId="accent1" phldr="1"/>
      <dgm:spPr/>
    </dgm:pt>
    <dgm:pt modelId="{46E7034A-F302-4EB0-B8E0-0C84E9555BD6}">
      <dgm:prSet phldrT="[Text]" custT="1"/>
      <dgm:spPr/>
      <dgm:t>
        <a:bodyPr/>
        <a:lstStyle/>
        <a:p>
          <a:r>
            <a:rPr lang="en-GB" sz="2200" b="1" dirty="0" smtClean="0">
              <a:latin typeface="+mj-lt"/>
            </a:rPr>
            <a:t>World Class </a:t>
          </a:r>
          <a:r>
            <a:rPr lang="en-GB" sz="2200" b="1" dirty="0" smtClean="0">
              <a:solidFill>
                <a:srgbClr val="FF0000"/>
              </a:solidFill>
              <a:latin typeface="+mj-lt"/>
            </a:rPr>
            <a:t>PODIUM</a:t>
          </a:r>
          <a:r>
            <a:rPr lang="en-GB" sz="2200" b="1" dirty="0" smtClean="0">
              <a:latin typeface="+mj-lt"/>
            </a:rPr>
            <a:t> </a:t>
          </a:r>
        </a:p>
        <a:p>
          <a:r>
            <a:rPr lang="en-GB" sz="2200" b="1" dirty="0" smtClean="0">
              <a:latin typeface="+mj-lt"/>
            </a:rPr>
            <a:t>0 to 2 years from Podium</a:t>
          </a:r>
          <a:endParaRPr lang="en-GB" sz="2200" b="1" dirty="0">
            <a:latin typeface="+mj-lt"/>
          </a:endParaRPr>
        </a:p>
      </dgm:t>
    </dgm:pt>
    <dgm:pt modelId="{76BD024D-427A-4886-8D97-468D12ADFCBF}" type="parTrans" cxnId="{082EB1EC-FD49-4CEF-AAE8-D032A0F85369}">
      <dgm:prSet/>
      <dgm:spPr/>
      <dgm:t>
        <a:bodyPr/>
        <a:lstStyle/>
        <a:p>
          <a:endParaRPr lang="en-GB" sz="2200" b="1">
            <a:latin typeface="+mj-lt"/>
          </a:endParaRPr>
        </a:p>
      </dgm:t>
    </dgm:pt>
    <dgm:pt modelId="{CCD5D286-73DE-4035-B170-A7A134FD72B9}" type="sibTrans" cxnId="{082EB1EC-FD49-4CEF-AAE8-D032A0F85369}">
      <dgm:prSet/>
      <dgm:spPr/>
      <dgm:t>
        <a:bodyPr/>
        <a:lstStyle/>
        <a:p>
          <a:endParaRPr lang="en-GB" sz="2200" b="1">
            <a:latin typeface="+mj-lt"/>
          </a:endParaRPr>
        </a:p>
      </dgm:t>
    </dgm:pt>
    <dgm:pt modelId="{FC44807B-16DF-4EE1-9AD2-B7C4BD9EA3FE}">
      <dgm:prSet phldrT="[Text]" custT="1"/>
      <dgm:spPr/>
      <dgm:t>
        <a:bodyPr/>
        <a:lstStyle/>
        <a:p>
          <a:r>
            <a:rPr lang="en-GB" sz="2200" b="1" dirty="0" smtClean="0">
              <a:latin typeface="+mj-lt"/>
            </a:rPr>
            <a:t>World Class </a:t>
          </a:r>
          <a:r>
            <a:rPr lang="en-GB" sz="2200" b="1" dirty="0" smtClean="0">
              <a:solidFill>
                <a:srgbClr val="FF0000"/>
              </a:solidFill>
              <a:latin typeface="+mj-lt"/>
            </a:rPr>
            <a:t>DEVELOPMENT</a:t>
          </a:r>
        </a:p>
        <a:p>
          <a:r>
            <a:rPr lang="en-GB" sz="2200" b="1" dirty="0" smtClean="0">
              <a:latin typeface="+mj-lt"/>
            </a:rPr>
            <a:t>4 to 6 years from Podium</a:t>
          </a:r>
          <a:endParaRPr lang="en-GB" sz="2200" b="1" dirty="0">
            <a:latin typeface="+mj-lt"/>
          </a:endParaRPr>
        </a:p>
      </dgm:t>
    </dgm:pt>
    <dgm:pt modelId="{AFBD6938-D047-4355-8A56-D26BCAF313A7}" type="parTrans" cxnId="{655FCA6E-E816-4624-B1C4-EAB52E3DAB29}">
      <dgm:prSet/>
      <dgm:spPr/>
      <dgm:t>
        <a:bodyPr/>
        <a:lstStyle/>
        <a:p>
          <a:endParaRPr lang="en-GB" sz="2200" b="1">
            <a:latin typeface="+mj-lt"/>
          </a:endParaRPr>
        </a:p>
      </dgm:t>
    </dgm:pt>
    <dgm:pt modelId="{952E2EE5-168A-4817-8275-41D98182DADA}" type="sibTrans" cxnId="{655FCA6E-E816-4624-B1C4-EAB52E3DAB29}">
      <dgm:prSet/>
      <dgm:spPr/>
      <dgm:t>
        <a:bodyPr/>
        <a:lstStyle/>
        <a:p>
          <a:endParaRPr lang="en-GB" sz="2200" b="1">
            <a:latin typeface="+mj-lt"/>
          </a:endParaRPr>
        </a:p>
      </dgm:t>
    </dgm:pt>
    <dgm:pt modelId="{5CE973F4-3A8D-4400-A461-EC906A9EE9C6}">
      <dgm:prSet phldrT="[Text]" custT="1"/>
      <dgm:spPr/>
      <dgm:t>
        <a:bodyPr/>
        <a:lstStyle/>
        <a:p>
          <a:r>
            <a:rPr lang="en-GB" sz="2200" b="1" dirty="0" smtClean="0">
              <a:latin typeface="+mj-lt"/>
            </a:rPr>
            <a:t>World Class </a:t>
          </a:r>
          <a:r>
            <a:rPr lang="en-GB" sz="2200" b="1" dirty="0" smtClean="0">
              <a:solidFill>
                <a:srgbClr val="FF0000"/>
              </a:solidFill>
              <a:latin typeface="+mj-lt"/>
            </a:rPr>
            <a:t>TALENT</a:t>
          </a:r>
          <a:r>
            <a:rPr lang="en-GB" sz="2200" b="1" dirty="0" smtClean="0">
              <a:latin typeface="+mj-lt"/>
            </a:rPr>
            <a:t> </a:t>
          </a:r>
        </a:p>
        <a:p>
          <a:r>
            <a:rPr lang="en-GB" sz="2200" b="1" dirty="0" smtClean="0">
              <a:latin typeface="+mj-lt"/>
            </a:rPr>
            <a:t>6 to 8 years away from Podium</a:t>
          </a:r>
          <a:endParaRPr lang="en-GB" sz="2200" b="1" dirty="0">
            <a:latin typeface="+mj-lt"/>
          </a:endParaRPr>
        </a:p>
      </dgm:t>
    </dgm:pt>
    <dgm:pt modelId="{9FFC7E4A-842E-4C35-848C-FA310138B93E}" type="parTrans" cxnId="{929B0FF8-E306-47F0-A176-ACEE3025A686}">
      <dgm:prSet/>
      <dgm:spPr/>
      <dgm:t>
        <a:bodyPr/>
        <a:lstStyle/>
        <a:p>
          <a:endParaRPr lang="en-GB" sz="2200" b="1">
            <a:latin typeface="+mj-lt"/>
          </a:endParaRPr>
        </a:p>
      </dgm:t>
    </dgm:pt>
    <dgm:pt modelId="{F6629923-193E-4459-83AC-F0125BDCB058}" type="sibTrans" cxnId="{929B0FF8-E306-47F0-A176-ACEE3025A686}">
      <dgm:prSet/>
      <dgm:spPr/>
      <dgm:t>
        <a:bodyPr/>
        <a:lstStyle/>
        <a:p>
          <a:endParaRPr lang="en-GB" sz="2200" b="1">
            <a:latin typeface="+mj-lt"/>
          </a:endParaRPr>
        </a:p>
      </dgm:t>
    </dgm:pt>
    <dgm:pt modelId="{7FFDD41E-9078-4F3D-8B2A-415F371520B2}" type="pres">
      <dgm:prSet presAssocID="{25731FA2-BBED-45ED-B406-68DE832F42CC}" presName="Name0" presStyleCnt="0">
        <dgm:presLayoutVars>
          <dgm:dir/>
          <dgm:animLvl val="lvl"/>
          <dgm:resizeHandles val="exact"/>
        </dgm:presLayoutVars>
      </dgm:prSet>
      <dgm:spPr/>
    </dgm:pt>
    <dgm:pt modelId="{131024D1-66FC-4BBC-AFB2-B97319663E64}" type="pres">
      <dgm:prSet presAssocID="{46E7034A-F302-4EB0-B8E0-0C84E9555BD6}" presName="Name8" presStyleCnt="0"/>
      <dgm:spPr/>
    </dgm:pt>
    <dgm:pt modelId="{C014A734-4161-4B97-AD0C-51703A78FA82}" type="pres">
      <dgm:prSet presAssocID="{46E7034A-F302-4EB0-B8E0-0C84E9555BD6}" presName="level" presStyleLbl="node1" presStyleIdx="0" presStyleCnt="3" custScaleX="100779">
        <dgm:presLayoutVars>
          <dgm:chMax val="1"/>
          <dgm:bulletEnabled val="1"/>
        </dgm:presLayoutVars>
      </dgm:prSet>
      <dgm:spPr/>
      <dgm:t>
        <a:bodyPr/>
        <a:lstStyle/>
        <a:p>
          <a:endParaRPr lang="en-GB"/>
        </a:p>
      </dgm:t>
    </dgm:pt>
    <dgm:pt modelId="{8CCB1B89-4F91-4B6B-A7C8-E14655D81889}" type="pres">
      <dgm:prSet presAssocID="{46E7034A-F302-4EB0-B8E0-0C84E9555BD6}" presName="levelTx" presStyleLbl="revTx" presStyleIdx="0" presStyleCnt="0">
        <dgm:presLayoutVars>
          <dgm:chMax val="1"/>
          <dgm:bulletEnabled val="1"/>
        </dgm:presLayoutVars>
      </dgm:prSet>
      <dgm:spPr/>
      <dgm:t>
        <a:bodyPr/>
        <a:lstStyle/>
        <a:p>
          <a:endParaRPr lang="en-GB"/>
        </a:p>
      </dgm:t>
    </dgm:pt>
    <dgm:pt modelId="{E5580195-CAB3-4DD8-84A5-CAF15870D633}" type="pres">
      <dgm:prSet presAssocID="{FC44807B-16DF-4EE1-9AD2-B7C4BD9EA3FE}" presName="Name8" presStyleCnt="0"/>
      <dgm:spPr/>
    </dgm:pt>
    <dgm:pt modelId="{C07DD5D7-4836-4E6A-B9E2-0160075F86DC}" type="pres">
      <dgm:prSet presAssocID="{FC44807B-16DF-4EE1-9AD2-B7C4BD9EA3FE}" presName="level" presStyleLbl="node1" presStyleIdx="1" presStyleCnt="3">
        <dgm:presLayoutVars>
          <dgm:chMax val="1"/>
          <dgm:bulletEnabled val="1"/>
        </dgm:presLayoutVars>
      </dgm:prSet>
      <dgm:spPr/>
      <dgm:t>
        <a:bodyPr/>
        <a:lstStyle/>
        <a:p>
          <a:endParaRPr lang="en-GB"/>
        </a:p>
      </dgm:t>
    </dgm:pt>
    <dgm:pt modelId="{609EC5C6-3D67-4938-BA9A-DFE3A9BEC67D}" type="pres">
      <dgm:prSet presAssocID="{FC44807B-16DF-4EE1-9AD2-B7C4BD9EA3FE}" presName="levelTx" presStyleLbl="revTx" presStyleIdx="0" presStyleCnt="0">
        <dgm:presLayoutVars>
          <dgm:chMax val="1"/>
          <dgm:bulletEnabled val="1"/>
        </dgm:presLayoutVars>
      </dgm:prSet>
      <dgm:spPr/>
      <dgm:t>
        <a:bodyPr/>
        <a:lstStyle/>
        <a:p>
          <a:endParaRPr lang="en-GB"/>
        </a:p>
      </dgm:t>
    </dgm:pt>
    <dgm:pt modelId="{CEDEDE5D-5ADF-470A-8546-28A3AE76F345}" type="pres">
      <dgm:prSet presAssocID="{5CE973F4-3A8D-4400-A461-EC906A9EE9C6}" presName="Name8" presStyleCnt="0"/>
      <dgm:spPr/>
    </dgm:pt>
    <dgm:pt modelId="{12650541-6AC8-4479-A866-6B7A2B1902EE}" type="pres">
      <dgm:prSet presAssocID="{5CE973F4-3A8D-4400-A461-EC906A9EE9C6}" presName="level" presStyleLbl="node1" presStyleIdx="2" presStyleCnt="3">
        <dgm:presLayoutVars>
          <dgm:chMax val="1"/>
          <dgm:bulletEnabled val="1"/>
        </dgm:presLayoutVars>
      </dgm:prSet>
      <dgm:spPr/>
      <dgm:t>
        <a:bodyPr/>
        <a:lstStyle/>
        <a:p>
          <a:endParaRPr lang="en-GB"/>
        </a:p>
      </dgm:t>
    </dgm:pt>
    <dgm:pt modelId="{6BE7F05A-CBE1-48EA-B53B-8020367C8AE8}" type="pres">
      <dgm:prSet presAssocID="{5CE973F4-3A8D-4400-A461-EC906A9EE9C6}" presName="levelTx" presStyleLbl="revTx" presStyleIdx="0" presStyleCnt="0">
        <dgm:presLayoutVars>
          <dgm:chMax val="1"/>
          <dgm:bulletEnabled val="1"/>
        </dgm:presLayoutVars>
      </dgm:prSet>
      <dgm:spPr/>
      <dgm:t>
        <a:bodyPr/>
        <a:lstStyle/>
        <a:p>
          <a:endParaRPr lang="en-GB"/>
        </a:p>
      </dgm:t>
    </dgm:pt>
  </dgm:ptLst>
  <dgm:cxnLst>
    <dgm:cxn modelId="{52AD8A46-C5E1-433A-B4CD-6045747C4EDA}" type="presOf" srcId="{5CE973F4-3A8D-4400-A461-EC906A9EE9C6}" destId="{6BE7F05A-CBE1-48EA-B53B-8020367C8AE8}" srcOrd="1" destOrd="0" presId="urn:microsoft.com/office/officeart/2005/8/layout/pyramid1"/>
    <dgm:cxn modelId="{4E2CC3CD-A8DD-4757-9E1A-91116EE09A01}" type="presOf" srcId="{5CE973F4-3A8D-4400-A461-EC906A9EE9C6}" destId="{12650541-6AC8-4479-A866-6B7A2B1902EE}" srcOrd="0" destOrd="0" presId="urn:microsoft.com/office/officeart/2005/8/layout/pyramid1"/>
    <dgm:cxn modelId="{0688C041-D5A6-4925-B962-64AD88D973C2}" type="presOf" srcId="{FC44807B-16DF-4EE1-9AD2-B7C4BD9EA3FE}" destId="{C07DD5D7-4836-4E6A-B9E2-0160075F86DC}" srcOrd="0" destOrd="0" presId="urn:microsoft.com/office/officeart/2005/8/layout/pyramid1"/>
    <dgm:cxn modelId="{584B1964-5A27-414F-82C3-07ADDEFBFD68}" type="presOf" srcId="{25731FA2-BBED-45ED-B406-68DE832F42CC}" destId="{7FFDD41E-9078-4F3D-8B2A-415F371520B2}" srcOrd="0" destOrd="0" presId="urn:microsoft.com/office/officeart/2005/8/layout/pyramid1"/>
    <dgm:cxn modelId="{4EE27281-2A64-4D49-9BF1-D2D86107E983}" type="presOf" srcId="{46E7034A-F302-4EB0-B8E0-0C84E9555BD6}" destId="{C014A734-4161-4B97-AD0C-51703A78FA82}" srcOrd="0" destOrd="0" presId="urn:microsoft.com/office/officeart/2005/8/layout/pyramid1"/>
    <dgm:cxn modelId="{352C1188-6133-4DC2-BF41-D8E1B9E0BD48}" type="presOf" srcId="{FC44807B-16DF-4EE1-9AD2-B7C4BD9EA3FE}" destId="{609EC5C6-3D67-4938-BA9A-DFE3A9BEC67D}" srcOrd="1" destOrd="0" presId="urn:microsoft.com/office/officeart/2005/8/layout/pyramid1"/>
    <dgm:cxn modelId="{655F1DD0-CCA8-4458-A588-531B48F1A5F7}" type="presOf" srcId="{46E7034A-F302-4EB0-B8E0-0C84E9555BD6}" destId="{8CCB1B89-4F91-4B6B-A7C8-E14655D81889}" srcOrd="1" destOrd="0" presId="urn:microsoft.com/office/officeart/2005/8/layout/pyramid1"/>
    <dgm:cxn modelId="{082EB1EC-FD49-4CEF-AAE8-D032A0F85369}" srcId="{25731FA2-BBED-45ED-B406-68DE832F42CC}" destId="{46E7034A-F302-4EB0-B8E0-0C84E9555BD6}" srcOrd="0" destOrd="0" parTransId="{76BD024D-427A-4886-8D97-468D12ADFCBF}" sibTransId="{CCD5D286-73DE-4035-B170-A7A134FD72B9}"/>
    <dgm:cxn modelId="{929B0FF8-E306-47F0-A176-ACEE3025A686}" srcId="{25731FA2-BBED-45ED-B406-68DE832F42CC}" destId="{5CE973F4-3A8D-4400-A461-EC906A9EE9C6}" srcOrd="2" destOrd="0" parTransId="{9FFC7E4A-842E-4C35-848C-FA310138B93E}" sibTransId="{F6629923-193E-4459-83AC-F0125BDCB058}"/>
    <dgm:cxn modelId="{655FCA6E-E816-4624-B1C4-EAB52E3DAB29}" srcId="{25731FA2-BBED-45ED-B406-68DE832F42CC}" destId="{FC44807B-16DF-4EE1-9AD2-B7C4BD9EA3FE}" srcOrd="1" destOrd="0" parTransId="{AFBD6938-D047-4355-8A56-D26BCAF313A7}" sibTransId="{952E2EE5-168A-4817-8275-41D98182DADA}"/>
    <dgm:cxn modelId="{E1720976-8E07-485B-99E8-DA378820D54C}" type="presParOf" srcId="{7FFDD41E-9078-4F3D-8B2A-415F371520B2}" destId="{131024D1-66FC-4BBC-AFB2-B97319663E64}" srcOrd="0" destOrd="0" presId="urn:microsoft.com/office/officeart/2005/8/layout/pyramid1"/>
    <dgm:cxn modelId="{41AFFB6F-82BC-4313-A0B8-7DB3DEDD0856}" type="presParOf" srcId="{131024D1-66FC-4BBC-AFB2-B97319663E64}" destId="{C014A734-4161-4B97-AD0C-51703A78FA82}" srcOrd="0" destOrd="0" presId="urn:microsoft.com/office/officeart/2005/8/layout/pyramid1"/>
    <dgm:cxn modelId="{BE83D75F-C750-4817-8B52-A7F22A86244F}" type="presParOf" srcId="{131024D1-66FC-4BBC-AFB2-B97319663E64}" destId="{8CCB1B89-4F91-4B6B-A7C8-E14655D81889}" srcOrd="1" destOrd="0" presId="urn:microsoft.com/office/officeart/2005/8/layout/pyramid1"/>
    <dgm:cxn modelId="{AD1D567D-34FE-4763-BA24-ACB84BF8996D}" type="presParOf" srcId="{7FFDD41E-9078-4F3D-8B2A-415F371520B2}" destId="{E5580195-CAB3-4DD8-84A5-CAF15870D633}" srcOrd="1" destOrd="0" presId="urn:microsoft.com/office/officeart/2005/8/layout/pyramid1"/>
    <dgm:cxn modelId="{DDA84435-53FC-4734-92F4-8537039B73E8}" type="presParOf" srcId="{E5580195-CAB3-4DD8-84A5-CAF15870D633}" destId="{C07DD5D7-4836-4E6A-B9E2-0160075F86DC}" srcOrd="0" destOrd="0" presId="urn:microsoft.com/office/officeart/2005/8/layout/pyramid1"/>
    <dgm:cxn modelId="{BE76BC1C-5912-4C1D-8A7D-84E452F54BF1}" type="presParOf" srcId="{E5580195-CAB3-4DD8-84A5-CAF15870D633}" destId="{609EC5C6-3D67-4938-BA9A-DFE3A9BEC67D}" srcOrd="1" destOrd="0" presId="urn:microsoft.com/office/officeart/2005/8/layout/pyramid1"/>
    <dgm:cxn modelId="{EAEA73C3-6FE6-4147-8B5A-A9EBBB6BA273}" type="presParOf" srcId="{7FFDD41E-9078-4F3D-8B2A-415F371520B2}" destId="{CEDEDE5D-5ADF-470A-8546-28A3AE76F345}" srcOrd="2" destOrd="0" presId="urn:microsoft.com/office/officeart/2005/8/layout/pyramid1"/>
    <dgm:cxn modelId="{5CEA82E7-18E9-4D13-8D1B-D5140E4FBD94}" type="presParOf" srcId="{CEDEDE5D-5ADF-470A-8546-28A3AE76F345}" destId="{12650541-6AC8-4479-A866-6B7A2B1902EE}" srcOrd="0" destOrd="0" presId="urn:microsoft.com/office/officeart/2005/8/layout/pyramid1"/>
    <dgm:cxn modelId="{AFDA79B4-76B1-4E30-8BA4-1616B7CBB0AC}" type="presParOf" srcId="{CEDEDE5D-5ADF-470A-8546-28A3AE76F345}" destId="{6BE7F05A-CBE1-48EA-B53B-8020367C8AE8}"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558F4C-A0EF-4B3D-A1BA-BEF7BBF6883F}" type="doc">
      <dgm:prSet loTypeId="urn:microsoft.com/office/officeart/2005/8/layout/pyramid1" loCatId="pyramid" qsTypeId="urn:microsoft.com/office/officeart/2005/8/quickstyle/simple1" qsCatId="simple" csTypeId="urn:microsoft.com/office/officeart/2005/8/colors/accent1_2" csCatId="accent1" phldr="1"/>
      <dgm:spPr/>
    </dgm:pt>
    <dgm:pt modelId="{E1EE37BC-1BD2-4524-9E4E-73304C3B88D0}">
      <dgm:prSet phldrT="[Text]"/>
      <dgm:spPr/>
      <dgm:t>
        <a:bodyPr/>
        <a:lstStyle/>
        <a:p>
          <a:r>
            <a:rPr lang="en-GB" b="1" dirty="0" smtClean="0"/>
            <a:t>Excellence </a:t>
          </a:r>
          <a:endParaRPr lang="en-GB" b="1" dirty="0"/>
        </a:p>
      </dgm:t>
    </dgm:pt>
    <dgm:pt modelId="{EAD0AE36-7AE9-4C77-9214-6CF19C14CC79}" type="parTrans" cxnId="{272B7A35-3843-4977-A691-D1E03BEAE3FE}">
      <dgm:prSet/>
      <dgm:spPr/>
      <dgm:t>
        <a:bodyPr/>
        <a:lstStyle/>
        <a:p>
          <a:endParaRPr lang="en-GB" b="1"/>
        </a:p>
      </dgm:t>
    </dgm:pt>
    <dgm:pt modelId="{909C74C8-F883-46E6-A6CB-0F7B61102816}" type="sibTrans" cxnId="{272B7A35-3843-4977-A691-D1E03BEAE3FE}">
      <dgm:prSet/>
      <dgm:spPr/>
      <dgm:t>
        <a:bodyPr/>
        <a:lstStyle/>
        <a:p>
          <a:endParaRPr lang="en-GB" b="1"/>
        </a:p>
      </dgm:t>
    </dgm:pt>
    <dgm:pt modelId="{8EEAB71A-44CF-44E0-9A52-53FB7D2BFE5B}">
      <dgm:prSet phldrT="[Text]"/>
      <dgm:spPr/>
      <dgm:t>
        <a:bodyPr/>
        <a:lstStyle/>
        <a:p>
          <a:r>
            <a:rPr lang="en-GB" b="1" dirty="0" smtClean="0"/>
            <a:t>Performance</a:t>
          </a:r>
          <a:endParaRPr lang="en-GB" b="1" dirty="0"/>
        </a:p>
      </dgm:t>
    </dgm:pt>
    <dgm:pt modelId="{5E509376-0316-441B-B48B-E56CA268E506}" type="parTrans" cxnId="{2C677B5F-2560-4925-85A8-3BB0DEED1105}">
      <dgm:prSet/>
      <dgm:spPr/>
      <dgm:t>
        <a:bodyPr/>
        <a:lstStyle/>
        <a:p>
          <a:endParaRPr lang="en-GB" b="1"/>
        </a:p>
      </dgm:t>
    </dgm:pt>
    <dgm:pt modelId="{2D35AA08-2818-46DA-ACE0-FB8B94AA6EF0}" type="sibTrans" cxnId="{2C677B5F-2560-4925-85A8-3BB0DEED1105}">
      <dgm:prSet/>
      <dgm:spPr/>
      <dgm:t>
        <a:bodyPr/>
        <a:lstStyle/>
        <a:p>
          <a:endParaRPr lang="en-GB" b="1"/>
        </a:p>
      </dgm:t>
    </dgm:pt>
    <dgm:pt modelId="{1E5A5EB2-33F6-4DA7-88B4-00256FFE724B}">
      <dgm:prSet phldrT="[Text]"/>
      <dgm:spPr/>
      <dgm:t>
        <a:bodyPr/>
        <a:lstStyle/>
        <a:p>
          <a:r>
            <a:rPr lang="en-GB" b="1" dirty="0" smtClean="0"/>
            <a:t>Foundation</a:t>
          </a:r>
          <a:endParaRPr lang="en-GB" b="1" dirty="0"/>
        </a:p>
      </dgm:t>
    </dgm:pt>
    <dgm:pt modelId="{BB67EE36-0400-4E41-9291-309D882C3F10}" type="parTrans" cxnId="{D529E8B0-C2AB-43F7-9711-D43FD82E313A}">
      <dgm:prSet/>
      <dgm:spPr/>
      <dgm:t>
        <a:bodyPr/>
        <a:lstStyle/>
        <a:p>
          <a:endParaRPr lang="en-GB" b="1"/>
        </a:p>
      </dgm:t>
    </dgm:pt>
    <dgm:pt modelId="{50188916-86DD-4131-9110-C78ACC28716F}" type="sibTrans" cxnId="{D529E8B0-C2AB-43F7-9711-D43FD82E313A}">
      <dgm:prSet/>
      <dgm:spPr/>
      <dgm:t>
        <a:bodyPr/>
        <a:lstStyle/>
        <a:p>
          <a:endParaRPr lang="en-GB" b="1"/>
        </a:p>
      </dgm:t>
    </dgm:pt>
    <dgm:pt modelId="{A4E8FACF-2A42-4350-ACEB-D148DA067DB8}">
      <dgm:prSet/>
      <dgm:spPr/>
      <dgm:t>
        <a:bodyPr/>
        <a:lstStyle/>
        <a:p>
          <a:r>
            <a:rPr lang="en-GB" b="1" dirty="0" smtClean="0"/>
            <a:t>Participation</a:t>
          </a:r>
          <a:endParaRPr lang="en-GB" b="1" dirty="0"/>
        </a:p>
      </dgm:t>
    </dgm:pt>
    <dgm:pt modelId="{0FB855F0-FE59-4FC1-B80B-D162415D669E}" type="parTrans" cxnId="{C3E06031-F90E-457F-A3B1-627A481F98B6}">
      <dgm:prSet/>
      <dgm:spPr/>
      <dgm:t>
        <a:bodyPr/>
        <a:lstStyle/>
        <a:p>
          <a:endParaRPr lang="en-GB" b="1"/>
        </a:p>
      </dgm:t>
    </dgm:pt>
    <dgm:pt modelId="{7A2DA948-02E1-451A-8B29-9E77E0764EEB}" type="sibTrans" cxnId="{C3E06031-F90E-457F-A3B1-627A481F98B6}">
      <dgm:prSet/>
      <dgm:spPr/>
      <dgm:t>
        <a:bodyPr/>
        <a:lstStyle/>
        <a:p>
          <a:endParaRPr lang="en-GB" b="1"/>
        </a:p>
      </dgm:t>
    </dgm:pt>
    <dgm:pt modelId="{2EAAB0B1-3763-4250-B342-549642517547}" type="pres">
      <dgm:prSet presAssocID="{03558F4C-A0EF-4B3D-A1BA-BEF7BBF6883F}" presName="Name0" presStyleCnt="0">
        <dgm:presLayoutVars>
          <dgm:dir/>
          <dgm:animLvl val="lvl"/>
          <dgm:resizeHandles val="exact"/>
        </dgm:presLayoutVars>
      </dgm:prSet>
      <dgm:spPr/>
    </dgm:pt>
    <dgm:pt modelId="{E0CC944D-FC51-4A69-AC5B-89C2C3085260}" type="pres">
      <dgm:prSet presAssocID="{E1EE37BC-1BD2-4524-9E4E-73304C3B88D0}" presName="Name8" presStyleCnt="0"/>
      <dgm:spPr/>
    </dgm:pt>
    <dgm:pt modelId="{4CE17AB8-B202-4808-9D3C-B75C14541279}" type="pres">
      <dgm:prSet presAssocID="{E1EE37BC-1BD2-4524-9E4E-73304C3B88D0}" presName="level" presStyleLbl="node1" presStyleIdx="0" presStyleCnt="4">
        <dgm:presLayoutVars>
          <dgm:chMax val="1"/>
          <dgm:bulletEnabled val="1"/>
        </dgm:presLayoutVars>
      </dgm:prSet>
      <dgm:spPr/>
      <dgm:t>
        <a:bodyPr/>
        <a:lstStyle/>
        <a:p>
          <a:endParaRPr lang="en-GB"/>
        </a:p>
      </dgm:t>
    </dgm:pt>
    <dgm:pt modelId="{BE4D7C3C-E4A3-47C5-9D41-0E0BF68E5A9F}" type="pres">
      <dgm:prSet presAssocID="{E1EE37BC-1BD2-4524-9E4E-73304C3B88D0}" presName="levelTx" presStyleLbl="revTx" presStyleIdx="0" presStyleCnt="0">
        <dgm:presLayoutVars>
          <dgm:chMax val="1"/>
          <dgm:bulletEnabled val="1"/>
        </dgm:presLayoutVars>
      </dgm:prSet>
      <dgm:spPr/>
      <dgm:t>
        <a:bodyPr/>
        <a:lstStyle/>
        <a:p>
          <a:endParaRPr lang="en-GB"/>
        </a:p>
      </dgm:t>
    </dgm:pt>
    <dgm:pt modelId="{220521DA-45E2-428A-8E4D-A9742FB36FF6}" type="pres">
      <dgm:prSet presAssocID="{8EEAB71A-44CF-44E0-9A52-53FB7D2BFE5B}" presName="Name8" presStyleCnt="0"/>
      <dgm:spPr/>
    </dgm:pt>
    <dgm:pt modelId="{A842CA8F-55F1-4066-A025-AD0F021E1D27}" type="pres">
      <dgm:prSet presAssocID="{8EEAB71A-44CF-44E0-9A52-53FB7D2BFE5B}" presName="level" presStyleLbl="node1" presStyleIdx="1" presStyleCnt="4">
        <dgm:presLayoutVars>
          <dgm:chMax val="1"/>
          <dgm:bulletEnabled val="1"/>
        </dgm:presLayoutVars>
      </dgm:prSet>
      <dgm:spPr/>
      <dgm:t>
        <a:bodyPr/>
        <a:lstStyle/>
        <a:p>
          <a:endParaRPr lang="en-GB"/>
        </a:p>
      </dgm:t>
    </dgm:pt>
    <dgm:pt modelId="{8AD42315-2C03-4397-B97B-7EE07FECB1D9}" type="pres">
      <dgm:prSet presAssocID="{8EEAB71A-44CF-44E0-9A52-53FB7D2BFE5B}" presName="levelTx" presStyleLbl="revTx" presStyleIdx="0" presStyleCnt="0">
        <dgm:presLayoutVars>
          <dgm:chMax val="1"/>
          <dgm:bulletEnabled val="1"/>
        </dgm:presLayoutVars>
      </dgm:prSet>
      <dgm:spPr/>
      <dgm:t>
        <a:bodyPr/>
        <a:lstStyle/>
        <a:p>
          <a:endParaRPr lang="en-GB"/>
        </a:p>
      </dgm:t>
    </dgm:pt>
    <dgm:pt modelId="{ACB55B17-E15A-4CAE-8806-C63BDFE2723C}" type="pres">
      <dgm:prSet presAssocID="{A4E8FACF-2A42-4350-ACEB-D148DA067DB8}" presName="Name8" presStyleCnt="0"/>
      <dgm:spPr/>
    </dgm:pt>
    <dgm:pt modelId="{76C8CD38-CEE8-4106-B4A0-6F67FB6DDF55}" type="pres">
      <dgm:prSet presAssocID="{A4E8FACF-2A42-4350-ACEB-D148DA067DB8}" presName="level" presStyleLbl="node1" presStyleIdx="2" presStyleCnt="4" custLinFactNeighborX="724" custLinFactNeighborY="2">
        <dgm:presLayoutVars>
          <dgm:chMax val="1"/>
          <dgm:bulletEnabled val="1"/>
        </dgm:presLayoutVars>
      </dgm:prSet>
      <dgm:spPr/>
      <dgm:t>
        <a:bodyPr/>
        <a:lstStyle/>
        <a:p>
          <a:endParaRPr lang="en-GB"/>
        </a:p>
      </dgm:t>
    </dgm:pt>
    <dgm:pt modelId="{CBCE597E-6F28-4462-B22E-B75A535E9EC2}" type="pres">
      <dgm:prSet presAssocID="{A4E8FACF-2A42-4350-ACEB-D148DA067DB8}" presName="levelTx" presStyleLbl="revTx" presStyleIdx="0" presStyleCnt="0">
        <dgm:presLayoutVars>
          <dgm:chMax val="1"/>
          <dgm:bulletEnabled val="1"/>
        </dgm:presLayoutVars>
      </dgm:prSet>
      <dgm:spPr/>
      <dgm:t>
        <a:bodyPr/>
        <a:lstStyle/>
        <a:p>
          <a:endParaRPr lang="en-GB"/>
        </a:p>
      </dgm:t>
    </dgm:pt>
    <dgm:pt modelId="{86EFF507-E213-4AC3-9568-6BBE3DDD8AE6}" type="pres">
      <dgm:prSet presAssocID="{1E5A5EB2-33F6-4DA7-88B4-00256FFE724B}" presName="Name8" presStyleCnt="0"/>
      <dgm:spPr/>
    </dgm:pt>
    <dgm:pt modelId="{AE98157E-63D1-4A25-84A5-6D4A1402AD2E}" type="pres">
      <dgm:prSet presAssocID="{1E5A5EB2-33F6-4DA7-88B4-00256FFE724B}" presName="level" presStyleLbl="node1" presStyleIdx="3" presStyleCnt="4">
        <dgm:presLayoutVars>
          <dgm:chMax val="1"/>
          <dgm:bulletEnabled val="1"/>
        </dgm:presLayoutVars>
      </dgm:prSet>
      <dgm:spPr/>
      <dgm:t>
        <a:bodyPr/>
        <a:lstStyle/>
        <a:p>
          <a:endParaRPr lang="en-GB"/>
        </a:p>
      </dgm:t>
    </dgm:pt>
    <dgm:pt modelId="{C4D1402B-E0C6-4797-B34B-260E4172E7F0}" type="pres">
      <dgm:prSet presAssocID="{1E5A5EB2-33F6-4DA7-88B4-00256FFE724B}" presName="levelTx" presStyleLbl="revTx" presStyleIdx="0" presStyleCnt="0">
        <dgm:presLayoutVars>
          <dgm:chMax val="1"/>
          <dgm:bulletEnabled val="1"/>
        </dgm:presLayoutVars>
      </dgm:prSet>
      <dgm:spPr/>
      <dgm:t>
        <a:bodyPr/>
        <a:lstStyle/>
        <a:p>
          <a:endParaRPr lang="en-GB"/>
        </a:p>
      </dgm:t>
    </dgm:pt>
  </dgm:ptLst>
  <dgm:cxnLst>
    <dgm:cxn modelId="{D529E8B0-C2AB-43F7-9711-D43FD82E313A}" srcId="{03558F4C-A0EF-4B3D-A1BA-BEF7BBF6883F}" destId="{1E5A5EB2-33F6-4DA7-88B4-00256FFE724B}" srcOrd="3" destOrd="0" parTransId="{BB67EE36-0400-4E41-9291-309D882C3F10}" sibTransId="{50188916-86DD-4131-9110-C78ACC28716F}"/>
    <dgm:cxn modelId="{8E844161-EC54-4FF2-B89F-A2D3F84B94E8}" type="presOf" srcId="{1E5A5EB2-33F6-4DA7-88B4-00256FFE724B}" destId="{AE98157E-63D1-4A25-84A5-6D4A1402AD2E}" srcOrd="0" destOrd="0" presId="urn:microsoft.com/office/officeart/2005/8/layout/pyramid1"/>
    <dgm:cxn modelId="{37615425-09E8-43D1-8401-E174554C2F5F}" type="presOf" srcId="{A4E8FACF-2A42-4350-ACEB-D148DA067DB8}" destId="{CBCE597E-6F28-4462-B22E-B75A535E9EC2}" srcOrd="1" destOrd="0" presId="urn:microsoft.com/office/officeart/2005/8/layout/pyramid1"/>
    <dgm:cxn modelId="{2C677B5F-2560-4925-85A8-3BB0DEED1105}" srcId="{03558F4C-A0EF-4B3D-A1BA-BEF7BBF6883F}" destId="{8EEAB71A-44CF-44E0-9A52-53FB7D2BFE5B}" srcOrd="1" destOrd="0" parTransId="{5E509376-0316-441B-B48B-E56CA268E506}" sibTransId="{2D35AA08-2818-46DA-ACE0-FB8B94AA6EF0}"/>
    <dgm:cxn modelId="{C3E06031-F90E-457F-A3B1-627A481F98B6}" srcId="{03558F4C-A0EF-4B3D-A1BA-BEF7BBF6883F}" destId="{A4E8FACF-2A42-4350-ACEB-D148DA067DB8}" srcOrd="2" destOrd="0" parTransId="{0FB855F0-FE59-4FC1-B80B-D162415D669E}" sibTransId="{7A2DA948-02E1-451A-8B29-9E77E0764EEB}"/>
    <dgm:cxn modelId="{CD0E11D2-512E-4ED7-A360-7D09B71AF3A3}" type="presOf" srcId="{8EEAB71A-44CF-44E0-9A52-53FB7D2BFE5B}" destId="{8AD42315-2C03-4397-B97B-7EE07FECB1D9}" srcOrd="1" destOrd="0" presId="urn:microsoft.com/office/officeart/2005/8/layout/pyramid1"/>
    <dgm:cxn modelId="{22A9F67C-6C56-46EE-8464-6B1667BCCC04}" type="presOf" srcId="{8EEAB71A-44CF-44E0-9A52-53FB7D2BFE5B}" destId="{A842CA8F-55F1-4066-A025-AD0F021E1D27}" srcOrd="0" destOrd="0" presId="urn:microsoft.com/office/officeart/2005/8/layout/pyramid1"/>
    <dgm:cxn modelId="{2D4CE23B-08B0-4F67-865D-C68F57D14F32}" type="presOf" srcId="{E1EE37BC-1BD2-4524-9E4E-73304C3B88D0}" destId="{BE4D7C3C-E4A3-47C5-9D41-0E0BF68E5A9F}" srcOrd="1" destOrd="0" presId="urn:microsoft.com/office/officeart/2005/8/layout/pyramid1"/>
    <dgm:cxn modelId="{5B0F3E87-8AE5-4F0B-AE14-3880DA624880}" type="presOf" srcId="{E1EE37BC-1BD2-4524-9E4E-73304C3B88D0}" destId="{4CE17AB8-B202-4808-9D3C-B75C14541279}" srcOrd="0" destOrd="0" presId="urn:microsoft.com/office/officeart/2005/8/layout/pyramid1"/>
    <dgm:cxn modelId="{5A9C2F2A-622E-4FEE-ACC1-FE59455B511B}" type="presOf" srcId="{03558F4C-A0EF-4B3D-A1BA-BEF7BBF6883F}" destId="{2EAAB0B1-3763-4250-B342-549642517547}" srcOrd="0" destOrd="0" presId="urn:microsoft.com/office/officeart/2005/8/layout/pyramid1"/>
    <dgm:cxn modelId="{9E3DC81F-D8FF-4F12-9765-5157C2CC2C93}" type="presOf" srcId="{A4E8FACF-2A42-4350-ACEB-D148DA067DB8}" destId="{76C8CD38-CEE8-4106-B4A0-6F67FB6DDF55}" srcOrd="0" destOrd="0" presId="urn:microsoft.com/office/officeart/2005/8/layout/pyramid1"/>
    <dgm:cxn modelId="{272B7A35-3843-4977-A691-D1E03BEAE3FE}" srcId="{03558F4C-A0EF-4B3D-A1BA-BEF7BBF6883F}" destId="{E1EE37BC-1BD2-4524-9E4E-73304C3B88D0}" srcOrd="0" destOrd="0" parTransId="{EAD0AE36-7AE9-4C77-9214-6CF19C14CC79}" sibTransId="{909C74C8-F883-46E6-A6CB-0F7B61102816}"/>
    <dgm:cxn modelId="{78B2FE63-7728-42F8-BD15-0CF15B9D820A}" type="presOf" srcId="{1E5A5EB2-33F6-4DA7-88B4-00256FFE724B}" destId="{C4D1402B-E0C6-4797-B34B-260E4172E7F0}" srcOrd="1" destOrd="0" presId="urn:microsoft.com/office/officeart/2005/8/layout/pyramid1"/>
    <dgm:cxn modelId="{EBE43C81-1696-4C9A-9C5B-FDA065BAFA61}" type="presParOf" srcId="{2EAAB0B1-3763-4250-B342-549642517547}" destId="{E0CC944D-FC51-4A69-AC5B-89C2C3085260}" srcOrd="0" destOrd="0" presId="urn:microsoft.com/office/officeart/2005/8/layout/pyramid1"/>
    <dgm:cxn modelId="{24F5B187-CC3D-49A0-BDB8-2EC41D9C5C3C}" type="presParOf" srcId="{E0CC944D-FC51-4A69-AC5B-89C2C3085260}" destId="{4CE17AB8-B202-4808-9D3C-B75C14541279}" srcOrd="0" destOrd="0" presId="urn:microsoft.com/office/officeart/2005/8/layout/pyramid1"/>
    <dgm:cxn modelId="{5F2D70DB-E60D-4BD9-880F-F0BCC333CDE7}" type="presParOf" srcId="{E0CC944D-FC51-4A69-AC5B-89C2C3085260}" destId="{BE4D7C3C-E4A3-47C5-9D41-0E0BF68E5A9F}" srcOrd="1" destOrd="0" presId="urn:microsoft.com/office/officeart/2005/8/layout/pyramid1"/>
    <dgm:cxn modelId="{62B46B23-67A0-43FC-9A3E-665050D1195F}" type="presParOf" srcId="{2EAAB0B1-3763-4250-B342-549642517547}" destId="{220521DA-45E2-428A-8E4D-A9742FB36FF6}" srcOrd="1" destOrd="0" presId="urn:microsoft.com/office/officeart/2005/8/layout/pyramid1"/>
    <dgm:cxn modelId="{47411E9E-8BAD-4449-BCAC-A9A13839DCC6}" type="presParOf" srcId="{220521DA-45E2-428A-8E4D-A9742FB36FF6}" destId="{A842CA8F-55F1-4066-A025-AD0F021E1D27}" srcOrd="0" destOrd="0" presId="urn:microsoft.com/office/officeart/2005/8/layout/pyramid1"/>
    <dgm:cxn modelId="{3386BD73-BC9A-4987-8580-931358960B1F}" type="presParOf" srcId="{220521DA-45E2-428A-8E4D-A9742FB36FF6}" destId="{8AD42315-2C03-4397-B97B-7EE07FECB1D9}" srcOrd="1" destOrd="0" presId="urn:microsoft.com/office/officeart/2005/8/layout/pyramid1"/>
    <dgm:cxn modelId="{E6899E40-1C48-4705-9EAF-186B6EC272ED}" type="presParOf" srcId="{2EAAB0B1-3763-4250-B342-549642517547}" destId="{ACB55B17-E15A-4CAE-8806-C63BDFE2723C}" srcOrd="2" destOrd="0" presId="urn:microsoft.com/office/officeart/2005/8/layout/pyramid1"/>
    <dgm:cxn modelId="{EB5D272D-1295-45C3-A618-F504C82D1211}" type="presParOf" srcId="{ACB55B17-E15A-4CAE-8806-C63BDFE2723C}" destId="{76C8CD38-CEE8-4106-B4A0-6F67FB6DDF55}" srcOrd="0" destOrd="0" presId="urn:microsoft.com/office/officeart/2005/8/layout/pyramid1"/>
    <dgm:cxn modelId="{0411D826-2DFF-4D4C-B307-A98B8F49ECBD}" type="presParOf" srcId="{ACB55B17-E15A-4CAE-8806-C63BDFE2723C}" destId="{CBCE597E-6F28-4462-B22E-B75A535E9EC2}" srcOrd="1" destOrd="0" presId="urn:microsoft.com/office/officeart/2005/8/layout/pyramid1"/>
    <dgm:cxn modelId="{38044A0B-0D0E-4BC5-A99F-C04612DC40A7}" type="presParOf" srcId="{2EAAB0B1-3763-4250-B342-549642517547}" destId="{86EFF507-E213-4AC3-9568-6BBE3DDD8AE6}" srcOrd="3" destOrd="0" presId="urn:microsoft.com/office/officeart/2005/8/layout/pyramid1"/>
    <dgm:cxn modelId="{850938BE-0C96-425B-9B9E-36CE8B23198C}" type="presParOf" srcId="{86EFF507-E213-4AC3-9568-6BBE3DDD8AE6}" destId="{AE98157E-63D1-4A25-84A5-6D4A1402AD2E}" srcOrd="0" destOrd="0" presId="urn:microsoft.com/office/officeart/2005/8/layout/pyramid1"/>
    <dgm:cxn modelId="{1D181E4B-74B9-443F-B3F1-4268100F1F5A}" type="presParOf" srcId="{86EFF507-E213-4AC3-9568-6BBE3DDD8AE6}" destId="{C4D1402B-E0C6-4797-B34B-260E4172E7F0}"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A26370-B62F-46B4-AAA8-72BBBBC874D6}">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831A63-069E-4CF1-94C8-103239F2185C}">
      <dsp:nvSpPr>
        <dsp:cNvPr id="0" name=""/>
        <dsp:cNvSpPr/>
      </dsp:nvSpPr>
      <dsp:spPr>
        <a:xfrm>
          <a:off x="5287724" y="1471609"/>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t>Inter Relationship </a:t>
          </a:r>
          <a:r>
            <a:rPr lang="en-GB" sz="2000" b="1" kern="1200" dirty="0" smtClean="0">
              <a:solidFill>
                <a:srgbClr val="FF0000"/>
              </a:solidFill>
            </a:rPr>
            <a:t>‘Golden Triangle’</a:t>
          </a:r>
          <a:endParaRPr lang="en-GB" sz="2000" kern="1200" dirty="0">
            <a:solidFill>
              <a:srgbClr val="FF0000"/>
            </a:solidFill>
          </a:endParaRPr>
        </a:p>
      </dsp:txBody>
      <dsp:txXfrm>
        <a:off x="5287724" y="1471609"/>
        <a:ext cx="2941875" cy="804419"/>
      </dsp:txXfrm>
    </dsp:sp>
    <dsp:sp modelId="{4CE89961-3223-45D3-B7A2-F79E71E1658D}">
      <dsp:nvSpPr>
        <dsp:cNvPr id="0" name=""/>
        <dsp:cNvSpPr/>
      </dsp:nvSpPr>
      <dsp:spPr>
        <a:xfrm>
          <a:off x="2328861" y="42848"/>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t>Sport</a:t>
          </a:r>
          <a:endParaRPr lang="en-GB" sz="2000" kern="1200" dirty="0"/>
        </a:p>
      </dsp:txBody>
      <dsp:txXfrm>
        <a:off x="2328861" y="42848"/>
        <a:ext cx="2941875" cy="804419"/>
      </dsp:txXfrm>
    </dsp:sp>
    <dsp:sp modelId="{7F6179D8-13F5-421E-8150-3934CBB3F7DF}">
      <dsp:nvSpPr>
        <dsp:cNvPr id="0" name=""/>
        <dsp:cNvSpPr/>
      </dsp:nvSpPr>
      <dsp:spPr>
        <a:xfrm>
          <a:off x="257163" y="3721543"/>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t>Sponsorship</a:t>
          </a:r>
          <a:endParaRPr lang="en-GB" sz="2000" b="1" kern="1200" dirty="0"/>
        </a:p>
      </dsp:txBody>
      <dsp:txXfrm>
        <a:off x="257163" y="3721543"/>
        <a:ext cx="2941875" cy="804419"/>
      </dsp:txXfrm>
    </dsp:sp>
    <dsp:sp modelId="{2BC50B4E-188B-4FDF-896E-6733B7D5CF23}">
      <dsp:nvSpPr>
        <dsp:cNvPr id="0" name=""/>
        <dsp:cNvSpPr/>
      </dsp:nvSpPr>
      <dsp:spPr>
        <a:xfrm>
          <a:off x="4686304" y="3721543"/>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t>Media</a:t>
          </a:r>
          <a:endParaRPr lang="en-GB" sz="2000" b="1" kern="1200" dirty="0"/>
        </a:p>
      </dsp:txBody>
      <dsp:txXfrm>
        <a:off x="4686304" y="3721543"/>
        <a:ext cx="2941875" cy="8044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14A734-4161-4B97-AD0C-51703A78FA82}">
      <dsp:nvSpPr>
        <dsp:cNvPr id="0" name=""/>
        <dsp:cNvSpPr/>
      </dsp:nvSpPr>
      <dsp:spPr>
        <a:xfrm>
          <a:off x="2917549" y="0"/>
          <a:ext cx="2951774" cy="1190633"/>
        </a:xfrm>
        <a:prstGeom prst="trapezoid">
          <a:avLst>
            <a:gd name="adj" fmla="val 123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dirty="0" smtClean="0">
              <a:latin typeface="+mj-lt"/>
            </a:rPr>
            <a:t>World Class </a:t>
          </a:r>
          <a:r>
            <a:rPr lang="en-GB" sz="2200" b="1" kern="1200" dirty="0" smtClean="0">
              <a:solidFill>
                <a:srgbClr val="FF0000"/>
              </a:solidFill>
              <a:latin typeface="+mj-lt"/>
            </a:rPr>
            <a:t>PODIUM</a:t>
          </a:r>
          <a:r>
            <a:rPr lang="en-GB" sz="2200" b="1" kern="1200" dirty="0" smtClean="0">
              <a:latin typeface="+mj-lt"/>
            </a:rPr>
            <a:t> </a:t>
          </a:r>
        </a:p>
        <a:p>
          <a:pPr lvl="0" algn="ctr" defTabSz="977900">
            <a:lnSpc>
              <a:spcPct val="90000"/>
            </a:lnSpc>
            <a:spcBef>
              <a:spcPct val="0"/>
            </a:spcBef>
            <a:spcAft>
              <a:spcPct val="35000"/>
            </a:spcAft>
          </a:pPr>
          <a:r>
            <a:rPr lang="en-GB" sz="2200" b="1" kern="1200" dirty="0" smtClean="0">
              <a:latin typeface="+mj-lt"/>
            </a:rPr>
            <a:t>0 to 2 years from Podium</a:t>
          </a:r>
          <a:endParaRPr lang="en-GB" sz="2200" b="1" kern="1200" dirty="0">
            <a:latin typeface="+mj-lt"/>
          </a:endParaRPr>
        </a:p>
      </dsp:txBody>
      <dsp:txXfrm>
        <a:off x="2917549" y="0"/>
        <a:ext cx="2951774" cy="1190633"/>
      </dsp:txXfrm>
    </dsp:sp>
    <dsp:sp modelId="{C07DD5D7-4836-4E6A-B9E2-0160075F86DC}">
      <dsp:nvSpPr>
        <dsp:cNvPr id="0" name=""/>
        <dsp:cNvSpPr/>
      </dsp:nvSpPr>
      <dsp:spPr>
        <a:xfrm>
          <a:off x="1464478" y="1190633"/>
          <a:ext cx="5857916" cy="1190633"/>
        </a:xfrm>
        <a:prstGeom prst="trapezoid">
          <a:avLst>
            <a:gd name="adj" fmla="val 123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dirty="0" smtClean="0">
              <a:latin typeface="+mj-lt"/>
            </a:rPr>
            <a:t>World Class </a:t>
          </a:r>
          <a:r>
            <a:rPr lang="en-GB" sz="2200" b="1" kern="1200" dirty="0" smtClean="0">
              <a:solidFill>
                <a:srgbClr val="FF0000"/>
              </a:solidFill>
              <a:latin typeface="+mj-lt"/>
            </a:rPr>
            <a:t>DEVELOPMENT</a:t>
          </a:r>
        </a:p>
        <a:p>
          <a:pPr lvl="0" algn="ctr" defTabSz="977900">
            <a:lnSpc>
              <a:spcPct val="90000"/>
            </a:lnSpc>
            <a:spcBef>
              <a:spcPct val="0"/>
            </a:spcBef>
            <a:spcAft>
              <a:spcPct val="35000"/>
            </a:spcAft>
          </a:pPr>
          <a:r>
            <a:rPr lang="en-GB" sz="2200" b="1" kern="1200" dirty="0" smtClean="0">
              <a:latin typeface="+mj-lt"/>
            </a:rPr>
            <a:t>4 to 6 years from Podium</a:t>
          </a:r>
          <a:endParaRPr lang="en-GB" sz="2200" b="1" kern="1200" dirty="0">
            <a:latin typeface="+mj-lt"/>
          </a:endParaRPr>
        </a:p>
      </dsp:txBody>
      <dsp:txXfrm>
        <a:off x="2489614" y="1190633"/>
        <a:ext cx="3807645" cy="1190633"/>
      </dsp:txXfrm>
    </dsp:sp>
    <dsp:sp modelId="{12650541-6AC8-4479-A866-6B7A2B1902EE}">
      <dsp:nvSpPr>
        <dsp:cNvPr id="0" name=""/>
        <dsp:cNvSpPr/>
      </dsp:nvSpPr>
      <dsp:spPr>
        <a:xfrm>
          <a:off x="0" y="2381266"/>
          <a:ext cx="8786874" cy="1190633"/>
        </a:xfrm>
        <a:prstGeom prst="trapezoid">
          <a:avLst>
            <a:gd name="adj" fmla="val 123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dirty="0" smtClean="0">
              <a:latin typeface="+mj-lt"/>
            </a:rPr>
            <a:t>World Class </a:t>
          </a:r>
          <a:r>
            <a:rPr lang="en-GB" sz="2200" b="1" kern="1200" dirty="0" smtClean="0">
              <a:solidFill>
                <a:srgbClr val="FF0000"/>
              </a:solidFill>
              <a:latin typeface="+mj-lt"/>
            </a:rPr>
            <a:t>TALENT</a:t>
          </a:r>
          <a:r>
            <a:rPr lang="en-GB" sz="2200" b="1" kern="1200" dirty="0" smtClean="0">
              <a:latin typeface="+mj-lt"/>
            </a:rPr>
            <a:t> </a:t>
          </a:r>
        </a:p>
        <a:p>
          <a:pPr lvl="0" algn="ctr" defTabSz="977900">
            <a:lnSpc>
              <a:spcPct val="90000"/>
            </a:lnSpc>
            <a:spcBef>
              <a:spcPct val="0"/>
            </a:spcBef>
            <a:spcAft>
              <a:spcPct val="35000"/>
            </a:spcAft>
          </a:pPr>
          <a:r>
            <a:rPr lang="en-GB" sz="2200" b="1" kern="1200" dirty="0" smtClean="0">
              <a:latin typeface="+mj-lt"/>
            </a:rPr>
            <a:t>6 to 8 years away from Podium</a:t>
          </a:r>
          <a:endParaRPr lang="en-GB" sz="2200" b="1" kern="1200" dirty="0">
            <a:latin typeface="+mj-lt"/>
          </a:endParaRPr>
        </a:p>
      </dsp:txBody>
      <dsp:txXfrm>
        <a:off x="1537702" y="2381266"/>
        <a:ext cx="5711468" cy="119063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E17AB8-B202-4808-9D3C-B75C14541279}">
      <dsp:nvSpPr>
        <dsp:cNvPr id="0" name=""/>
        <dsp:cNvSpPr/>
      </dsp:nvSpPr>
      <dsp:spPr>
        <a:xfrm>
          <a:off x="1848446" y="0"/>
          <a:ext cx="1232297" cy="785811"/>
        </a:xfrm>
        <a:prstGeom prst="trapezoid">
          <a:avLst>
            <a:gd name="adj" fmla="val 7840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b="1" kern="1200" dirty="0" smtClean="0"/>
            <a:t>Excellence </a:t>
          </a:r>
          <a:endParaRPr lang="en-GB" sz="2100" b="1" kern="1200" dirty="0"/>
        </a:p>
      </dsp:txBody>
      <dsp:txXfrm>
        <a:off x="1848446" y="0"/>
        <a:ext cx="1232297" cy="785811"/>
      </dsp:txXfrm>
    </dsp:sp>
    <dsp:sp modelId="{A842CA8F-55F1-4066-A025-AD0F021E1D27}">
      <dsp:nvSpPr>
        <dsp:cNvPr id="0" name=""/>
        <dsp:cNvSpPr/>
      </dsp:nvSpPr>
      <dsp:spPr>
        <a:xfrm>
          <a:off x="1232297" y="785811"/>
          <a:ext cx="2464595" cy="785811"/>
        </a:xfrm>
        <a:prstGeom prst="trapezoid">
          <a:avLst>
            <a:gd name="adj" fmla="val 7840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b="1" kern="1200" dirty="0" smtClean="0"/>
            <a:t>Performance</a:t>
          </a:r>
          <a:endParaRPr lang="en-GB" sz="2100" b="1" kern="1200" dirty="0"/>
        </a:p>
      </dsp:txBody>
      <dsp:txXfrm>
        <a:off x="1663601" y="785811"/>
        <a:ext cx="1601986" cy="785811"/>
      </dsp:txXfrm>
    </dsp:sp>
    <dsp:sp modelId="{76C8CD38-CEE8-4106-B4A0-6F67FB6DDF55}">
      <dsp:nvSpPr>
        <dsp:cNvPr id="0" name=""/>
        <dsp:cNvSpPr/>
      </dsp:nvSpPr>
      <dsp:spPr>
        <a:xfrm>
          <a:off x="642914" y="1571639"/>
          <a:ext cx="3696892" cy="785811"/>
        </a:xfrm>
        <a:prstGeom prst="trapezoid">
          <a:avLst>
            <a:gd name="adj" fmla="val 7840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b="1" kern="1200" dirty="0" smtClean="0"/>
            <a:t>Participation</a:t>
          </a:r>
          <a:endParaRPr lang="en-GB" sz="2100" b="1" kern="1200" dirty="0"/>
        </a:p>
      </dsp:txBody>
      <dsp:txXfrm>
        <a:off x="1289870" y="1571639"/>
        <a:ext cx="2402980" cy="785811"/>
      </dsp:txXfrm>
    </dsp:sp>
    <dsp:sp modelId="{AE98157E-63D1-4A25-84A5-6D4A1402AD2E}">
      <dsp:nvSpPr>
        <dsp:cNvPr id="0" name=""/>
        <dsp:cNvSpPr/>
      </dsp:nvSpPr>
      <dsp:spPr>
        <a:xfrm>
          <a:off x="0" y="2357436"/>
          <a:ext cx="4929190" cy="785811"/>
        </a:xfrm>
        <a:prstGeom prst="trapezoid">
          <a:avLst>
            <a:gd name="adj" fmla="val 7840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b="1" kern="1200" dirty="0" smtClean="0"/>
            <a:t>Foundation</a:t>
          </a:r>
          <a:endParaRPr lang="en-GB" sz="2100" b="1" kern="1200" dirty="0"/>
        </a:p>
      </dsp:txBody>
      <dsp:txXfrm>
        <a:off x="862608" y="2357436"/>
        <a:ext cx="3203973" cy="78581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081F6D-7D93-4216-98E5-9A8AB97C7136}" type="datetimeFigureOut">
              <a:rPr lang="en-US" smtClean="0"/>
              <a:pPr/>
              <a:t>3/17/2011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B43899-CAB9-4919-BC00-4BA07967A5C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500FB-6A39-42F5-8902-ED330C1902E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lympics.org.uk/partners.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uQbW5ww1mCo" TargetMode="External"/><Relationship Id="rId2" Type="http://schemas.openxmlformats.org/officeDocument/2006/relationships/hyperlink" Target="http://www.youtube.com/watch?v=rsadpNQQLIs&amp;feature=related" TargetMode="External"/><Relationship Id="rId1" Type="http://schemas.openxmlformats.org/officeDocument/2006/relationships/slideLayout" Target="../slideLayouts/slideLayout2.xml"/><Relationship Id="rId4" Type="http://schemas.openxmlformats.org/officeDocument/2006/relationships/hyperlink" Target="http://www.youtube.com/watch?v=GtRs-3jQmf8"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hyperlink" Target="http://www.thefa.com/VideoCentre" TargetMode="External"/><Relationship Id="rId2" Type="http://schemas.openxmlformats.org/officeDocument/2006/relationships/hyperlink" Target="http://www.youtube.com/user/OfficialUKSpor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ass.gov.uk/video.asp?id=3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bypWKEuurK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youtube.com/watch?v=jrIwy6n49uo" TargetMode="External"/><Relationship Id="rId2" Type="http://schemas.openxmlformats.org/officeDocument/2006/relationships/hyperlink" Target="http://www.youtube.com/watch?v=Cipfn_aYKO4&amp;feature=relate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youtube.com/watch?v=RGgKFhAHfxI&amp;feature=rec-LGOUT-real_rn-1r-3-H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youtube.com/watch?v=jHheAQcfOLo&amp;feature=related" TargetMode="External"/><Relationship Id="rId2" Type="http://schemas.openxmlformats.org/officeDocument/2006/relationships/hyperlink" Target="http://www.youtube.com/watch?v=Hob-vOBCCm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r>
              <a:rPr lang="en-GB" sz="2100" b="1" dirty="0" smtClean="0">
                <a:latin typeface="Bodoni MT" pitchFamily="18" charset="0"/>
              </a:rPr>
              <a:t>Physical Activity is an </a:t>
            </a:r>
            <a:r>
              <a:rPr lang="en-GB" sz="2100" b="1" dirty="0" smtClean="0">
                <a:solidFill>
                  <a:srgbClr val="FF0000"/>
                </a:solidFill>
                <a:latin typeface="Bodoni MT" pitchFamily="18" charset="0"/>
              </a:rPr>
              <a:t>UMBRELLA TERM</a:t>
            </a:r>
          </a:p>
          <a:p>
            <a:pPr marL="457200" indent="-457200"/>
            <a:r>
              <a:rPr lang="en-GB" sz="2100" b="1" dirty="0" smtClean="0">
                <a:solidFill>
                  <a:srgbClr val="FF0000"/>
                </a:solidFill>
                <a:latin typeface="Bodoni MT" pitchFamily="18" charset="0"/>
              </a:rPr>
              <a:t>SPORT </a:t>
            </a:r>
            <a:r>
              <a:rPr lang="en-GB" sz="2100" b="1" dirty="0" smtClean="0">
                <a:latin typeface="Bodoni MT" pitchFamily="18" charset="0"/>
              </a:rPr>
              <a:t>is </a:t>
            </a:r>
            <a:r>
              <a:rPr lang="en-GB" sz="2100" b="1" dirty="0" smtClean="0">
                <a:solidFill>
                  <a:srgbClr val="FF0000"/>
                </a:solidFill>
                <a:latin typeface="Bodoni MT" pitchFamily="18" charset="0"/>
              </a:rPr>
              <a:t>HIGHLY ORGANISED </a:t>
            </a:r>
            <a:r>
              <a:rPr lang="en-GB" sz="2100" b="1" dirty="0" smtClean="0">
                <a:latin typeface="Bodoni MT" pitchFamily="18" charset="0"/>
              </a:rPr>
              <a:t>and takes place at a </a:t>
            </a:r>
            <a:r>
              <a:rPr lang="en-GB" sz="2100" b="1" dirty="0" smtClean="0">
                <a:solidFill>
                  <a:srgbClr val="FF0000"/>
                </a:solidFill>
                <a:latin typeface="Bodoni MT" pitchFamily="18" charset="0"/>
              </a:rPr>
              <a:t>DESIGNATED TIME, PLACE </a:t>
            </a:r>
            <a:r>
              <a:rPr lang="en-GB" sz="2100" b="1" dirty="0" smtClean="0">
                <a:latin typeface="Bodoni MT" pitchFamily="18" charset="0"/>
              </a:rPr>
              <a:t>and </a:t>
            </a:r>
            <a:r>
              <a:rPr lang="en-GB" sz="2100" b="1" dirty="0" smtClean="0">
                <a:solidFill>
                  <a:srgbClr val="FF0000"/>
                </a:solidFill>
                <a:latin typeface="Bodoni MT" pitchFamily="18" charset="0"/>
              </a:rPr>
              <a:t>VENUE, </a:t>
            </a:r>
            <a:r>
              <a:rPr lang="en-GB" sz="2100" b="1" dirty="0" smtClean="0">
                <a:latin typeface="Bodoni MT" pitchFamily="18" charset="0"/>
              </a:rPr>
              <a:t>with </a:t>
            </a:r>
            <a:r>
              <a:rPr lang="en-GB" sz="2100" b="1" dirty="0" smtClean="0">
                <a:solidFill>
                  <a:srgbClr val="FF0000"/>
                </a:solidFill>
                <a:latin typeface="Bodoni MT" pitchFamily="18" charset="0"/>
              </a:rPr>
              <a:t>COMPETITION, RULES, OFFICIALS, CORRECT EQUIPMENT </a:t>
            </a:r>
            <a:r>
              <a:rPr lang="en-GB" sz="2100" b="1" dirty="0" smtClean="0">
                <a:latin typeface="Bodoni MT" pitchFamily="18" charset="0"/>
              </a:rPr>
              <a:t>and it has both </a:t>
            </a:r>
            <a:r>
              <a:rPr lang="en-GB" sz="2100" b="1" dirty="0" smtClean="0">
                <a:solidFill>
                  <a:srgbClr val="FF0000"/>
                </a:solidFill>
                <a:latin typeface="Bodoni MT" pitchFamily="18" charset="0"/>
              </a:rPr>
              <a:t>INTRISIC </a:t>
            </a:r>
            <a:r>
              <a:rPr lang="en-GB" sz="2100" b="1" dirty="0" smtClean="0">
                <a:latin typeface="Bodoni MT" pitchFamily="18" charset="0"/>
              </a:rPr>
              <a:t>and </a:t>
            </a:r>
            <a:r>
              <a:rPr lang="en-GB" sz="2100" b="1" dirty="0" smtClean="0">
                <a:solidFill>
                  <a:srgbClr val="FF0000"/>
                </a:solidFill>
                <a:latin typeface="Bodoni MT" pitchFamily="18" charset="0"/>
              </a:rPr>
              <a:t>EXTRINSIC BENEFITS. </a:t>
            </a:r>
            <a:r>
              <a:rPr lang="en-GB" sz="2100" b="1" dirty="0" smtClean="0">
                <a:latin typeface="Bodoni MT" pitchFamily="18" charset="0"/>
              </a:rPr>
              <a:t>It also has </a:t>
            </a:r>
            <a:r>
              <a:rPr lang="en-GB" sz="2100" b="1" dirty="0" smtClean="0">
                <a:solidFill>
                  <a:srgbClr val="FF0000"/>
                </a:solidFill>
                <a:latin typeface="Bodoni MT" pitchFamily="18" charset="0"/>
              </a:rPr>
              <a:t>PHYSICAL ENDEAVOUR , PHYSICAL PROWESS, SPORTSMANSHIP, GAMESMANSHIP </a:t>
            </a:r>
            <a:r>
              <a:rPr lang="en-GB" sz="2100" b="1" dirty="0" smtClean="0">
                <a:latin typeface="Bodoni MT" pitchFamily="18" charset="0"/>
              </a:rPr>
              <a:t>and </a:t>
            </a:r>
            <a:r>
              <a:rPr lang="en-GB" sz="2100" b="1" dirty="0" smtClean="0">
                <a:solidFill>
                  <a:srgbClr val="FF0000"/>
                </a:solidFill>
                <a:latin typeface="Bodoni MT" pitchFamily="18" charset="0"/>
              </a:rPr>
              <a:t>DEVIANCE</a:t>
            </a:r>
          </a:p>
          <a:p>
            <a:pPr marL="457200" indent="-457200"/>
            <a:r>
              <a:rPr lang="en-GB" sz="2100" b="1" dirty="0" smtClean="0">
                <a:solidFill>
                  <a:srgbClr val="FF0000"/>
                </a:solidFill>
                <a:latin typeface="Bodoni MT" pitchFamily="18" charset="0"/>
              </a:rPr>
              <a:t>PHYSICAL RECREATION </a:t>
            </a:r>
            <a:r>
              <a:rPr lang="en-GB" sz="2100" b="1" dirty="0" smtClean="0">
                <a:latin typeface="Bodoni MT" pitchFamily="18" charset="0"/>
              </a:rPr>
              <a:t>has</a:t>
            </a:r>
            <a:r>
              <a:rPr lang="en-GB" sz="2100" b="1" dirty="0" smtClean="0">
                <a:solidFill>
                  <a:srgbClr val="FF0000"/>
                </a:solidFill>
                <a:latin typeface="Bodoni MT" pitchFamily="18" charset="0"/>
              </a:rPr>
              <a:t> NO </a:t>
            </a:r>
            <a:r>
              <a:rPr lang="en-GB" sz="2100" b="1" dirty="0" smtClean="0">
                <a:latin typeface="Bodoni MT" pitchFamily="18" charset="0"/>
              </a:rPr>
              <a:t>set time, place, venue, equipment, and it is done for </a:t>
            </a:r>
            <a:r>
              <a:rPr lang="en-GB" sz="2100" b="1" dirty="0" smtClean="0">
                <a:solidFill>
                  <a:srgbClr val="FF0000"/>
                </a:solidFill>
                <a:latin typeface="Bodoni MT" pitchFamily="18" charset="0"/>
              </a:rPr>
              <a:t>INSTRINSIC </a:t>
            </a:r>
            <a:r>
              <a:rPr lang="en-GB" sz="2100" b="1" dirty="0" smtClean="0">
                <a:latin typeface="Bodoni MT" pitchFamily="18" charset="0"/>
              </a:rPr>
              <a:t>benefits (Fun) and takes place with friends</a:t>
            </a:r>
          </a:p>
          <a:p>
            <a:pPr marL="457200" indent="-457200"/>
            <a:r>
              <a:rPr lang="en-GB" sz="2100" b="1" dirty="0" smtClean="0">
                <a:solidFill>
                  <a:srgbClr val="FF0000"/>
                </a:solidFill>
                <a:latin typeface="Bodoni MT" pitchFamily="18" charset="0"/>
              </a:rPr>
              <a:t>PE</a:t>
            </a:r>
            <a:r>
              <a:rPr lang="en-GB" sz="2100" b="1" dirty="0" smtClean="0">
                <a:latin typeface="Bodoni MT" pitchFamily="18" charset="0"/>
              </a:rPr>
              <a:t> is </a:t>
            </a:r>
            <a:r>
              <a:rPr lang="en-GB" sz="2100" b="1" dirty="0" smtClean="0">
                <a:solidFill>
                  <a:srgbClr val="FF0000"/>
                </a:solidFill>
                <a:latin typeface="Bodoni MT" pitchFamily="18" charset="0"/>
              </a:rPr>
              <a:t>FORMAL, </a:t>
            </a:r>
            <a:r>
              <a:rPr lang="en-GB" sz="2100" b="1" dirty="0" smtClean="0">
                <a:latin typeface="Bodoni MT" pitchFamily="18" charset="0"/>
              </a:rPr>
              <a:t>at a set </a:t>
            </a:r>
            <a:r>
              <a:rPr lang="en-GB" sz="2100" b="1" dirty="0" smtClean="0">
                <a:solidFill>
                  <a:srgbClr val="FF0000"/>
                </a:solidFill>
                <a:latin typeface="Bodoni MT" pitchFamily="18" charset="0"/>
              </a:rPr>
              <a:t>TIME </a:t>
            </a:r>
            <a:r>
              <a:rPr lang="en-GB" sz="2100" b="1" dirty="0" smtClean="0">
                <a:latin typeface="Bodoni MT" pitchFamily="18" charset="0"/>
              </a:rPr>
              <a:t>and </a:t>
            </a:r>
            <a:r>
              <a:rPr lang="en-GB" sz="2100" b="1" dirty="0" smtClean="0">
                <a:solidFill>
                  <a:srgbClr val="FF0000"/>
                </a:solidFill>
                <a:latin typeface="Bodoni MT" pitchFamily="18" charset="0"/>
              </a:rPr>
              <a:t>PLACE</a:t>
            </a:r>
            <a:r>
              <a:rPr lang="en-GB" sz="2100" b="1" dirty="0" smtClean="0">
                <a:latin typeface="Bodoni MT" pitchFamily="18" charset="0"/>
              </a:rPr>
              <a:t> with </a:t>
            </a:r>
            <a:r>
              <a:rPr lang="en-GB" sz="2100" b="1" dirty="0" smtClean="0">
                <a:solidFill>
                  <a:srgbClr val="FF0000"/>
                </a:solidFill>
                <a:latin typeface="Bodoni MT" pitchFamily="18" charset="0"/>
              </a:rPr>
              <a:t>SPECIALIST STAFF </a:t>
            </a:r>
            <a:r>
              <a:rPr lang="en-GB" sz="2100" b="1" dirty="0" smtClean="0">
                <a:latin typeface="Bodoni MT" pitchFamily="18" charset="0"/>
              </a:rPr>
              <a:t>with an emphasis on learning </a:t>
            </a:r>
            <a:r>
              <a:rPr lang="en-GB" sz="2100" b="1" dirty="0" smtClean="0">
                <a:solidFill>
                  <a:srgbClr val="FF0000"/>
                </a:solidFill>
                <a:latin typeface="Bodoni MT" pitchFamily="18" charset="0"/>
              </a:rPr>
              <a:t>SKILLS, VALUES </a:t>
            </a:r>
            <a:r>
              <a:rPr lang="en-GB" sz="2100" b="1" dirty="0" smtClean="0">
                <a:latin typeface="Bodoni MT" pitchFamily="18" charset="0"/>
              </a:rPr>
              <a:t>and </a:t>
            </a:r>
            <a:r>
              <a:rPr lang="en-GB" sz="2100" b="1" dirty="0" smtClean="0">
                <a:solidFill>
                  <a:srgbClr val="FF0000"/>
                </a:solidFill>
                <a:latin typeface="Bodoni MT" pitchFamily="18" charset="0"/>
              </a:rPr>
              <a:t>MORALS </a:t>
            </a:r>
            <a:r>
              <a:rPr lang="en-GB" sz="2100" b="1" dirty="0" smtClean="0">
                <a:latin typeface="Bodoni MT" pitchFamily="18" charset="0"/>
              </a:rPr>
              <a:t>in a 6 strand </a:t>
            </a:r>
            <a:r>
              <a:rPr lang="en-GB" sz="2100" b="1" dirty="0" smtClean="0">
                <a:solidFill>
                  <a:srgbClr val="FF0000"/>
                </a:solidFill>
                <a:latin typeface="Bodoni MT" pitchFamily="18" charset="0"/>
              </a:rPr>
              <a:t>NATIONAL CURRICULUM. </a:t>
            </a:r>
            <a:r>
              <a:rPr lang="en-GB" sz="2100" b="1" dirty="0" smtClean="0">
                <a:latin typeface="Bodoni MT" pitchFamily="18" charset="0"/>
              </a:rPr>
              <a:t>There are 4 benefits </a:t>
            </a:r>
            <a:r>
              <a:rPr lang="en-GB" sz="2100" b="1" dirty="0" smtClean="0">
                <a:solidFill>
                  <a:srgbClr val="FF0000"/>
                </a:solidFill>
                <a:latin typeface="Bodoni MT" pitchFamily="18" charset="0"/>
              </a:rPr>
              <a:t>1) PHYSICAL 2) PREPARATORY 3) PERSONAL 4) QUALITATIVE</a:t>
            </a:r>
            <a:r>
              <a:rPr lang="en-GB" sz="2100" b="1" dirty="0" smtClean="0">
                <a:latin typeface="Bodoni MT" pitchFamily="18" charset="0"/>
              </a:rPr>
              <a:t>. You can gain </a:t>
            </a:r>
            <a:r>
              <a:rPr lang="en-GB" sz="2100" b="1" dirty="0" smtClean="0">
                <a:solidFill>
                  <a:srgbClr val="FF0000"/>
                </a:solidFill>
                <a:latin typeface="Bodoni MT" pitchFamily="18" charset="0"/>
              </a:rPr>
              <a:t>QUALIFICATIONS </a:t>
            </a:r>
          </a:p>
          <a:p>
            <a:pPr marL="457200" indent="-457200"/>
            <a:r>
              <a:rPr lang="en-GB" sz="2100" b="1" dirty="0" smtClean="0">
                <a:solidFill>
                  <a:srgbClr val="FF0000"/>
                </a:solidFill>
                <a:latin typeface="Bodoni MT" pitchFamily="18" charset="0"/>
              </a:rPr>
              <a:t>OUTDOOR RECREATION </a:t>
            </a:r>
            <a:r>
              <a:rPr lang="en-GB" sz="2100" b="1" dirty="0" smtClean="0">
                <a:latin typeface="Bodoni MT" pitchFamily="18" charset="0"/>
              </a:rPr>
              <a:t>is </a:t>
            </a:r>
            <a:r>
              <a:rPr lang="en-GB" sz="2100" b="1" dirty="0" smtClean="0">
                <a:solidFill>
                  <a:srgbClr val="FF0000"/>
                </a:solidFill>
                <a:latin typeface="Bodoni MT" pitchFamily="18" charset="0"/>
              </a:rPr>
              <a:t>NOT</a:t>
            </a:r>
            <a:r>
              <a:rPr lang="en-GB" sz="2100" b="1" dirty="0" smtClean="0">
                <a:latin typeface="Bodoni MT" pitchFamily="18" charset="0"/>
              </a:rPr>
              <a:t> simply activity in the outdoors. It is </a:t>
            </a:r>
            <a:r>
              <a:rPr lang="en-GB" sz="2100" b="1" dirty="0" smtClean="0">
                <a:solidFill>
                  <a:srgbClr val="FF0000"/>
                </a:solidFill>
                <a:latin typeface="Bodoni MT" pitchFamily="18" charset="0"/>
              </a:rPr>
              <a:t>ADVENTURE </a:t>
            </a:r>
            <a:r>
              <a:rPr lang="en-GB" sz="2100" b="1" dirty="0" smtClean="0">
                <a:latin typeface="Bodoni MT" pitchFamily="18" charset="0"/>
              </a:rPr>
              <a:t>based activities in a </a:t>
            </a:r>
            <a:r>
              <a:rPr lang="en-GB" sz="2100" b="1" dirty="0" smtClean="0">
                <a:solidFill>
                  <a:srgbClr val="FF0000"/>
                </a:solidFill>
                <a:latin typeface="Bodoni MT" pitchFamily="18" charset="0"/>
              </a:rPr>
              <a:t>NATURAL</a:t>
            </a:r>
            <a:r>
              <a:rPr lang="en-GB" sz="2100" b="1" dirty="0" smtClean="0">
                <a:latin typeface="Bodoni MT" pitchFamily="18" charset="0"/>
              </a:rPr>
              <a:t> or </a:t>
            </a:r>
            <a:r>
              <a:rPr lang="en-GB" sz="2100" b="1" dirty="0" smtClean="0">
                <a:solidFill>
                  <a:srgbClr val="FF0000"/>
                </a:solidFill>
                <a:latin typeface="Bodoni MT" pitchFamily="18" charset="0"/>
              </a:rPr>
              <a:t>SEMI NATURAL ENVIRONMENT </a:t>
            </a:r>
            <a:r>
              <a:rPr lang="en-GB" sz="2100" b="1" dirty="0" smtClean="0">
                <a:latin typeface="Bodoni MT" pitchFamily="18" charset="0"/>
              </a:rPr>
              <a:t>which has an element of </a:t>
            </a:r>
            <a:r>
              <a:rPr lang="en-GB" sz="2100" b="1" dirty="0" smtClean="0">
                <a:solidFill>
                  <a:srgbClr val="FF0000"/>
                </a:solidFill>
                <a:latin typeface="Bodoni MT" pitchFamily="18" charset="0"/>
              </a:rPr>
              <a:t>RISK </a:t>
            </a:r>
            <a:r>
              <a:rPr lang="en-GB" sz="2100" b="1" dirty="0" smtClean="0">
                <a:latin typeface="Bodoni MT" pitchFamily="18" charset="0"/>
              </a:rPr>
              <a:t> (</a:t>
            </a:r>
            <a:r>
              <a:rPr lang="en-GB" sz="2100" b="1" dirty="0" smtClean="0">
                <a:solidFill>
                  <a:srgbClr val="FF0000"/>
                </a:solidFill>
                <a:latin typeface="Bodoni MT" pitchFamily="18" charset="0"/>
              </a:rPr>
              <a:t>PERCEIVED</a:t>
            </a:r>
            <a:r>
              <a:rPr lang="en-GB" sz="2100" b="1" dirty="0" smtClean="0">
                <a:latin typeface="Bodoni MT" pitchFamily="18" charset="0"/>
              </a:rPr>
              <a:t> or </a:t>
            </a:r>
            <a:r>
              <a:rPr lang="en-GB" sz="2100" b="1" dirty="0" smtClean="0">
                <a:solidFill>
                  <a:srgbClr val="FF0000"/>
                </a:solidFill>
                <a:latin typeface="Bodoni MT" pitchFamily="18" charset="0"/>
              </a:rPr>
              <a:t>REAL</a:t>
            </a:r>
            <a:r>
              <a:rPr lang="en-GB" sz="2100" b="1" dirty="0" smtClean="0">
                <a:latin typeface="Bodoni MT" pitchFamily="18" charset="0"/>
              </a:rPr>
              <a:t>.) It is done for 3 purposes </a:t>
            </a:r>
            <a:r>
              <a:rPr lang="en-GB" sz="2100" b="1" dirty="0" smtClean="0">
                <a:solidFill>
                  <a:srgbClr val="FF0000"/>
                </a:solidFill>
                <a:latin typeface="Bodoni MT" pitchFamily="18" charset="0"/>
              </a:rPr>
              <a:t>1) SENSE OF ADVENTURE 2) APPRECIATION OF THE OUTDOORS 3) RESPECT FOR THE OUTDOORS</a:t>
            </a:r>
            <a:r>
              <a:rPr lang="en-GB" sz="2100" b="1" dirty="0" smtClean="0">
                <a:latin typeface="Bodoni MT" pitchFamily="18" charset="0"/>
              </a:rPr>
              <a:t>. There are many </a:t>
            </a:r>
            <a:r>
              <a:rPr lang="en-GB" sz="2100" b="1" dirty="0" smtClean="0">
                <a:solidFill>
                  <a:srgbClr val="FF0000"/>
                </a:solidFill>
                <a:latin typeface="Bodoni MT" pitchFamily="18" charset="0"/>
              </a:rPr>
              <a:t>BENEFITS </a:t>
            </a:r>
            <a:r>
              <a:rPr lang="en-GB" sz="2100" b="1" dirty="0" smtClean="0">
                <a:latin typeface="Bodoni MT" pitchFamily="18" charset="0"/>
              </a:rPr>
              <a:t>and </a:t>
            </a:r>
            <a:r>
              <a:rPr lang="en-GB" sz="2100" b="1" dirty="0" smtClean="0">
                <a:solidFill>
                  <a:srgbClr val="FF0000"/>
                </a:solidFill>
                <a:latin typeface="Bodoni MT" pitchFamily="18" charset="0"/>
              </a:rPr>
              <a:t>CONTRAINTS</a:t>
            </a:r>
          </a:p>
          <a:p>
            <a:pPr marL="457200" indent="-457200"/>
            <a:r>
              <a:rPr lang="en-GB" sz="2100" b="1" dirty="0" smtClean="0">
                <a:solidFill>
                  <a:srgbClr val="FF0000"/>
                </a:solidFill>
                <a:latin typeface="Bodoni MT" pitchFamily="18" charset="0"/>
              </a:rPr>
              <a:t>OUTDOOR EDUCATION </a:t>
            </a:r>
            <a:r>
              <a:rPr lang="en-GB" sz="2100" b="1" dirty="0" smtClean="0">
                <a:latin typeface="Bodoni MT" pitchFamily="18" charset="0"/>
              </a:rPr>
              <a:t>is as above but led by a school with education</a:t>
            </a:r>
            <a:endParaRPr lang="en-GB" sz="2100" b="1" dirty="0" smtClean="0">
              <a:solidFill>
                <a:srgbClr val="FF0000"/>
              </a:solidFill>
              <a:latin typeface="Bodoni MT" pitchFamily="18" charset="0"/>
            </a:endParaRPr>
          </a:p>
          <a:p>
            <a:pPr marL="457200" indent="-457200"/>
            <a:endParaRPr lang="en-GB" sz="2100" b="1" dirty="0" smtClean="0">
              <a:latin typeface="Bodoni MT" pitchFamily="18" charset="0"/>
            </a:endParaRPr>
          </a:p>
          <a:p>
            <a:pPr>
              <a:buNone/>
            </a:pPr>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Autofit/>
          </a:bodyPr>
          <a:lstStyle/>
          <a:p>
            <a:r>
              <a:rPr lang="en-GB" sz="2200" b="1" u="sng" dirty="0" smtClean="0"/>
              <a:t>LONDON 2012</a:t>
            </a:r>
            <a:endParaRPr lang="en-GB" sz="2200" b="1" u="sng" dirty="0"/>
          </a:p>
        </p:txBody>
      </p:sp>
      <p:sp>
        <p:nvSpPr>
          <p:cNvPr id="3" name="Content Placeholder 2"/>
          <p:cNvSpPr>
            <a:spLocks noGrp="1"/>
          </p:cNvSpPr>
          <p:nvPr>
            <p:ph idx="1"/>
          </p:nvPr>
        </p:nvSpPr>
        <p:spPr>
          <a:xfrm>
            <a:off x="0" y="285728"/>
            <a:ext cx="9144000" cy="6572272"/>
          </a:xfrm>
        </p:spPr>
        <p:txBody>
          <a:bodyPr>
            <a:noAutofit/>
          </a:bodyPr>
          <a:lstStyle/>
          <a:p>
            <a:pPr marL="457200" indent="-457200"/>
            <a:r>
              <a:rPr lang="en-GB" sz="2200" b="1" dirty="0" smtClean="0">
                <a:latin typeface="+mj-lt"/>
              </a:rPr>
              <a:t>The Games will be from August 29</a:t>
            </a:r>
            <a:r>
              <a:rPr lang="en-GB" sz="2200" b="1" baseline="30000" dirty="0" smtClean="0">
                <a:latin typeface="+mj-lt"/>
              </a:rPr>
              <a:t>th</a:t>
            </a:r>
            <a:r>
              <a:rPr lang="en-GB" sz="2200" b="1" dirty="0" smtClean="0">
                <a:latin typeface="+mj-lt"/>
              </a:rPr>
              <a:t> until September 9</a:t>
            </a:r>
            <a:r>
              <a:rPr lang="en-GB" sz="2200" b="1" baseline="30000" dirty="0" smtClean="0">
                <a:latin typeface="+mj-lt"/>
              </a:rPr>
              <a:t>th</a:t>
            </a:r>
            <a:r>
              <a:rPr lang="en-GB" sz="2200" b="1" dirty="0" smtClean="0">
                <a:latin typeface="+mj-lt"/>
              </a:rPr>
              <a:t> 2012 </a:t>
            </a:r>
          </a:p>
          <a:p>
            <a:pPr marL="457200" indent="-457200"/>
            <a:r>
              <a:rPr lang="en-GB" sz="2200" b="1" dirty="0" smtClean="0">
                <a:latin typeface="+mj-lt"/>
              </a:rPr>
              <a:t>Money has needed to be </a:t>
            </a:r>
            <a:r>
              <a:rPr lang="en-GB" sz="2200" b="1" dirty="0" smtClean="0">
                <a:solidFill>
                  <a:srgbClr val="FF0000"/>
                </a:solidFill>
                <a:latin typeface="+mj-lt"/>
              </a:rPr>
              <a:t>INVESTED</a:t>
            </a:r>
            <a:r>
              <a:rPr lang="en-GB" sz="2200" b="1" dirty="0" smtClean="0">
                <a:latin typeface="+mj-lt"/>
              </a:rPr>
              <a:t> to improve a range of elements for the games to be hosted</a:t>
            </a:r>
          </a:p>
          <a:p>
            <a:pPr marL="457200" indent="-457200"/>
            <a:r>
              <a:rPr lang="en-GB" sz="2200" b="1" dirty="0" smtClean="0">
                <a:latin typeface="+mj-lt"/>
              </a:rPr>
              <a:t>The Organisation and Administration of Sport in the UK has been overhauled to improve </a:t>
            </a:r>
            <a:r>
              <a:rPr lang="en-GB" sz="2200" b="1" dirty="0" smtClean="0">
                <a:solidFill>
                  <a:srgbClr val="FF0000"/>
                </a:solidFill>
                <a:latin typeface="+mj-lt"/>
              </a:rPr>
              <a:t>COMMUNICATION, COOPERATION </a:t>
            </a:r>
            <a:r>
              <a:rPr lang="en-GB" sz="2200" b="1" dirty="0" smtClean="0">
                <a:latin typeface="+mj-lt"/>
              </a:rPr>
              <a:t>and </a:t>
            </a:r>
            <a:r>
              <a:rPr lang="en-GB" sz="2200" b="1" dirty="0" smtClean="0">
                <a:solidFill>
                  <a:srgbClr val="FF0000"/>
                </a:solidFill>
                <a:latin typeface="+mj-lt"/>
              </a:rPr>
              <a:t>EFFICIENCY </a:t>
            </a:r>
            <a:r>
              <a:rPr lang="en-GB" sz="2200" b="1" dirty="0" smtClean="0">
                <a:latin typeface="+mj-lt"/>
              </a:rPr>
              <a:t>amongst various bodies involved</a:t>
            </a:r>
          </a:p>
          <a:p>
            <a:pPr marL="457200" indent="-457200"/>
            <a:r>
              <a:rPr lang="en-GB" sz="2200" b="1" dirty="0" smtClean="0">
                <a:latin typeface="+mj-lt"/>
              </a:rPr>
              <a:t>During Sydney 2000 they helped train 50,000 staff in new employable skills</a:t>
            </a:r>
          </a:p>
          <a:p>
            <a:pPr marL="457200" indent="-457200"/>
            <a:r>
              <a:rPr lang="en-GB" sz="2200" b="1" dirty="0" smtClean="0">
                <a:latin typeface="+mj-lt"/>
              </a:rPr>
              <a:t>It is estimated that the games will create 35000 houses, 30000 temporary jobs, 7000 jobs showcasing London, 70,000 volunteer jobs</a:t>
            </a:r>
          </a:p>
          <a:p>
            <a:pPr marL="457200" indent="-457200"/>
            <a:r>
              <a:rPr lang="en-GB" sz="2200" b="1" dirty="0" smtClean="0">
                <a:latin typeface="+mj-lt"/>
              </a:rPr>
              <a:t>The area of </a:t>
            </a:r>
            <a:r>
              <a:rPr lang="en-GB" sz="2200" b="1" dirty="0" smtClean="0">
                <a:solidFill>
                  <a:srgbClr val="FF0000"/>
                </a:solidFill>
                <a:latin typeface="+mj-lt"/>
              </a:rPr>
              <a:t>STRATFORD</a:t>
            </a:r>
            <a:r>
              <a:rPr lang="en-GB" sz="2200" b="1" dirty="0" smtClean="0">
                <a:latin typeface="+mj-lt"/>
              </a:rPr>
              <a:t> in East London will be renewed and restored and an Olympic Village will be created</a:t>
            </a:r>
          </a:p>
          <a:p>
            <a:pPr marL="457200" indent="-457200"/>
            <a:r>
              <a:rPr lang="en-GB" sz="2200" b="1" dirty="0" smtClean="0">
                <a:solidFill>
                  <a:srgbClr val="FF0000"/>
                </a:solidFill>
                <a:latin typeface="+mj-lt"/>
              </a:rPr>
              <a:t>LEGACY </a:t>
            </a:r>
            <a:r>
              <a:rPr lang="en-GB" sz="2200" b="1" dirty="0" smtClean="0">
                <a:latin typeface="+mj-lt"/>
              </a:rPr>
              <a:t>means the lasting impact of the games. </a:t>
            </a:r>
            <a:r>
              <a:rPr lang="en-GB" sz="2200" b="1" dirty="0" smtClean="0">
                <a:solidFill>
                  <a:srgbClr val="FF0000"/>
                </a:solidFill>
                <a:latin typeface="+mj-lt"/>
              </a:rPr>
              <a:t>SHOWCASING </a:t>
            </a:r>
            <a:r>
              <a:rPr lang="en-GB" sz="2200" b="1" dirty="0" smtClean="0">
                <a:latin typeface="+mj-lt"/>
              </a:rPr>
              <a:t>means promoting a country. The </a:t>
            </a:r>
            <a:r>
              <a:rPr lang="en-GB" sz="2200" b="1" dirty="0" smtClean="0">
                <a:solidFill>
                  <a:srgbClr val="FF0000"/>
                </a:solidFill>
                <a:latin typeface="+mj-lt"/>
              </a:rPr>
              <a:t>SHOP WINDOW EFFECT </a:t>
            </a:r>
            <a:r>
              <a:rPr lang="en-GB" sz="2200" b="1" dirty="0" smtClean="0">
                <a:latin typeface="+mj-lt"/>
              </a:rPr>
              <a:t>is when sport is used to promote a country or its </a:t>
            </a:r>
            <a:r>
              <a:rPr lang="en-GB" sz="2200" b="1" dirty="0" smtClean="0">
                <a:solidFill>
                  <a:srgbClr val="FF0000"/>
                </a:solidFill>
                <a:latin typeface="+mj-lt"/>
              </a:rPr>
              <a:t>POLITICAL SYSTEM. </a:t>
            </a:r>
          </a:p>
          <a:p>
            <a:pPr marL="457200" indent="-457200"/>
            <a:r>
              <a:rPr lang="en-GB" sz="2200" b="1" dirty="0" smtClean="0">
                <a:latin typeface="+mj-lt"/>
              </a:rPr>
              <a:t>Beijing 2008 – China used the games to Showcase Communism. It was seen as a ‘coming out party’.  There were issues related to Human Rights. </a:t>
            </a:r>
          </a:p>
          <a:p>
            <a:pPr marL="457200" indent="-457200"/>
            <a:r>
              <a:rPr lang="en-GB" sz="2200" b="1" dirty="0" smtClean="0">
                <a:latin typeface="+mj-lt"/>
              </a:rPr>
              <a:t>The games can have </a:t>
            </a:r>
            <a:r>
              <a:rPr lang="en-GB" sz="2200" b="1" dirty="0" smtClean="0">
                <a:solidFill>
                  <a:srgbClr val="FF0000"/>
                </a:solidFill>
                <a:latin typeface="+mj-lt"/>
              </a:rPr>
              <a:t>FUNCTIONAL </a:t>
            </a:r>
            <a:r>
              <a:rPr lang="en-GB" sz="2200" b="1" dirty="0" smtClean="0">
                <a:latin typeface="+mj-lt"/>
              </a:rPr>
              <a:t>and </a:t>
            </a:r>
            <a:r>
              <a:rPr lang="en-GB" sz="2200" b="1" dirty="0" smtClean="0">
                <a:solidFill>
                  <a:srgbClr val="FF0000"/>
                </a:solidFill>
                <a:latin typeface="+mj-lt"/>
              </a:rPr>
              <a:t>DYSFUNCTIONAL EFFECTS</a:t>
            </a:r>
          </a:p>
          <a:p>
            <a:pPr marL="457200" indent="-457200"/>
            <a:endParaRPr lang="en-GB" sz="2200" b="1" dirty="0" smtClean="0">
              <a:latin typeface="+mj-lt"/>
            </a:endParaRP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buNone/>
            </a:pPr>
            <a:r>
              <a:rPr lang="en-GB" sz="2200" b="1" dirty="0" smtClean="0">
                <a:latin typeface="+mj-lt"/>
              </a:rPr>
              <a:t>	Critically evaluate the impact to Britain </a:t>
            </a:r>
            <a:r>
              <a:rPr lang="en-GB" sz="2200" b="1" dirty="0" smtClean="0">
                <a:latin typeface="+mj-lt"/>
              </a:rPr>
              <a:t>by </a:t>
            </a:r>
            <a:r>
              <a:rPr lang="en-GB" sz="2200" b="1" dirty="0" smtClean="0">
                <a:latin typeface="+mj-lt"/>
              </a:rPr>
              <a:t>hosting the Olympics? </a:t>
            </a:r>
          </a:p>
          <a:p>
            <a:pPr marL="457200" indent="-457200">
              <a:buNone/>
            </a:pPr>
            <a:r>
              <a:rPr lang="en-GB" sz="2200" b="1" dirty="0" smtClean="0">
                <a:latin typeface="+mj-lt"/>
              </a:rPr>
              <a:t>	Cooperation, Coordination and Efficiency of UK Sporting Bodies</a:t>
            </a:r>
          </a:p>
          <a:p>
            <a:pPr marL="457200" indent="-457200">
              <a:buNone/>
            </a:pPr>
            <a:r>
              <a:rPr lang="en-GB" sz="2200" b="1" dirty="0" smtClean="0">
                <a:latin typeface="+mj-lt"/>
              </a:rPr>
              <a:t>	Physical and Mental Well Being of the population – The Feel Good Factor</a:t>
            </a:r>
          </a:p>
          <a:p>
            <a:pPr marL="457200" indent="-457200">
              <a:buNone/>
            </a:pPr>
            <a:r>
              <a:rPr lang="en-GB" sz="2200" b="1" dirty="0" smtClean="0">
                <a:latin typeface="+mj-lt"/>
              </a:rPr>
              <a:t>	Mass Participation and Excellence</a:t>
            </a:r>
          </a:p>
          <a:p>
            <a:pPr marL="457200" indent="-457200">
              <a:buNone/>
            </a:pPr>
            <a:r>
              <a:rPr lang="en-GB" sz="2200" b="1" dirty="0" smtClean="0">
                <a:latin typeface="+mj-lt"/>
              </a:rPr>
              <a:t>	Promotion of Healthy Lifestyles </a:t>
            </a:r>
            <a:r>
              <a:rPr lang="en-GB" sz="2200" b="1" dirty="0" smtClean="0">
                <a:solidFill>
                  <a:srgbClr val="FF0000"/>
                </a:solidFill>
                <a:latin typeface="+mj-lt"/>
              </a:rPr>
              <a:t>Legacy</a:t>
            </a:r>
            <a:endParaRPr lang="en-GB" sz="2200" b="1" dirty="0" smtClean="0">
              <a:latin typeface="+mj-lt"/>
            </a:endParaRPr>
          </a:p>
          <a:p>
            <a:pPr marL="457200" indent="-457200">
              <a:buNone/>
            </a:pPr>
            <a:r>
              <a:rPr lang="en-GB" sz="2200" b="1" dirty="0" smtClean="0">
                <a:latin typeface="+mj-lt"/>
              </a:rPr>
              <a:t>	Transport and Communication Systems </a:t>
            </a:r>
            <a:r>
              <a:rPr lang="en-GB" sz="2200" b="1" dirty="0" smtClean="0">
                <a:solidFill>
                  <a:srgbClr val="FF0000"/>
                </a:solidFill>
                <a:latin typeface="+mj-lt"/>
              </a:rPr>
              <a:t>Legacy</a:t>
            </a:r>
            <a:endParaRPr lang="en-GB" sz="2200" b="1" dirty="0" smtClean="0">
              <a:latin typeface="+mj-lt"/>
            </a:endParaRPr>
          </a:p>
          <a:p>
            <a:pPr marL="457200" indent="-457200">
              <a:buNone/>
            </a:pPr>
            <a:r>
              <a:rPr lang="en-GB" sz="2200" b="1" dirty="0" smtClean="0">
                <a:latin typeface="+mj-lt"/>
              </a:rPr>
              <a:t>	Facilities - </a:t>
            </a:r>
            <a:r>
              <a:rPr lang="en-GB" sz="2200" b="1" dirty="0" smtClean="0">
                <a:solidFill>
                  <a:srgbClr val="FF0000"/>
                </a:solidFill>
                <a:latin typeface="+mj-lt"/>
              </a:rPr>
              <a:t>Legacy</a:t>
            </a:r>
          </a:p>
          <a:p>
            <a:pPr marL="457200" indent="-457200">
              <a:buNone/>
            </a:pPr>
            <a:r>
              <a:rPr lang="en-GB" sz="2200" b="1" dirty="0" smtClean="0">
                <a:latin typeface="+mj-lt"/>
              </a:rPr>
              <a:t>	Tourism and Money to London and the UK</a:t>
            </a:r>
          </a:p>
          <a:p>
            <a:pPr marL="457200" indent="-457200">
              <a:buNone/>
            </a:pPr>
            <a:r>
              <a:rPr lang="en-GB" sz="2200" b="1" dirty="0" smtClean="0">
                <a:latin typeface="+mj-lt"/>
              </a:rPr>
              <a:t>	NHS provision in areas where athletes are located</a:t>
            </a:r>
          </a:p>
          <a:p>
            <a:pPr marL="457200" indent="-457200">
              <a:buNone/>
            </a:pPr>
            <a:r>
              <a:rPr lang="en-GB" sz="2200" b="1" dirty="0" smtClean="0">
                <a:latin typeface="+mj-lt"/>
              </a:rPr>
              <a:t>	Benefits to the local areas: Employment, Facilities, Social Integration</a:t>
            </a:r>
            <a:r>
              <a:rPr lang="en-GB" sz="2200" b="1" dirty="0" smtClean="0">
                <a:solidFill>
                  <a:srgbClr val="FF0000"/>
                </a:solidFill>
                <a:latin typeface="+mj-lt"/>
              </a:rPr>
              <a:t> Legacy</a:t>
            </a:r>
            <a:endParaRPr lang="en-GB" sz="2200" b="1" dirty="0" smtClean="0">
              <a:latin typeface="+mj-lt"/>
            </a:endParaRPr>
          </a:p>
          <a:p>
            <a:pPr marL="457200" indent="-457200">
              <a:buNone/>
            </a:pPr>
            <a:r>
              <a:rPr lang="en-GB" sz="2200" b="1" dirty="0" smtClean="0">
                <a:latin typeface="+mj-lt"/>
              </a:rPr>
              <a:t>	Costs of Hosting the event</a:t>
            </a:r>
          </a:p>
          <a:p>
            <a:pPr marL="457200" indent="-457200">
              <a:buNone/>
            </a:pPr>
            <a:r>
              <a:rPr lang="en-GB" sz="2200" b="1" dirty="0" smtClean="0">
                <a:latin typeface="+mj-lt"/>
              </a:rPr>
              <a:t>	Tax bills for locals, Long term jobs, </a:t>
            </a:r>
          </a:p>
          <a:p>
            <a:pPr marL="457200" indent="-457200">
              <a:buNone/>
            </a:pPr>
            <a:r>
              <a:rPr lang="en-GB" sz="2200" b="1" dirty="0" smtClean="0">
                <a:latin typeface="+mj-lt"/>
              </a:rPr>
              <a:t>	Main Focus on London</a:t>
            </a:r>
          </a:p>
          <a:p>
            <a:pPr marL="457200" indent="-457200">
              <a:buNone/>
            </a:pPr>
            <a:r>
              <a:rPr lang="en-GB" sz="2200" b="1" dirty="0" smtClean="0">
                <a:latin typeface="+mj-lt"/>
              </a:rPr>
              <a:t>	Showcasing, Nation Building</a:t>
            </a:r>
          </a:p>
          <a:p>
            <a:pPr marL="457200" indent="-457200">
              <a:buNone/>
            </a:pPr>
            <a:r>
              <a:rPr lang="en-GB" sz="2200" b="1" dirty="0" smtClean="0">
                <a:latin typeface="+mj-lt"/>
              </a:rPr>
              <a:t>	</a:t>
            </a:r>
            <a:r>
              <a:rPr lang="en-GB" sz="2200" b="1" dirty="0" smtClean="0">
                <a:solidFill>
                  <a:srgbClr val="FF0000"/>
                </a:solidFill>
                <a:latin typeface="+mj-lt"/>
              </a:rPr>
              <a:t>Extension: </a:t>
            </a:r>
            <a:r>
              <a:rPr lang="en-GB" sz="2200" b="1" dirty="0" smtClean="0">
                <a:latin typeface="+mj-lt"/>
              </a:rPr>
              <a:t>How did China use the games for </a:t>
            </a:r>
            <a:r>
              <a:rPr lang="en-GB" sz="2200" b="1" dirty="0" smtClean="0">
                <a:solidFill>
                  <a:srgbClr val="FF0000"/>
                </a:solidFill>
                <a:latin typeface="+mj-lt"/>
              </a:rPr>
              <a:t>NATION BUILDING </a:t>
            </a:r>
            <a:r>
              <a:rPr lang="en-GB" sz="2200" b="1" dirty="0" smtClean="0">
                <a:latin typeface="+mj-lt"/>
              </a:rPr>
              <a:t>– Functional and Dysfunctional effects</a:t>
            </a:r>
          </a:p>
          <a:p>
            <a:pPr marL="457200" indent="-457200">
              <a:buNone/>
            </a:pPr>
            <a:r>
              <a:rPr lang="en-GB" sz="2200" b="1" dirty="0" smtClean="0">
                <a:latin typeface="+mj-lt"/>
              </a:rPr>
              <a:t>	</a:t>
            </a: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Autofit/>
          </a:bodyPr>
          <a:lstStyle/>
          <a:p>
            <a:r>
              <a:rPr lang="en-GB" sz="2200" b="1" u="sng" dirty="0" smtClean="0"/>
              <a:t>COMMERCIALISM AT THE OLYMPIC GAMES</a:t>
            </a:r>
            <a:endParaRPr lang="en-GB" sz="2200" b="1" u="sng" dirty="0"/>
          </a:p>
        </p:txBody>
      </p:sp>
      <p:sp>
        <p:nvSpPr>
          <p:cNvPr id="3" name="Content Placeholder 2"/>
          <p:cNvSpPr>
            <a:spLocks noGrp="1"/>
          </p:cNvSpPr>
          <p:nvPr>
            <p:ph idx="1"/>
          </p:nvPr>
        </p:nvSpPr>
        <p:spPr>
          <a:xfrm>
            <a:off x="0" y="285728"/>
            <a:ext cx="9144000" cy="6572272"/>
          </a:xfrm>
        </p:spPr>
        <p:txBody>
          <a:bodyPr>
            <a:noAutofit/>
          </a:bodyPr>
          <a:lstStyle/>
          <a:p>
            <a:pPr marL="457200" indent="-457200"/>
            <a:r>
              <a:rPr lang="en-GB" sz="2200" b="1" dirty="0" smtClean="0">
                <a:latin typeface="+mj-lt"/>
              </a:rPr>
              <a:t>The Los Angeles Olympics in 1984 were seen as the first to be associated with </a:t>
            </a:r>
            <a:r>
              <a:rPr lang="en-GB" sz="2200" b="1" dirty="0" smtClean="0">
                <a:solidFill>
                  <a:srgbClr val="FF0000"/>
                </a:solidFill>
                <a:latin typeface="+mj-lt"/>
              </a:rPr>
              <a:t>COMMERCIALISM. </a:t>
            </a:r>
            <a:r>
              <a:rPr lang="en-GB" sz="2200" b="1" dirty="0" smtClean="0">
                <a:latin typeface="+mj-lt"/>
              </a:rPr>
              <a:t>This is using the Olympics to make a profit</a:t>
            </a:r>
          </a:p>
          <a:p>
            <a:pPr marL="457200" indent="-457200"/>
            <a:r>
              <a:rPr lang="en-GB" sz="2200" b="1" dirty="0" smtClean="0">
                <a:solidFill>
                  <a:srgbClr val="FF0000"/>
                </a:solidFill>
                <a:latin typeface="+mj-lt"/>
              </a:rPr>
              <a:t>AMATEURISM</a:t>
            </a:r>
            <a:r>
              <a:rPr lang="en-GB" sz="2200" b="1" dirty="0" smtClean="0">
                <a:latin typeface="+mj-lt"/>
              </a:rPr>
              <a:t> had started to cause serious problem. British athletes were starting to struggle. The US athletes had scholarships and USSR athletes were heavily state funded</a:t>
            </a:r>
          </a:p>
          <a:p>
            <a:pPr marL="457200" indent="-457200"/>
            <a:r>
              <a:rPr lang="en-GB" sz="2200" b="1" dirty="0" smtClean="0">
                <a:latin typeface="+mj-lt"/>
              </a:rPr>
              <a:t>1976 Montreal lost millions hosting the Olympics. The </a:t>
            </a:r>
            <a:r>
              <a:rPr lang="en-GB" sz="2200" b="1" dirty="0" smtClean="0">
                <a:solidFill>
                  <a:srgbClr val="FF0000"/>
                </a:solidFill>
                <a:latin typeface="+mj-lt"/>
              </a:rPr>
              <a:t>IOC</a:t>
            </a:r>
            <a:r>
              <a:rPr lang="en-GB" sz="2200" b="1" dirty="0" smtClean="0">
                <a:latin typeface="+mj-lt"/>
              </a:rPr>
              <a:t> accepted Commercialism. </a:t>
            </a:r>
            <a:r>
              <a:rPr lang="en-GB" sz="2200" b="1" dirty="0" smtClean="0">
                <a:solidFill>
                  <a:srgbClr val="FF0000"/>
                </a:solidFill>
                <a:latin typeface="+mj-lt"/>
              </a:rPr>
              <a:t>PETER UBEROTH </a:t>
            </a:r>
            <a:r>
              <a:rPr lang="en-GB" sz="2200" b="1" dirty="0" smtClean="0">
                <a:latin typeface="+mj-lt"/>
              </a:rPr>
              <a:t>was instrumental in the 1984 Olympics</a:t>
            </a:r>
          </a:p>
          <a:p>
            <a:pPr marL="457200" indent="-457200"/>
            <a:r>
              <a:rPr lang="en-GB" sz="2200" b="1" dirty="0" smtClean="0">
                <a:latin typeface="+mj-lt"/>
              </a:rPr>
              <a:t>TV allowed Commercialism to take place. Huge Global Audience made it attractive to sponsors. </a:t>
            </a:r>
            <a:r>
              <a:rPr lang="en-GB" sz="2200" b="1" dirty="0" err="1" smtClean="0">
                <a:latin typeface="+mj-lt"/>
              </a:rPr>
              <a:t>Uberoth</a:t>
            </a:r>
            <a:r>
              <a:rPr lang="en-GB" sz="2200" b="1" dirty="0" smtClean="0">
                <a:latin typeface="+mj-lt"/>
              </a:rPr>
              <a:t> charged huge sums for the TV rights</a:t>
            </a:r>
          </a:p>
          <a:p>
            <a:pPr marL="457200" indent="-457200"/>
            <a:r>
              <a:rPr lang="en-GB" sz="2200" b="1" dirty="0" smtClean="0">
                <a:solidFill>
                  <a:srgbClr val="FF0000"/>
                </a:solidFill>
                <a:latin typeface="+mj-lt"/>
              </a:rPr>
              <a:t>MULTINATIONAL</a:t>
            </a:r>
            <a:r>
              <a:rPr lang="en-GB" sz="2200" b="1" dirty="0" smtClean="0">
                <a:latin typeface="+mj-lt"/>
              </a:rPr>
              <a:t> companies now want to become </a:t>
            </a:r>
            <a:r>
              <a:rPr lang="en-GB" sz="2200" b="1" dirty="0" smtClean="0">
                <a:solidFill>
                  <a:srgbClr val="FF0000"/>
                </a:solidFill>
                <a:latin typeface="+mj-lt"/>
              </a:rPr>
              <a:t>SPONSORS, SUPPLIERS</a:t>
            </a:r>
            <a:r>
              <a:rPr lang="en-GB" sz="2200" b="1" dirty="0" smtClean="0">
                <a:latin typeface="+mj-lt"/>
              </a:rPr>
              <a:t> or </a:t>
            </a:r>
            <a:r>
              <a:rPr lang="en-GB" sz="2200" b="1" dirty="0" smtClean="0">
                <a:solidFill>
                  <a:srgbClr val="FF0000"/>
                </a:solidFill>
                <a:latin typeface="+mj-lt"/>
              </a:rPr>
              <a:t>LICENSEES</a:t>
            </a:r>
          </a:p>
          <a:p>
            <a:pPr marL="457200" indent="-457200"/>
            <a:r>
              <a:rPr lang="en-GB" sz="2200" b="1" dirty="0" smtClean="0">
                <a:solidFill>
                  <a:srgbClr val="FF0000"/>
                </a:solidFill>
                <a:latin typeface="+mj-lt"/>
              </a:rPr>
              <a:t>THE OLYMPIC PARTNER PROGRAMME (TOP) </a:t>
            </a:r>
            <a:r>
              <a:rPr lang="en-GB" sz="2200" b="1" dirty="0" smtClean="0">
                <a:latin typeface="+mj-lt"/>
              </a:rPr>
              <a:t>is managed by the IOC. In return for their investment companies can use Olympic Logos</a:t>
            </a:r>
          </a:p>
          <a:p>
            <a:pPr marL="457200" indent="-457200"/>
            <a:r>
              <a:rPr lang="en-GB" sz="2200" b="1" dirty="0" smtClean="0">
                <a:latin typeface="+mj-lt"/>
                <a:hlinkClick r:id="rId2"/>
              </a:rPr>
              <a:t>British Olympic Association &gt; Olympic Partners</a:t>
            </a:r>
            <a:endParaRPr lang="en-GB" sz="2200" b="1" dirty="0" smtClean="0">
              <a:latin typeface="+mj-lt"/>
            </a:endParaRP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Autofit/>
          </a:bodyPr>
          <a:lstStyle/>
          <a:p>
            <a:r>
              <a:rPr lang="en-GB" sz="2200" b="1" u="sng" dirty="0" smtClean="0"/>
              <a:t>COMMERCIALISM AT THE OLYMPIC GAMES</a:t>
            </a:r>
            <a:endParaRPr lang="en-GB" sz="2200" b="1" u="sng" dirty="0"/>
          </a:p>
        </p:txBody>
      </p:sp>
      <p:sp>
        <p:nvSpPr>
          <p:cNvPr id="3" name="Content Placeholder 2"/>
          <p:cNvSpPr>
            <a:spLocks noGrp="1"/>
          </p:cNvSpPr>
          <p:nvPr>
            <p:ph idx="1"/>
          </p:nvPr>
        </p:nvSpPr>
        <p:spPr>
          <a:xfrm>
            <a:off x="0" y="285728"/>
            <a:ext cx="9144000" cy="6572272"/>
          </a:xfrm>
        </p:spPr>
        <p:txBody>
          <a:bodyPr>
            <a:noAutofit/>
          </a:bodyPr>
          <a:lstStyle/>
          <a:p>
            <a:pPr marL="457200" indent="-457200"/>
            <a:endParaRPr lang="en-GB" sz="2200" b="1" dirty="0" smtClean="0">
              <a:latin typeface="+mj-lt"/>
            </a:endParaRPr>
          </a:p>
          <a:p>
            <a:pPr marL="457200" indent="-457200">
              <a:buNone/>
            </a:pPr>
            <a:r>
              <a:rPr lang="en-GB" sz="2200" b="1" dirty="0" smtClean="0">
                <a:latin typeface="+mj-lt"/>
              </a:rPr>
              <a:t>	Plan this answer. *Explain the Commercialisation of the Olympic Games since 1984 and how the Olympic Games can be a vehicle for nation building 	   (10)</a:t>
            </a:r>
          </a:p>
          <a:p>
            <a:pPr marL="457200" indent="-457200">
              <a:buNone/>
            </a:pPr>
            <a:endParaRPr lang="en-GB" sz="2200" b="1" dirty="0" smtClean="0">
              <a:latin typeface="+mj-lt"/>
            </a:endParaRPr>
          </a:p>
          <a:p>
            <a:pPr marL="457200" indent="-457200" algn="ctr">
              <a:buNone/>
            </a:pPr>
            <a:r>
              <a:rPr lang="en-GB" sz="2200" b="1" dirty="0" smtClean="0">
                <a:latin typeface="+mj-lt"/>
              </a:rPr>
              <a:t>	Think about:</a:t>
            </a:r>
          </a:p>
          <a:p>
            <a:pPr marL="457200" indent="-457200">
              <a:buNone/>
            </a:pPr>
            <a:r>
              <a:rPr lang="en-GB" sz="2200" b="1" dirty="0" smtClean="0">
                <a:latin typeface="+mj-lt"/>
              </a:rPr>
              <a:t>	Amateurism</a:t>
            </a:r>
          </a:p>
          <a:p>
            <a:pPr marL="457200" indent="-457200">
              <a:buNone/>
            </a:pPr>
            <a:r>
              <a:rPr lang="en-GB" sz="2200" b="1" dirty="0" smtClean="0">
                <a:latin typeface="+mj-lt"/>
              </a:rPr>
              <a:t>	Inequality between countries</a:t>
            </a:r>
          </a:p>
          <a:p>
            <a:pPr marL="457200" indent="-457200">
              <a:buNone/>
            </a:pPr>
            <a:r>
              <a:rPr lang="en-GB" sz="2200" b="1" dirty="0" smtClean="0">
                <a:latin typeface="+mj-lt"/>
              </a:rPr>
              <a:t>	Training Commitments</a:t>
            </a:r>
          </a:p>
          <a:p>
            <a:pPr marL="457200" indent="-457200">
              <a:buNone/>
            </a:pPr>
            <a:r>
              <a:rPr lang="en-GB" sz="2200" b="1" dirty="0" smtClean="0">
                <a:latin typeface="+mj-lt"/>
              </a:rPr>
              <a:t>	The role of the IOC</a:t>
            </a:r>
          </a:p>
          <a:p>
            <a:pPr marL="457200" indent="-457200">
              <a:buNone/>
            </a:pPr>
            <a:r>
              <a:rPr lang="en-GB" sz="2200" b="1" dirty="0" smtClean="0">
                <a:latin typeface="+mj-lt"/>
              </a:rPr>
              <a:t>	Montreal 1976</a:t>
            </a:r>
          </a:p>
          <a:p>
            <a:pPr marL="457200" indent="-457200">
              <a:buNone/>
            </a:pPr>
            <a:r>
              <a:rPr lang="en-GB" sz="2200" b="1" dirty="0" smtClean="0">
                <a:latin typeface="+mj-lt"/>
              </a:rPr>
              <a:t>	Peter </a:t>
            </a:r>
            <a:r>
              <a:rPr lang="en-GB" sz="2200" b="1" dirty="0" err="1" smtClean="0">
                <a:latin typeface="+mj-lt"/>
              </a:rPr>
              <a:t>Uberoth</a:t>
            </a:r>
            <a:endParaRPr lang="en-GB" sz="2200" b="1" dirty="0" smtClean="0">
              <a:latin typeface="+mj-lt"/>
            </a:endParaRPr>
          </a:p>
          <a:p>
            <a:pPr marL="457200" indent="-457200">
              <a:buNone/>
            </a:pPr>
            <a:r>
              <a:rPr lang="en-GB" sz="2200" b="1" dirty="0" smtClean="0">
                <a:latin typeface="+mj-lt"/>
              </a:rPr>
              <a:t>	TOP – Multi Nationals</a:t>
            </a:r>
          </a:p>
          <a:p>
            <a:pPr marL="457200" indent="-457200">
              <a:buNone/>
            </a:pPr>
            <a:r>
              <a:rPr lang="en-GB" sz="2200" b="1" dirty="0" smtClean="0">
                <a:latin typeface="+mj-lt"/>
              </a:rPr>
              <a:t>	Golden Triangle</a:t>
            </a:r>
          </a:p>
          <a:p>
            <a:pPr marL="457200" indent="-457200">
              <a:buNone/>
            </a:pPr>
            <a:r>
              <a:rPr lang="en-GB" sz="2200" b="1" dirty="0" smtClean="0">
                <a:latin typeface="+mj-lt"/>
              </a:rPr>
              <a:t>	TV Rights</a:t>
            </a:r>
          </a:p>
          <a:p>
            <a:pPr marL="457200" indent="-457200">
              <a:buNone/>
            </a:pPr>
            <a:r>
              <a:rPr lang="en-GB" sz="2200" b="1" dirty="0" smtClean="0">
                <a:latin typeface="+mj-lt"/>
              </a:rPr>
              <a:t>	Nation Building / Shop Window / Pride</a:t>
            </a: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a:bodyPr>
          <a:lstStyle/>
          <a:p>
            <a:r>
              <a:rPr lang="en-GB" sz="2200" b="1" u="sng" dirty="0" smtClean="0"/>
              <a:t>COMMERCIALISM - INTER </a:t>
            </a:r>
            <a:r>
              <a:rPr lang="en-GB" sz="2200" b="1" u="sng" dirty="0" smtClean="0"/>
              <a:t>RELATIONSHIP </a:t>
            </a:r>
            <a:endParaRPr lang="en-GB" sz="2200" b="1" u="sng" dirty="0"/>
          </a:p>
        </p:txBody>
      </p:sp>
      <p:sp>
        <p:nvSpPr>
          <p:cNvPr id="3" name="Content Placeholder 2"/>
          <p:cNvSpPr>
            <a:spLocks noGrp="1"/>
          </p:cNvSpPr>
          <p:nvPr>
            <p:ph idx="1"/>
          </p:nvPr>
        </p:nvSpPr>
        <p:spPr>
          <a:xfrm>
            <a:off x="0" y="428604"/>
            <a:ext cx="9144000" cy="6429396"/>
          </a:xfrm>
        </p:spPr>
        <p:txBody>
          <a:bodyPr>
            <a:noAutofit/>
          </a:bodyPr>
          <a:lstStyle/>
          <a:p>
            <a:r>
              <a:rPr lang="en-GB" sz="2200" b="1" dirty="0" smtClean="0">
                <a:latin typeface="+mj-lt"/>
              </a:rPr>
              <a:t>Modern sport has been referred to as a </a:t>
            </a:r>
            <a:r>
              <a:rPr lang="en-GB" sz="2200" b="1" dirty="0" smtClean="0">
                <a:solidFill>
                  <a:srgbClr val="FF0000"/>
                </a:solidFill>
                <a:latin typeface="+mj-lt"/>
              </a:rPr>
              <a:t>GOLDEN TRIANGLE </a:t>
            </a:r>
            <a:r>
              <a:rPr lang="en-GB" sz="2200" b="1" dirty="0" smtClean="0">
                <a:latin typeface="+mj-lt"/>
              </a:rPr>
              <a:t>which is a pact between professional sport, advertisers (sponsors) and the media.</a:t>
            </a:r>
          </a:p>
          <a:p>
            <a:r>
              <a:rPr lang="en-GB" sz="2200" b="1" dirty="0" smtClean="0">
                <a:latin typeface="+mj-lt"/>
              </a:rPr>
              <a:t>All 3 are inextricably linked whether they like it or not. TV is the most powerful of the 3 but they depend on each other to survive</a:t>
            </a:r>
          </a:p>
          <a:p>
            <a:r>
              <a:rPr lang="en-GB" sz="2200" b="1" dirty="0" smtClean="0">
                <a:latin typeface="+mj-lt"/>
              </a:rPr>
              <a:t>1950s – the BBC and ITV agreed that 10 sporting events belonged to everyone, and all should see them. Therefore satellite TV cannot televise</a:t>
            </a:r>
          </a:p>
          <a:p>
            <a:r>
              <a:rPr lang="en-GB" sz="2200" b="1" dirty="0" err="1" smtClean="0">
                <a:solidFill>
                  <a:srgbClr val="FF0000"/>
                </a:solidFill>
                <a:latin typeface="+mj-lt"/>
              </a:rPr>
              <a:t>BSkyB</a:t>
            </a:r>
            <a:r>
              <a:rPr lang="en-GB" sz="2200" b="1" dirty="0" smtClean="0">
                <a:solidFill>
                  <a:srgbClr val="FF0000"/>
                </a:solidFill>
                <a:latin typeface="+mj-lt"/>
              </a:rPr>
              <a:t> </a:t>
            </a:r>
            <a:r>
              <a:rPr lang="en-GB" sz="2200" b="1" dirty="0" smtClean="0">
                <a:latin typeface="+mj-lt"/>
              </a:rPr>
              <a:t>started in 1988 because the </a:t>
            </a:r>
            <a:r>
              <a:rPr lang="en-GB" sz="2200" b="1" dirty="0" smtClean="0">
                <a:solidFill>
                  <a:srgbClr val="FF0000"/>
                </a:solidFill>
                <a:latin typeface="+mj-lt"/>
              </a:rPr>
              <a:t>1990 Broadcasting Act </a:t>
            </a:r>
            <a:r>
              <a:rPr lang="en-GB" sz="2200" b="1" dirty="0" smtClean="0">
                <a:latin typeface="+mj-lt"/>
              </a:rPr>
              <a:t>said that all sports events could be sold to the highest bidder. They paid £300 million to break away from the football league = The Premier League (Big Business)</a:t>
            </a:r>
          </a:p>
          <a:p>
            <a:r>
              <a:rPr lang="en-GB" sz="2200" b="1" dirty="0" smtClean="0">
                <a:latin typeface="+mj-lt"/>
              </a:rPr>
              <a:t>Other sports were dropped from television as they did not make a profit. Relegation can also mean a very costly business to a football club</a:t>
            </a:r>
          </a:p>
          <a:p>
            <a:r>
              <a:rPr lang="en-GB" sz="2200" b="1" dirty="0" smtClean="0">
                <a:latin typeface="+mj-lt"/>
              </a:rPr>
              <a:t>2002 ITV Digitals disastrous coverage of football collapsed. BBC and Sky rescued it</a:t>
            </a:r>
          </a:p>
          <a:p>
            <a:r>
              <a:rPr lang="en-GB" sz="2200" b="1" dirty="0" smtClean="0">
                <a:solidFill>
                  <a:srgbClr val="FF0000"/>
                </a:solidFill>
                <a:latin typeface="+mj-lt"/>
              </a:rPr>
              <a:t>SPONSORSHIP</a:t>
            </a:r>
            <a:r>
              <a:rPr lang="en-GB" sz="2200" b="1" dirty="0" smtClean="0">
                <a:latin typeface="+mj-lt"/>
              </a:rPr>
              <a:t>  - this is the use of sport to promote other businesses. This can include logos, kit, equipment etc</a:t>
            </a: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Triangular Relationship between Sport, Sponsorship and The Media</a:t>
            </a:r>
            <a:endParaRPr lang="en-GB" b="1" u="sng"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t>MEDIA</a:t>
            </a:r>
            <a:endParaRPr lang="en-GB" b="1" u="sng" dirty="0"/>
          </a:p>
        </p:txBody>
      </p:sp>
      <p:sp>
        <p:nvSpPr>
          <p:cNvPr id="3" name="Content Placeholder 2"/>
          <p:cNvSpPr>
            <a:spLocks noGrp="1"/>
          </p:cNvSpPr>
          <p:nvPr>
            <p:ph idx="1"/>
          </p:nvPr>
        </p:nvSpPr>
        <p:spPr>
          <a:xfrm>
            <a:off x="0" y="428604"/>
            <a:ext cx="9144000" cy="6429396"/>
          </a:xfrm>
        </p:spPr>
        <p:txBody>
          <a:bodyPr>
            <a:noAutofit/>
          </a:bodyPr>
          <a:lstStyle/>
          <a:p>
            <a:r>
              <a:rPr lang="en-GB" sz="2400" b="1" dirty="0" smtClean="0">
                <a:latin typeface="+mj-lt"/>
              </a:rPr>
              <a:t>The Media is TV, Radio, Newspapers, Magazines, Internet, Films,  Books, DVDs etc. Many focus on sport. The Media has evolved to bring us better coverage of sport</a:t>
            </a:r>
          </a:p>
          <a:p>
            <a:r>
              <a:rPr lang="en-GB" sz="2400" b="1" dirty="0" smtClean="0">
                <a:latin typeface="+mj-lt"/>
              </a:rPr>
              <a:t>1950 – less than 1/10 houses had a TV. Now many house holds have 2 or 3 TVs. TV companies pay millions for the rights to televise sport</a:t>
            </a:r>
          </a:p>
          <a:p>
            <a:r>
              <a:rPr lang="en-GB" sz="2400" b="1" dirty="0" smtClean="0">
                <a:latin typeface="+mj-lt"/>
              </a:rPr>
              <a:t>High level professional sport is now a </a:t>
            </a:r>
            <a:r>
              <a:rPr lang="en-GB" sz="2400" b="1" dirty="0" smtClean="0">
                <a:solidFill>
                  <a:srgbClr val="FF0000"/>
                </a:solidFill>
                <a:latin typeface="+mj-lt"/>
              </a:rPr>
              <a:t>COMMODITY</a:t>
            </a:r>
            <a:r>
              <a:rPr lang="en-GB" sz="2400" b="1" dirty="0" smtClean="0">
                <a:latin typeface="+mj-lt"/>
              </a:rPr>
              <a:t> to be bought and sold to the highest bidder</a:t>
            </a:r>
          </a:p>
          <a:p>
            <a:r>
              <a:rPr lang="en-GB" sz="2400" b="1" dirty="0" smtClean="0">
                <a:latin typeface="+mj-lt"/>
              </a:rPr>
              <a:t>The 4 roles of the media are to </a:t>
            </a:r>
            <a:r>
              <a:rPr lang="en-GB" sz="2400" b="1" dirty="0" smtClean="0">
                <a:solidFill>
                  <a:srgbClr val="FF0000"/>
                </a:solidFill>
                <a:latin typeface="+mj-lt"/>
              </a:rPr>
              <a:t>INFORM</a:t>
            </a:r>
            <a:r>
              <a:rPr lang="en-GB" sz="2400" b="1" dirty="0" smtClean="0">
                <a:latin typeface="+mj-lt"/>
              </a:rPr>
              <a:t>, to </a:t>
            </a:r>
            <a:r>
              <a:rPr lang="en-GB" sz="2400" b="1" dirty="0" smtClean="0">
                <a:solidFill>
                  <a:srgbClr val="FF0000"/>
                </a:solidFill>
                <a:latin typeface="+mj-lt"/>
              </a:rPr>
              <a:t>EDUCATE</a:t>
            </a:r>
            <a:r>
              <a:rPr lang="en-GB" sz="2400" b="1" dirty="0" smtClean="0">
                <a:latin typeface="+mj-lt"/>
              </a:rPr>
              <a:t>, to </a:t>
            </a:r>
            <a:r>
              <a:rPr lang="en-GB" sz="2400" b="1" dirty="0" smtClean="0">
                <a:solidFill>
                  <a:srgbClr val="FF0000"/>
                </a:solidFill>
                <a:latin typeface="+mj-lt"/>
              </a:rPr>
              <a:t>ENTERTAIN</a:t>
            </a:r>
            <a:r>
              <a:rPr lang="en-GB" sz="2400" b="1" dirty="0" smtClean="0">
                <a:latin typeface="+mj-lt"/>
              </a:rPr>
              <a:t>, and to </a:t>
            </a:r>
            <a:r>
              <a:rPr lang="en-GB" sz="2400" b="1" dirty="0" smtClean="0">
                <a:solidFill>
                  <a:srgbClr val="FF0000"/>
                </a:solidFill>
                <a:latin typeface="+mj-lt"/>
              </a:rPr>
              <a:t>ADVERTISE</a:t>
            </a:r>
          </a:p>
          <a:p>
            <a:pPr marL="457200" indent="-457200">
              <a:buAutoNum type="arabicParenR"/>
            </a:pPr>
            <a:r>
              <a:rPr lang="en-GB" sz="2400" b="1" dirty="0" smtClean="0">
                <a:latin typeface="+mj-lt"/>
              </a:rPr>
              <a:t> </a:t>
            </a:r>
            <a:r>
              <a:rPr lang="en-GB" sz="2400" b="1" dirty="0" smtClean="0">
                <a:solidFill>
                  <a:srgbClr val="FF0000"/>
                </a:solidFill>
                <a:latin typeface="+mj-lt"/>
              </a:rPr>
              <a:t>INFORM </a:t>
            </a:r>
            <a:r>
              <a:rPr lang="en-GB" sz="2400" b="1" dirty="0" smtClean="0">
                <a:latin typeface="+mj-lt"/>
              </a:rPr>
              <a:t>– This is to let us know about an event</a:t>
            </a:r>
          </a:p>
          <a:p>
            <a:pPr marL="457200" indent="-457200">
              <a:buAutoNum type="arabicParenR"/>
            </a:pPr>
            <a:r>
              <a:rPr lang="en-GB" sz="2400" b="1" dirty="0" smtClean="0">
                <a:latin typeface="+mj-lt"/>
              </a:rPr>
              <a:t> </a:t>
            </a:r>
            <a:r>
              <a:rPr lang="en-GB" sz="2400" b="1" dirty="0" smtClean="0">
                <a:solidFill>
                  <a:srgbClr val="FF0000"/>
                </a:solidFill>
                <a:latin typeface="+mj-lt"/>
              </a:rPr>
              <a:t>EDUCATE </a:t>
            </a:r>
            <a:r>
              <a:rPr lang="en-GB" sz="2400" b="1" dirty="0" smtClean="0">
                <a:latin typeface="+mj-lt"/>
              </a:rPr>
              <a:t>– Documentaries enable us to learn and we can learn new techniques or discuss important issues EG: Violence in Sport</a:t>
            </a:r>
          </a:p>
          <a:p>
            <a:pPr marL="457200" indent="-457200">
              <a:buAutoNum type="arabicParenR"/>
            </a:pPr>
            <a:r>
              <a:rPr lang="en-GB" sz="2400" b="1" dirty="0" smtClean="0">
                <a:latin typeface="+mj-lt"/>
              </a:rPr>
              <a:t> </a:t>
            </a:r>
            <a:r>
              <a:rPr lang="en-GB" sz="2400" b="1" dirty="0" smtClean="0">
                <a:solidFill>
                  <a:srgbClr val="FF0000"/>
                </a:solidFill>
                <a:latin typeface="+mj-lt"/>
              </a:rPr>
              <a:t>ENTERTAIN</a:t>
            </a:r>
            <a:r>
              <a:rPr lang="en-GB" sz="2400" b="1" dirty="0" smtClean="0">
                <a:latin typeface="+mj-lt"/>
              </a:rPr>
              <a:t> – to interest, occupy or amuse. How do they try to increase entertainment?</a:t>
            </a:r>
          </a:p>
          <a:p>
            <a:pPr marL="457200" indent="-457200">
              <a:buAutoNum type="arabicParenR"/>
            </a:pPr>
            <a:r>
              <a:rPr lang="en-GB" sz="2400" b="1" dirty="0" smtClean="0">
                <a:latin typeface="+mj-lt"/>
              </a:rPr>
              <a:t> </a:t>
            </a:r>
            <a:r>
              <a:rPr lang="en-GB" sz="2400" b="1" dirty="0" smtClean="0">
                <a:solidFill>
                  <a:srgbClr val="FF0000"/>
                </a:solidFill>
                <a:latin typeface="+mj-lt"/>
              </a:rPr>
              <a:t>ADVERTISE</a:t>
            </a:r>
            <a:r>
              <a:rPr lang="en-GB" sz="2400" b="1" dirty="0" smtClean="0">
                <a:latin typeface="+mj-lt"/>
              </a:rPr>
              <a:t> – this is to promote or publicise. Sport is used to do this through sponsorship, promotion etc</a:t>
            </a:r>
          </a:p>
          <a:p>
            <a:endParaRPr lang="en-GB" sz="2400" b="1" dirty="0" smtClean="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600" b="1" u="sng" dirty="0" smtClean="0"/>
              <a:t>VIOLENCE IN SPORT</a:t>
            </a:r>
            <a:endParaRPr lang="en-GB" sz="3600" b="1" u="sng" dirty="0"/>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200" b="1" dirty="0" smtClean="0">
                <a:solidFill>
                  <a:srgbClr val="FF0000"/>
                </a:solidFill>
                <a:latin typeface="+mj-lt"/>
              </a:rPr>
              <a:t>CONTROLLED AGGRESSION </a:t>
            </a:r>
            <a:r>
              <a:rPr lang="en-GB" sz="2200" b="1" dirty="0" smtClean="0">
                <a:latin typeface="+mj-lt"/>
              </a:rPr>
              <a:t>occurs in sport. Sometimes this overspills to the point that if it happened in the street it would be a crime</a:t>
            </a:r>
          </a:p>
          <a:p>
            <a:pPr marL="457200" indent="-457200"/>
            <a:r>
              <a:rPr lang="en-GB" sz="2200" b="1" dirty="0" smtClean="0">
                <a:solidFill>
                  <a:srgbClr val="FF0000"/>
                </a:solidFill>
                <a:latin typeface="+mj-lt"/>
              </a:rPr>
              <a:t>PROFESSIONALISM </a:t>
            </a:r>
            <a:r>
              <a:rPr lang="en-GB" sz="2200" b="1" dirty="0" smtClean="0">
                <a:latin typeface="+mj-lt"/>
              </a:rPr>
              <a:t>and </a:t>
            </a:r>
            <a:r>
              <a:rPr lang="en-GB" sz="2200" b="1" dirty="0" smtClean="0">
                <a:solidFill>
                  <a:srgbClr val="FF0000"/>
                </a:solidFill>
                <a:latin typeface="+mj-lt"/>
              </a:rPr>
              <a:t>GAMESMANSHIP</a:t>
            </a:r>
            <a:r>
              <a:rPr lang="en-GB" sz="2200" b="1" dirty="0" smtClean="0">
                <a:latin typeface="+mj-lt"/>
              </a:rPr>
              <a:t> are now rife and with it is increased </a:t>
            </a:r>
            <a:r>
              <a:rPr lang="en-GB" sz="2200" b="1" dirty="0" smtClean="0">
                <a:solidFill>
                  <a:srgbClr val="FF0000"/>
                </a:solidFill>
                <a:latin typeface="+mj-lt"/>
              </a:rPr>
              <a:t>AGGRESSION. </a:t>
            </a:r>
          </a:p>
          <a:p>
            <a:pPr marL="457200" indent="-457200"/>
            <a:r>
              <a:rPr lang="en-GB" sz="2200" b="1" dirty="0" smtClean="0">
                <a:solidFill>
                  <a:srgbClr val="FF0000"/>
                </a:solidFill>
                <a:latin typeface="+mj-lt"/>
              </a:rPr>
              <a:t>VIOLENCE BY PARTICIPANTS </a:t>
            </a:r>
            <a:r>
              <a:rPr lang="en-GB" sz="2200" b="1" dirty="0" smtClean="0">
                <a:latin typeface="+mj-lt"/>
              </a:rPr>
              <a:t>can be either cheating, violence against someone’s health, violence against the law or a responsibility to be role models</a:t>
            </a:r>
          </a:p>
          <a:p>
            <a:pPr marL="457200" indent="-457200"/>
            <a:r>
              <a:rPr lang="en-GB" sz="2200" b="1" dirty="0" smtClean="0">
                <a:solidFill>
                  <a:srgbClr val="FF0000"/>
                </a:solidFill>
                <a:latin typeface="+mj-lt"/>
              </a:rPr>
              <a:t>VIOLENCE BY SPECTATORS </a:t>
            </a:r>
            <a:r>
              <a:rPr lang="en-GB" sz="2200" b="1" dirty="0" smtClean="0">
                <a:latin typeface="+mj-lt"/>
              </a:rPr>
              <a:t>sometimes referred to as </a:t>
            </a:r>
            <a:r>
              <a:rPr lang="en-GB" sz="2200" b="1" dirty="0" smtClean="0">
                <a:solidFill>
                  <a:srgbClr val="FF0000"/>
                </a:solidFill>
                <a:latin typeface="+mj-lt"/>
              </a:rPr>
              <a:t>HOOLIGANISM</a:t>
            </a:r>
            <a:r>
              <a:rPr lang="en-GB" sz="2200" b="1" dirty="0" smtClean="0">
                <a:latin typeface="+mj-lt"/>
              </a:rPr>
              <a:t> is not new. </a:t>
            </a:r>
          </a:p>
          <a:p>
            <a:pPr marL="457200" indent="-457200"/>
            <a:r>
              <a:rPr lang="en-GB" sz="2200" b="1" dirty="0" smtClean="0">
                <a:solidFill>
                  <a:srgbClr val="FF0000"/>
                </a:solidFill>
                <a:latin typeface="+mj-lt"/>
              </a:rPr>
              <a:t>HEYSEL 1985 </a:t>
            </a:r>
            <a:r>
              <a:rPr lang="en-GB" sz="2200" b="1" dirty="0" smtClean="0">
                <a:latin typeface="+mj-lt"/>
              </a:rPr>
              <a:t>- </a:t>
            </a:r>
            <a:r>
              <a:rPr lang="en-GB" sz="2200" b="1" dirty="0" smtClean="0">
                <a:latin typeface="+mj-lt"/>
                <a:hlinkClick r:id="rId2"/>
              </a:rPr>
              <a:t>YouTube - Liverpool - </a:t>
            </a:r>
            <a:r>
              <a:rPr lang="en-GB" sz="2200" b="1" dirty="0" err="1" smtClean="0">
                <a:latin typeface="+mj-lt"/>
                <a:hlinkClick r:id="rId2"/>
              </a:rPr>
              <a:t>Juventus</a:t>
            </a:r>
            <a:r>
              <a:rPr lang="en-GB" sz="2200" b="1" dirty="0" smtClean="0">
                <a:latin typeface="+mj-lt"/>
                <a:hlinkClick r:id="rId2"/>
              </a:rPr>
              <a:t> 1985</a:t>
            </a:r>
            <a:endParaRPr lang="en-GB" sz="2200" b="1" dirty="0" smtClean="0">
              <a:latin typeface="+mj-lt"/>
            </a:endParaRPr>
          </a:p>
          <a:p>
            <a:pPr marL="457200" indent="-457200"/>
            <a:r>
              <a:rPr lang="en-GB" sz="2200" b="1" dirty="0" smtClean="0">
                <a:latin typeface="+mj-lt"/>
                <a:hlinkClick r:id="rId3"/>
              </a:rPr>
              <a:t>YouTube - </a:t>
            </a:r>
            <a:r>
              <a:rPr lang="en-GB" sz="2200" b="1" dirty="0" err="1" smtClean="0">
                <a:latin typeface="+mj-lt"/>
                <a:hlinkClick r:id="rId3"/>
              </a:rPr>
              <a:t>Heysel</a:t>
            </a:r>
            <a:r>
              <a:rPr lang="en-GB" sz="2200" b="1" dirty="0" smtClean="0">
                <a:latin typeface="+mj-lt"/>
                <a:hlinkClick r:id="rId3"/>
              </a:rPr>
              <a:t> Tragedy 1985</a:t>
            </a:r>
            <a:endParaRPr lang="en-GB" sz="2200" b="1" dirty="0" smtClean="0">
              <a:latin typeface="+mj-lt"/>
            </a:endParaRPr>
          </a:p>
          <a:p>
            <a:pPr marL="457200" indent="-457200"/>
            <a:r>
              <a:rPr lang="en-GB" sz="2200" b="1" dirty="0" smtClean="0">
                <a:latin typeface="+mj-lt"/>
                <a:hlinkClick r:id="rId4"/>
              </a:rPr>
              <a:t>YouTube - Football Focus - 20th anniversary of Hillsborough disaster pt 1</a:t>
            </a:r>
            <a:endParaRPr lang="en-GB" sz="2200" b="1" dirty="0" smtClean="0">
              <a:latin typeface="+mj-lt"/>
            </a:endParaRPr>
          </a:p>
          <a:p>
            <a:pPr marL="457200" indent="-457200">
              <a:buNone/>
            </a:pPr>
            <a:endParaRPr lang="en-GB" sz="2200" b="1" dirty="0" smtClean="0">
              <a:latin typeface="+mj-lt"/>
            </a:endParaRP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t>VIOLENCE IN SPORT</a:t>
            </a:r>
            <a:endParaRPr lang="en-GB" b="1" u="sng" dirty="0"/>
          </a:p>
        </p:txBody>
      </p:sp>
      <p:sp>
        <p:nvSpPr>
          <p:cNvPr id="3" name="Content Placeholder 2"/>
          <p:cNvSpPr>
            <a:spLocks noGrp="1"/>
          </p:cNvSpPr>
          <p:nvPr>
            <p:ph idx="1"/>
          </p:nvPr>
        </p:nvSpPr>
        <p:spPr>
          <a:xfrm>
            <a:off x="0" y="428604"/>
            <a:ext cx="9144000" cy="6429396"/>
          </a:xfrm>
        </p:spPr>
        <p:txBody>
          <a:bodyPr>
            <a:noAutofit/>
          </a:bodyPr>
          <a:lstStyle/>
          <a:p>
            <a:pPr marL="457200" indent="-457200">
              <a:buNone/>
            </a:pPr>
            <a:r>
              <a:rPr lang="en-GB" sz="2400" b="1" dirty="0" smtClean="0">
                <a:latin typeface="+mj-lt"/>
              </a:rPr>
              <a:t>	1) What are the possible causes of Violence by players in sport?</a:t>
            </a:r>
          </a:p>
          <a:p>
            <a:pPr marL="457200" indent="-457200">
              <a:buNone/>
            </a:pPr>
            <a:r>
              <a:rPr lang="en-GB" sz="2400" b="1" dirty="0" smtClean="0">
                <a:latin typeface="+mj-lt"/>
              </a:rPr>
              <a:t>	Think about; Weapons / Emotional Intensity / Behaviour of the Crowd / Dehumanised opponents / Importance of the Result / Nature of the Game / Provocation or Sledging / Player Frustration</a:t>
            </a:r>
          </a:p>
          <a:p>
            <a:pPr>
              <a:buNone/>
            </a:pPr>
            <a:r>
              <a:rPr lang="en-GB" sz="2400" b="1" dirty="0" smtClean="0">
                <a:latin typeface="+mj-lt"/>
              </a:rPr>
              <a:t>	2) What are the Solutions to Participant Violence?</a:t>
            </a:r>
          </a:p>
          <a:p>
            <a:pPr>
              <a:buNone/>
            </a:pPr>
            <a:r>
              <a:rPr lang="en-GB" sz="2400" b="1" dirty="0" smtClean="0">
                <a:latin typeface="+mj-lt"/>
              </a:rPr>
              <a:t>	Think about: Technology / Education / Officials / Police / Rule Changes / Punishments</a:t>
            </a:r>
          </a:p>
          <a:p>
            <a:pPr>
              <a:buNone/>
            </a:pPr>
            <a:r>
              <a:rPr lang="en-GB" sz="2400" b="1" dirty="0" smtClean="0">
                <a:latin typeface="+mj-lt"/>
              </a:rPr>
              <a:t>	3) What are the reasons for Crowd Violence?</a:t>
            </a:r>
          </a:p>
          <a:p>
            <a:pPr>
              <a:buNone/>
            </a:pPr>
            <a:r>
              <a:rPr lang="en-GB" sz="2400" b="1" dirty="0" smtClean="0">
                <a:latin typeface="+mj-lt"/>
              </a:rPr>
              <a:t>	Think about: Patriotism and Ritual / Behaviour by Players / Pre Match Hype / Referee decisions / Abuse from Rivals / Diminished Responsibility / The Minority of Criminals / Outlets for Stress in Society / The Result / Facilities / Racism or Religion / Alcohol and Drugs</a:t>
            </a:r>
          </a:p>
          <a:p>
            <a:pPr>
              <a:buNone/>
            </a:pPr>
            <a:r>
              <a:rPr lang="en-GB" sz="2400" b="1" dirty="0" smtClean="0">
                <a:latin typeface="+mj-lt"/>
              </a:rPr>
              <a:t>	4) What are the solutions to Crowd Violence?</a:t>
            </a:r>
          </a:p>
          <a:p>
            <a:pPr>
              <a:buNone/>
            </a:pPr>
            <a:r>
              <a:rPr lang="en-GB" sz="2400" b="1" dirty="0" smtClean="0">
                <a:latin typeface="+mj-lt"/>
              </a:rPr>
              <a:t>	Think about: Facilities / Alcohol Control / Segregation / Liaison between authorities / Media Coverage / CCTV / Punishments</a:t>
            </a:r>
          </a:p>
          <a:p>
            <a:endParaRPr lang="en-GB" sz="2400" b="1" dirty="0" smtClean="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2800" b="1" u="sng" dirty="0" smtClean="0"/>
              <a:t>CURRENT GOVERNMENT INITIATIVES</a:t>
            </a:r>
            <a:endParaRPr lang="en-GB" sz="2800" b="1" u="sng" dirty="0"/>
          </a:p>
        </p:txBody>
      </p:sp>
      <p:sp>
        <p:nvSpPr>
          <p:cNvPr id="3" name="Content Placeholder 2"/>
          <p:cNvSpPr>
            <a:spLocks noGrp="1"/>
          </p:cNvSpPr>
          <p:nvPr>
            <p:ph idx="1"/>
          </p:nvPr>
        </p:nvSpPr>
        <p:spPr>
          <a:xfrm>
            <a:off x="0" y="428604"/>
            <a:ext cx="9144000" cy="6429396"/>
          </a:xfrm>
        </p:spPr>
        <p:txBody>
          <a:bodyPr>
            <a:noAutofit/>
          </a:bodyPr>
          <a:lstStyle/>
          <a:p>
            <a:r>
              <a:rPr lang="en-GB" sz="2200" b="1" dirty="0" smtClean="0">
                <a:latin typeface="+mj-lt"/>
              </a:rPr>
              <a:t>An </a:t>
            </a:r>
            <a:r>
              <a:rPr lang="en-GB" sz="2200" b="1" dirty="0" smtClean="0">
                <a:solidFill>
                  <a:srgbClr val="FF0000"/>
                </a:solidFill>
                <a:latin typeface="+mj-lt"/>
              </a:rPr>
              <a:t>INITIATIVE</a:t>
            </a:r>
            <a:r>
              <a:rPr lang="en-GB" sz="2200" b="1" dirty="0" smtClean="0">
                <a:latin typeface="+mj-lt"/>
              </a:rPr>
              <a:t> is a scheme or an idea. They are developed at the DCMS</a:t>
            </a:r>
          </a:p>
          <a:p>
            <a:r>
              <a:rPr lang="en-GB" sz="2200" b="1" dirty="0" smtClean="0">
                <a:latin typeface="+mj-lt"/>
              </a:rPr>
              <a:t>They look to increase participation and achievement in state schools</a:t>
            </a:r>
          </a:p>
          <a:p>
            <a:pPr marL="457200" indent="-457200">
              <a:buAutoNum type="arabicParenR"/>
            </a:pPr>
            <a:r>
              <a:rPr lang="en-GB" sz="2200" b="1" dirty="0" smtClean="0">
                <a:latin typeface="+mj-lt"/>
              </a:rPr>
              <a:t> </a:t>
            </a:r>
            <a:r>
              <a:rPr lang="en-GB" sz="2200" b="1" dirty="0" smtClean="0">
                <a:solidFill>
                  <a:srgbClr val="FF0000"/>
                </a:solidFill>
                <a:latin typeface="+mj-lt"/>
              </a:rPr>
              <a:t>THE NATIONAL CURRICULUM </a:t>
            </a:r>
            <a:r>
              <a:rPr lang="en-GB" sz="2200" b="1" dirty="0" smtClean="0">
                <a:latin typeface="+mj-lt"/>
              </a:rPr>
              <a:t>.. it ensures that PE must be taught at school for at least  2 hours per week. </a:t>
            </a:r>
          </a:p>
          <a:p>
            <a:pPr marL="457200" indent="-457200">
              <a:buAutoNum type="arabicParenR"/>
            </a:pPr>
            <a:r>
              <a:rPr lang="en-GB" sz="2200" b="1" dirty="0" smtClean="0">
                <a:latin typeface="+mj-lt"/>
              </a:rPr>
              <a:t> </a:t>
            </a:r>
            <a:r>
              <a:rPr lang="en-GB" sz="2200" b="1" dirty="0" smtClean="0">
                <a:solidFill>
                  <a:srgbClr val="FF0000"/>
                </a:solidFill>
                <a:latin typeface="+mj-lt"/>
              </a:rPr>
              <a:t>PESSYP </a:t>
            </a:r>
            <a:r>
              <a:rPr lang="en-GB" sz="2200" b="1" dirty="0" smtClean="0">
                <a:latin typeface="+mj-lt"/>
              </a:rPr>
              <a:t>– Physical Education and School Sport for Young People .. Scheme aimed at 5 – 16 year olds. They run National School Sports Weeks, but also..</a:t>
            </a:r>
          </a:p>
          <a:p>
            <a:pPr marL="457200" indent="-457200">
              <a:buAutoNum type="alphaLcParenR"/>
            </a:pPr>
            <a:r>
              <a:rPr lang="en-GB" sz="2200" b="1" dirty="0" smtClean="0">
                <a:solidFill>
                  <a:srgbClr val="FF0000"/>
                </a:solidFill>
                <a:latin typeface="+mj-lt"/>
              </a:rPr>
              <a:t>COMPETITION MANAGERS </a:t>
            </a:r>
            <a:r>
              <a:rPr lang="en-GB" sz="2200" b="1" dirty="0" smtClean="0">
                <a:latin typeface="+mj-lt"/>
              </a:rPr>
              <a:t>promote Inter School Competition.  </a:t>
            </a:r>
          </a:p>
          <a:p>
            <a:pPr marL="457200" indent="-457200">
              <a:buAutoNum type="alphaLcParenR"/>
            </a:pPr>
            <a:r>
              <a:rPr lang="en-GB" sz="2200" b="1" dirty="0" smtClean="0">
                <a:solidFill>
                  <a:srgbClr val="FF0000"/>
                </a:solidFill>
                <a:latin typeface="+mj-lt"/>
              </a:rPr>
              <a:t>SCHOOL SPORTS COORDINATORS </a:t>
            </a:r>
            <a:r>
              <a:rPr lang="en-GB" sz="2200" b="1" dirty="0" smtClean="0">
                <a:latin typeface="+mj-lt"/>
              </a:rPr>
              <a:t>(SSCOs) increase sport in a borough and creates links between secondary and primary schools. </a:t>
            </a:r>
          </a:p>
          <a:p>
            <a:pPr marL="457200" indent="-457200">
              <a:buAutoNum type="alphaLcParenR"/>
            </a:pPr>
            <a:r>
              <a:rPr lang="en-GB" sz="2200" b="1" dirty="0" smtClean="0">
                <a:solidFill>
                  <a:srgbClr val="FF0000"/>
                </a:solidFill>
                <a:latin typeface="+mj-lt"/>
              </a:rPr>
              <a:t>SPORTS COLLEGES </a:t>
            </a:r>
            <a:r>
              <a:rPr lang="en-GB" sz="2200" b="1" dirty="0" smtClean="0">
                <a:latin typeface="+mj-lt"/>
              </a:rPr>
              <a:t>specialise is Sport and PE</a:t>
            </a:r>
          </a:p>
          <a:p>
            <a:pPr marL="457200" indent="-457200">
              <a:buAutoNum type="alphaLcParenR"/>
            </a:pPr>
            <a:r>
              <a:rPr lang="en-GB" sz="2200" b="1" dirty="0" smtClean="0">
                <a:solidFill>
                  <a:srgbClr val="FF0000"/>
                </a:solidFill>
                <a:latin typeface="+mj-lt"/>
              </a:rPr>
              <a:t>CLUB LINKS </a:t>
            </a:r>
            <a:r>
              <a:rPr lang="en-GB" sz="2200" b="1" dirty="0" smtClean="0">
                <a:latin typeface="+mj-lt"/>
              </a:rPr>
              <a:t>are forged between schools and sports clubs</a:t>
            </a:r>
          </a:p>
          <a:p>
            <a:pPr marL="457200" indent="-457200">
              <a:buAutoNum type="alphaLcParenR"/>
            </a:pPr>
            <a:r>
              <a:rPr lang="en-GB" sz="2200" b="1" dirty="0" smtClean="0">
                <a:solidFill>
                  <a:srgbClr val="FF0000"/>
                </a:solidFill>
                <a:latin typeface="+mj-lt"/>
              </a:rPr>
              <a:t>STEP INTO SPORT </a:t>
            </a:r>
            <a:r>
              <a:rPr lang="en-GB" sz="2200" b="1" dirty="0" smtClean="0">
                <a:latin typeface="+mj-lt"/>
              </a:rPr>
              <a:t>encourages sports leaders over in 14 – 19 year olds</a:t>
            </a:r>
          </a:p>
          <a:p>
            <a:pPr marL="457200" indent="-457200">
              <a:buAutoNum type="alphaLcParenR"/>
            </a:pPr>
            <a:r>
              <a:rPr lang="en-GB" sz="2200" b="1" dirty="0" smtClean="0">
                <a:solidFill>
                  <a:srgbClr val="FF0000"/>
                </a:solidFill>
                <a:latin typeface="+mj-lt"/>
              </a:rPr>
              <a:t>SWIMMING</a:t>
            </a:r>
            <a:r>
              <a:rPr lang="en-GB" sz="2200" b="1" dirty="0" smtClean="0">
                <a:latin typeface="+mj-lt"/>
              </a:rPr>
              <a:t> has been made much more high profile</a:t>
            </a:r>
          </a:p>
          <a:p>
            <a:pPr marL="457200" indent="-457200">
              <a:buNone/>
            </a:pPr>
            <a:r>
              <a:rPr lang="en-GB" sz="2200" b="1" dirty="0" smtClean="0">
                <a:latin typeface="+mj-lt"/>
              </a:rPr>
              <a:t>3) 	</a:t>
            </a:r>
            <a:r>
              <a:rPr lang="en-GB" sz="2200" b="1" dirty="0" smtClean="0">
                <a:solidFill>
                  <a:srgbClr val="FF0000"/>
                </a:solidFill>
                <a:latin typeface="+mj-lt"/>
              </a:rPr>
              <a:t>GIFTED AND TALENTED PROGRAMMES </a:t>
            </a:r>
            <a:r>
              <a:rPr lang="en-GB" sz="2200" b="1" dirty="0" smtClean="0">
                <a:latin typeface="+mj-lt"/>
              </a:rPr>
              <a:t>in schools</a:t>
            </a:r>
          </a:p>
          <a:p>
            <a:pPr marL="457200" indent="-457200">
              <a:buNone/>
            </a:pPr>
            <a:r>
              <a:rPr lang="en-GB" sz="2200" b="1" dirty="0" smtClean="0">
                <a:latin typeface="+mj-lt"/>
              </a:rPr>
              <a:t>4) 	</a:t>
            </a:r>
            <a:r>
              <a:rPr lang="en-GB" sz="2200" b="1" dirty="0" smtClean="0">
                <a:solidFill>
                  <a:srgbClr val="FF0000"/>
                </a:solidFill>
                <a:latin typeface="+mj-lt"/>
              </a:rPr>
              <a:t>KITEMARKING</a:t>
            </a:r>
            <a:r>
              <a:rPr lang="en-GB" sz="2200" b="1" dirty="0" smtClean="0">
                <a:latin typeface="+mj-lt"/>
              </a:rPr>
              <a:t> for schools shows how good they are at providing PE and sport in that school. Active Mark (Primary) Sports Mark (Secondary)</a:t>
            </a:r>
          </a:p>
          <a:p>
            <a:pPr marL="457200" indent="-457200">
              <a:buNone/>
            </a:pPr>
            <a:endParaRPr lang="en-GB" sz="2200" b="1" dirty="0" smtClean="0">
              <a:latin typeface="+mj-lt"/>
            </a:endParaRPr>
          </a:p>
          <a:p>
            <a:pPr marL="457200" indent="-457200">
              <a:buAutoNum type="alphaLcParenR"/>
            </a:pPr>
            <a:endParaRPr lang="en-GB" sz="2200" b="1" dirty="0" smtClean="0">
              <a:latin typeface="+mj-lt"/>
            </a:endParaRPr>
          </a:p>
          <a:p>
            <a:pPr marL="457200" indent="-457200">
              <a:buAutoNum type="alphaLcParenR"/>
            </a:pPr>
            <a:endParaRPr lang="en-GB" sz="2200" b="1" dirty="0" smtClean="0">
              <a:latin typeface="+mj-lt"/>
            </a:endParaRPr>
          </a:p>
          <a:p>
            <a:pPr marL="457200" indent="-457200">
              <a:buAutoNum type="alphaLcParenR"/>
            </a:pPr>
            <a:endParaRPr lang="en-GB" sz="2200" b="1" dirty="0" smtClean="0">
              <a:latin typeface="+mj-lt"/>
            </a:endParaRPr>
          </a:p>
          <a:p>
            <a:endParaRPr lang="en-GB" sz="2200" b="1" dirty="0" smtClean="0">
              <a:latin typeface="+mj-lt"/>
            </a:endParaRPr>
          </a:p>
          <a:p>
            <a:pPr>
              <a:buNone/>
            </a:pPr>
            <a:endParaRPr lang="en-GB" sz="2200" b="1"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latin typeface="Bodoni MT" pitchFamily="18" charset="0"/>
              </a:rPr>
              <a:t>Physical Activity</a:t>
            </a:r>
            <a:endParaRPr lang="en-GB"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Autofit/>
          </a:bodyPr>
          <a:lstStyle/>
          <a:p>
            <a:r>
              <a:rPr lang="en-GB" sz="2200" b="1" dirty="0" smtClean="0">
                <a:solidFill>
                  <a:srgbClr val="FF0000"/>
                </a:solidFill>
                <a:latin typeface="Bodoni MT" pitchFamily="18" charset="0"/>
              </a:rPr>
              <a:t>SEDENTARY LIFESTYLES </a:t>
            </a:r>
            <a:r>
              <a:rPr lang="en-GB" sz="2200" b="1" dirty="0" smtClean="0">
                <a:latin typeface="Bodoni MT" pitchFamily="18" charset="0"/>
              </a:rPr>
              <a:t>are active for less than 30 </a:t>
            </a:r>
            <a:r>
              <a:rPr lang="en-GB" sz="2200" b="1" dirty="0" err="1" smtClean="0">
                <a:latin typeface="Bodoni MT" pitchFamily="18" charset="0"/>
              </a:rPr>
              <a:t>mins</a:t>
            </a:r>
            <a:r>
              <a:rPr lang="en-GB" sz="2200" b="1" dirty="0" smtClean="0">
                <a:latin typeface="Bodoni MT" pitchFamily="18" charset="0"/>
              </a:rPr>
              <a:t> per week. The </a:t>
            </a:r>
            <a:r>
              <a:rPr lang="en-GB" sz="2200" b="1" dirty="0" smtClean="0">
                <a:solidFill>
                  <a:srgbClr val="FF0000"/>
                </a:solidFill>
                <a:latin typeface="Bodoni MT" pitchFamily="18" charset="0"/>
              </a:rPr>
              <a:t>RECOMMENDATION </a:t>
            </a:r>
            <a:r>
              <a:rPr lang="en-GB" sz="2200" b="1" dirty="0" smtClean="0">
                <a:latin typeface="Bodoni MT" pitchFamily="18" charset="0"/>
              </a:rPr>
              <a:t>is for 30 </a:t>
            </a:r>
            <a:r>
              <a:rPr lang="en-GB" sz="2200" b="1" dirty="0" err="1" smtClean="0">
                <a:latin typeface="Bodoni MT" pitchFamily="18" charset="0"/>
              </a:rPr>
              <a:t>mins</a:t>
            </a:r>
            <a:r>
              <a:rPr lang="en-GB" sz="2200" b="1" dirty="0" smtClean="0">
                <a:latin typeface="Bodoni MT" pitchFamily="18" charset="0"/>
              </a:rPr>
              <a:t> 5 times per week</a:t>
            </a:r>
          </a:p>
          <a:p>
            <a:r>
              <a:rPr lang="en-GB" sz="2200" b="1" dirty="0" smtClean="0">
                <a:solidFill>
                  <a:srgbClr val="FF0000"/>
                </a:solidFill>
                <a:latin typeface="Bodoni MT" pitchFamily="18" charset="0"/>
              </a:rPr>
              <a:t>EXERCISE </a:t>
            </a:r>
            <a:r>
              <a:rPr lang="en-GB" sz="2200" b="1" dirty="0" smtClean="0">
                <a:latin typeface="Bodoni MT" pitchFamily="18" charset="0"/>
              </a:rPr>
              <a:t>is Planned Activity requiring physical effort, which improves health and fitness</a:t>
            </a:r>
          </a:p>
          <a:p>
            <a:r>
              <a:rPr lang="en-GB" sz="2200" b="1" dirty="0" smtClean="0">
                <a:latin typeface="Bodoni MT" pitchFamily="18" charset="0"/>
              </a:rPr>
              <a:t>A </a:t>
            </a:r>
            <a:r>
              <a:rPr lang="en-GB" sz="2200" b="1" dirty="0" smtClean="0">
                <a:solidFill>
                  <a:srgbClr val="FF0000"/>
                </a:solidFill>
                <a:latin typeface="Bodoni MT" pitchFamily="18" charset="0"/>
              </a:rPr>
              <a:t>HEALTHY BALANCED LIFESTYLE </a:t>
            </a:r>
            <a:r>
              <a:rPr lang="en-GB" sz="2200" b="1" dirty="0" smtClean="0">
                <a:latin typeface="Bodoni MT" pitchFamily="18" charset="0"/>
              </a:rPr>
              <a:t>is day to day life that has quality, wellness and includes exercise, , sleep, good diet, rest, low stress…</a:t>
            </a:r>
          </a:p>
          <a:p>
            <a:r>
              <a:rPr lang="en-GB" sz="2200" b="1" dirty="0" smtClean="0">
                <a:solidFill>
                  <a:srgbClr val="FF0000"/>
                </a:solidFill>
                <a:latin typeface="Bodoni MT" pitchFamily="18" charset="0"/>
              </a:rPr>
              <a:t>LIFELONG PHYSICAL ACTIVITY </a:t>
            </a:r>
            <a:r>
              <a:rPr lang="en-GB" sz="2200" b="1" dirty="0" smtClean="0">
                <a:latin typeface="Bodoni MT" pitchFamily="18" charset="0"/>
              </a:rPr>
              <a:t>is enjoyable, health enhancing movement  or activity </a:t>
            </a:r>
            <a:r>
              <a:rPr lang="en-GB" sz="2200" b="1" dirty="0" smtClean="0">
                <a:solidFill>
                  <a:srgbClr val="FF0000"/>
                </a:solidFill>
                <a:latin typeface="Bodoni MT" pitchFamily="18" charset="0"/>
              </a:rPr>
              <a:t>SUSTAINED </a:t>
            </a:r>
            <a:r>
              <a:rPr lang="en-GB" sz="2200" b="1" dirty="0" smtClean="0">
                <a:latin typeface="Bodoni MT" pitchFamily="18" charset="0"/>
              </a:rPr>
              <a:t>throughout life</a:t>
            </a:r>
          </a:p>
          <a:p>
            <a:r>
              <a:rPr lang="en-GB" sz="2200" b="1" dirty="0" smtClean="0">
                <a:solidFill>
                  <a:srgbClr val="FF0000"/>
                </a:solidFill>
                <a:latin typeface="Bodoni MT" pitchFamily="18" charset="0"/>
              </a:rPr>
              <a:t>LIFETIME SPORT </a:t>
            </a:r>
            <a:r>
              <a:rPr lang="en-GB" sz="2200" b="1" dirty="0" smtClean="0">
                <a:latin typeface="Bodoni MT" pitchFamily="18" charset="0"/>
              </a:rPr>
              <a:t>are Activities that are enjoyed over a lifetime </a:t>
            </a:r>
            <a:r>
              <a:rPr lang="en-GB" sz="2200" b="1" dirty="0" err="1" smtClean="0">
                <a:latin typeface="Bodoni MT" pitchFamily="18" charset="0"/>
              </a:rPr>
              <a:t>e.g</a:t>
            </a:r>
            <a:r>
              <a:rPr lang="en-GB" sz="2200" b="1" dirty="0" smtClean="0">
                <a:latin typeface="Bodoni MT" pitchFamily="18" charset="0"/>
              </a:rPr>
              <a:t> Golf</a:t>
            </a:r>
          </a:p>
          <a:p>
            <a:r>
              <a:rPr lang="en-GB" sz="2200" b="1" dirty="0" smtClean="0">
                <a:latin typeface="Bodoni MT" pitchFamily="18" charset="0"/>
              </a:rPr>
              <a:t>There are </a:t>
            </a:r>
            <a:r>
              <a:rPr lang="en-GB" sz="2200" b="1" dirty="0" smtClean="0">
                <a:solidFill>
                  <a:srgbClr val="FF0000"/>
                </a:solidFill>
                <a:latin typeface="Bodoni MT" pitchFamily="18" charset="0"/>
              </a:rPr>
              <a:t>4 BENEFITS</a:t>
            </a:r>
            <a:r>
              <a:rPr lang="en-GB" sz="2200" b="1" dirty="0" smtClean="0">
                <a:latin typeface="Bodoni MT" pitchFamily="18" charset="0"/>
              </a:rPr>
              <a:t> of physical activity 1) </a:t>
            </a:r>
            <a:r>
              <a:rPr lang="en-GB" sz="2200" b="1" dirty="0" smtClean="0">
                <a:solidFill>
                  <a:srgbClr val="FF0000"/>
                </a:solidFill>
                <a:latin typeface="Bodoni MT" pitchFamily="18" charset="0"/>
              </a:rPr>
              <a:t>PERSONAL </a:t>
            </a:r>
            <a:r>
              <a:rPr lang="en-GB" sz="2200" b="1" dirty="0" smtClean="0">
                <a:latin typeface="Bodoni MT" pitchFamily="18" charset="0"/>
              </a:rPr>
              <a:t>2) </a:t>
            </a:r>
            <a:r>
              <a:rPr lang="en-GB" sz="2200" b="1" dirty="0" smtClean="0">
                <a:solidFill>
                  <a:srgbClr val="FF0000"/>
                </a:solidFill>
                <a:latin typeface="Bodoni MT" pitchFamily="18" charset="0"/>
              </a:rPr>
              <a:t>PHYSICAL </a:t>
            </a:r>
            <a:r>
              <a:rPr lang="en-GB" sz="2200" b="1" dirty="0" smtClean="0">
                <a:latin typeface="Bodoni MT" pitchFamily="18" charset="0"/>
              </a:rPr>
              <a:t>3) </a:t>
            </a:r>
            <a:r>
              <a:rPr lang="en-GB" sz="2200" b="1" dirty="0" smtClean="0">
                <a:solidFill>
                  <a:srgbClr val="FF0000"/>
                </a:solidFill>
                <a:latin typeface="Bodoni MT" pitchFamily="18" charset="0"/>
              </a:rPr>
              <a:t>MENTAL</a:t>
            </a:r>
            <a:r>
              <a:rPr lang="en-GB" sz="2200" b="1" dirty="0" smtClean="0">
                <a:latin typeface="Bodoni MT" pitchFamily="18" charset="0"/>
              </a:rPr>
              <a:t> 4) </a:t>
            </a:r>
            <a:r>
              <a:rPr lang="en-GB" sz="2200" b="1" dirty="0" smtClean="0">
                <a:solidFill>
                  <a:srgbClr val="FF0000"/>
                </a:solidFill>
                <a:latin typeface="Bodoni MT" pitchFamily="18" charset="0"/>
              </a:rPr>
              <a:t>SOCIAL. </a:t>
            </a:r>
            <a:r>
              <a:rPr lang="en-GB" sz="2200" b="1" dirty="0" smtClean="0">
                <a:latin typeface="Bodoni MT" pitchFamily="18" charset="0"/>
              </a:rPr>
              <a:t>It can </a:t>
            </a:r>
            <a:r>
              <a:rPr lang="en-GB" sz="2200" b="1" dirty="0" smtClean="0">
                <a:solidFill>
                  <a:srgbClr val="FF0000"/>
                </a:solidFill>
                <a:latin typeface="Bodoni MT" pitchFamily="18" charset="0"/>
              </a:rPr>
              <a:t>REDUCE </a:t>
            </a:r>
            <a:r>
              <a:rPr lang="en-GB" sz="2200" b="1" dirty="0" smtClean="0">
                <a:latin typeface="Bodoni MT" pitchFamily="18" charset="0"/>
              </a:rPr>
              <a:t>Heart Disease / Cancers / High Blood Pressure / Stroke / Osteoporosis / Diabetes / Insomnia / Stress Levels and </a:t>
            </a:r>
            <a:r>
              <a:rPr lang="en-GB" sz="2200" b="1" dirty="0" smtClean="0">
                <a:solidFill>
                  <a:srgbClr val="FF0000"/>
                </a:solidFill>
                <a:latin typeface="Bodoni MT" pitchFamily="18" charset="0"/>
              </a:rPr>
              <a:t>INCREASE</a:t>
            </a:r>
            <a:r>
              <a:rPr lang="en-GB" sz="2200" b="1" dirty="0" smtClean="0">
                <a:latin typeface="Bodoni MT" pitchFamily="18" charset="0"/>
              </a:rPr>
              <a:t> Coordination, Strength, Energy Levels, Life Expectancy , Flexibility, Balance</a:t>
            </a:r>
          </a:p>
          <a:p>
            <a:r>
              <a:rPr lang="en-GB" sz="2200" b="1" dirty="0" smtClean="0">
                <a:solidFill>
                  <a:srgbClr val="FF0000"/>
                </a:solidFill>
                <a:latin typeface="Bodoni MT" pitchFamily="18" charset="0"/>
              </a:rPr>
              <a:t>BARRIERS</a:t>
            </a:r>
            <a:r>
              <a:rPr lang="en-GB" sz="2200" b="1" dirty="0" smtClean="0">
                <a:latin typeface="Bodoni MT" pitchFamily="18" charset="0"/>
              </a:rPr>
              <a:t> exist for Young People against Participating in Physical Activity which include  </a:t>
            </a:r>
            <a:r>
              <a:rPr lang="en-GB" sz="2200" b="1" dirty="0" smtClean="0">
                <a:solidFill>
                  <a:srgbClr val="FF0000"/>
                </a:solidFill>
                <a:latin typeface="Bodoni MT" pitchFamily="18" charset="0"/>
              </a:rPr>
              <a:t>OPPORTUNITY PROVISION ESTEEM</a:t>
            </a:r>
          </a:p>
          <a:p>
            <a:pPr marL="457200" indent="-457200">
              <a:buNone/>
            </a:pPr>
            <a:endParaRPr lang="en-GB" sz="2200" b="1" dirty="0" smtClean="0">
              <a:latin typeface="Bodoni MT" pitchFamily="18" charset="0"/>
            </a:endParaRPr>
          </a:p>
          <a:p>
            <a:pPr>
              <a:buNone/>
            </a:pPr>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600" b="1" u="sng" dirty="0" smtClean="0"/>
              <a:t>Funding of Physical Activity</a:t>
            </a:r>
            <a:endParaRPr lang="en-GB" sz="3600" b="1" u="sng" dirty="0"/>
          </a:p>
        </p:txBody>
      </p:sp>
      <p:sp>
        <p:nvSpPr>
          <p:cNvPr id="3" name="Content Placeholder 2"/>
          <p:cNvSpPr>
            <a:spLocks noGrp="1"/>
          </p:cNvSpPr>
          <p:nvPr>
            <p:ph idx="1"/>
          </p:nvPr>
        </p:nvSpPr>
        <p:spPr>
          <a:xfrm>
            <a:off x="0" y="428604"/>
            <a:ext cx="9144000" cy="6429396"/>
          </a:xfrm>
        </p:spPr>
        <p:txBody>
          <a:bodyPr>
            <a:normAutofit fontScale="92500"/>
          </a:bodyPr>
          <a:lstStyle/>
          <a:p>
            <a:r>
              <a:rPr lang="en-GB" sz="2200" b="1" dirty="0" smtClean="0">
                <a:latin typeface="+mj-lt"/>
              </a:rPr>
              <a:t>Sport makes money and costs money .. Gold medals cost lots of money to win</a:t>
            </a:r>
          </a:p>
          <a:p>
            <a:r>
              <a:rPr lang="en-GB" sz="2200" b="1" dirty="0" smtClean="0">
                <a:latin typeface="+mj-lt"/>
              </a:rPr>
              <a:t>Failing to qualify for Euro 2008 cost England £2 billion in lost business</a:t>
            </a:r>
          </a:p>
          <a:p>
            <a:r>
              <a:rPr lang="en-GB" sz="2200" b="1" dirty="0" smtClean="0">
                <a:latin typeface="+mj-lt"/>
              </a:rPr>
              <a:t>In the past British governments have not realised the power of sport in earning money or winning votes…Now They Do!! They provide lots of money particularly now we have 2012 Olympics</a:t>
            </a:r>
          </a:p>
          <a:p>
            <a:r>
              <a:rPr lang="en-GB" sz="2200" b="1" dirty="0" smtClean="0">
                <a:latin typeface="+mj-lt"/>
              </a:rPr>
              <a:t>There are </a:t>
            </a:r>
            <a:r>
              <a:rPr lang="en-GB" sz="2200" b="1" dirty="0" smtClean="0">
                <a:solidFill>
                  <a:srgbClr val="FF0000"/>
                </a:solidFill>
                <a:latin typeface="+mj-lt"/>
              </a:rPr>
              <a:t>3 Types of Funding for all UK sport:</a:t>
            </a:r>
          </a:p>
          <a:p>
            <a:pPr marL="457200" indent="-457200">
              <a:buAutoNum type="arabicParenR"/>
            </a:pPr>
            <a:r>
              <a:rPr lang="en-GB" sz="2200" b="1" dirty="0" smtClean="0">
                <a:latin typeface="+mj-lt"/>
              </a:rPr>
              <a:t> </a:t>
            </a:r>
            <a:r>
              <a:rPr lang="en-GB" sz="2200" b="1" dirty="0" smtClean="0">
                <a:solidFill>
                  <a:srgbClr val="FF0000"/>
                </a:solidFill>
                <a:latin typeface="+mj-lt"/>
              </a:rPr>
              <a:t>PRIVATE FUNDING </a:t>
            </a:r>
            <a:r>
              <a:rPr lang="en-GB" sz="2200" b="1" dirty="0" smtClean="0">
                <a:latin typeface="+mj-lt"/>
              </a:rPr>
              <a:t>.. This is money from businesses, companies, whose main aim is to make money from sport. EG: Nike, Master Card, Coca Cola, Barclays . An example of a Private Facility is Canons, David Lloyd or Esporta Gyms</a:t>
            </a:r>
          </a:p>
          <a:p>
            <a:pPr marL="457200" indent="-457200">
              <a:buAutoNum type="arabicParenR"/>
            </a:pPr>
            <a:r>
              <a:rPr lang="en-GB" sz="2200" b="1" dirty="0" smtClean="0">
                <a:latin typeface="+mj-lt"/>
              </a:rPr>
              <a:t> </a:t>
            </a:r>
            <a:r>
              <a:rPr lang="en-GB" sz="2200" b="1" dirty="0" smtClean="0">
                <a:solidFill>
                  <a:srgbClr val="FF0000"/>
                </a:solidFill>
                <a:latin typeface="+mj-lt"/>
              </a:rPr>
              <a:t>PUBLIC FUNDING </a:t>
            </a:r>
            <a:r>
              <a:rPr lang="en-GB" sz="2200" b="1" dirty="0" smtClean="0">
                <a:latin typeface="+mj-lt"/>
              </a:rPr>
              <a:t>.. This is money provided from the government. The government use tax payers money and National Lottery money. An example of a Publicly funded facility is Westcroft, or Sutton Arena …including their gyms</a:t>
            </a:r>
          </a:p>
          <a:p>
            <a:pPr marL="457200" indent="-457200">
              <a:buAutoNum type="arabicParenR"/>
            </a:pPr>
            <a:r>
              <a:rPr lang="en-GB" sz="2200" b="1" dirty="0" smtClean="0">
                <a:latin typeface="+mj-lt"/>
              </a:rPr>
              <a:t> </a:t>
            </a:r>
            <a:r>
              <a:rPr lang="en-GB" sz="2200" b="1" dirty="0" smtClean="0">
                <a:solidFill>
                  <a:srgbClr val="FF0000"/>
                </a:solidFill>
                <a:latin typeface="+mj-lt"/>
              </a:rPr>
              <a:t>VOLUNTARY FUNDING </a:t>
            </a:r>
            <a:r>
              <a:rPr lang="en-GB" sz="2200" b="1" dirty="0" smtClean="0">
                <a:latin typeface="+mj-lt"/>
              </a:rPr>
              <a:t>..  These are organisations who rely on themselves. This is money from people who donate or give for charity. It is also amateur clubs whose members play membership fees or subs. They can sometimes get it from Fund Raising and from NGBs such as the FA. An example of this is a Sutton and Epsom Rugby Club, or an amateur football club.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2800" b="1" u="sng" dirty="0" smtClean="0"/>
              <a:t>THE 4 HOME UK INSTITUTES OF SPORT</a:t>
            </a:r>
            <a:endParaRPr lang="en-GB" sz="2800" b="1" u="sng" dirty="0"/>
          </a:p>
        </p:txBody>
      </p:sp>
      <p:sp>
        <p:nvSpPr>
          <p:cNvPr id="3" name="Content Placeholder 2"/>
          <p:cNvSpPr>
            <a:spLocks noGrp="1"/>
          </p:cNvSpPr>
          <p:nvPr>
            <p:ph idx="1"/>
          </p:nvPr>
        </p:nvSpPr>
        <p:spPr>
          <a:xfrm>
            <a:off x="0" y="428604"/>
            <a:ext cx="9144000" cy="6429396"/>
          </a:xfrm>
        </p:spPr>
        <p:txBody>
          <a:bodyPr>
            <a:noAutofit/>
          </a:bodyPr>
          <a:lstStyle/>
          <a:p>
            <a:r>
              <a:rPr lang="en-GB" sz="2200" b="1" dirty="0" smtClean="0">
                <a:latin typeface="+mj-lt"/>
              </a:rPr>
              <a:t>There is an Institute for England-(</a:t>
            </a:r>
            <a:r>
              <a:rPr lang="en-GB" sz="2200" b="1" dirty="0" smtClean="0">
                <a:solidFill>
                  <a:srgbClr val="FF0000"/>
                </a:solidFill>
                <a:latin typeface="+mj-lt"/>
              </a:rPr>
              <a:t>EIS </a:t>
            </a:r>
            <a:r>
              <a:rPr lang="en-GB" sz="2200" b="1" dirty="0" smtClean="0">
                <a:latin typeface="+mj-lt"/>
              </a:rPr>
              <a:t>- English Institute of Sport), for </a:t>
            </a:r>
            <a:r>
              <a:rPr lang="en-GB" sz="2200" b="1" dirty="0" smtClean="0">
                <a:latin typeface="+mj-lt"/>
              </a:rPr>
              <a:t>Wales</a:t>
            </a:r>
            <a:r>
              <a:rPr lang="en-GB" sz="2200" b="1" dirty="0" smtClean="0">
                <a:solidFill>
                  <a:srgbClr val="FF0000"/>
                </a:solidFill>
                <a:latin typeface="+mj-lt"/>
              </a:rPr>
              <a:t>(WIS</a:t>
            </a:r>
            <a:r>
              <a:rPr lang="en-GB" sz="2200" b="1" dirty="0" smtClean="0">
                <a:solidFill>
                  <a:srgbClr val="FF0000"/>
                </a:solidFill>
                <a:latin typeface="+mj-lt"/>
              </a:rPr>
              <a:t>)</a:t>
            </a:r>
            <a:r>
              <a:rPr lang="en-GB" sz="2200" b="1" dirty="0" smtClean="0">
                <a:latin typeface="+mj-lt"/>
              </a:rPr>
              <a:t>, </a:t>
            </a:r>
            <a:r>
              <a:rPr lang="en-GB" sz="2200" b="1" dirty="0" smtClean="0">
                <a:latin typeface="+mj-lt"/>
              </a:rPr>
              <a:t>Scotland</a:t>
            </a:r>
            <a:r>
              <a:rPr lang="en-GB" sz="2200" b="1" dirty="0" smtClean="0">
                <a:solidFill>
                  <a:srgbClr val="FF0000"/>
                </a:solidFill>
                <a:latin typeface="+mj-lt"/>
              </a:rPr>
              <a:t>(SIS</a:t>
            </a:r>
            <a:r>
              <a:rPr lang="en-GB" sz="2200" b="1" dirty="0" smtClean="0">
                <a:solidFill>
                  <a:srgbClr val="FF0000"/>
                </a:solidFill>
                <a:latin typeface="+mj-lt"/>
              </a:rPr>
              <a:t>) </a:t>
            </a:r>
            <a:r>
              <a:rPr lang="en-GB" sz="2200" b="1" dirty="0" smtClean="0">
                <a:latin typeface="+mj-lt"/>
              </a:rPr>
              <a:t>&amp;</a:t>
            </a:r>
            <a:r>
              <a:rPr lang="en-GB" sz="2200" b="1" dirty="0" smtClean="0">
                <a:latin typeface="+mj-lt"/>
              </a:rPr>
              <a:t> </a:t>
            </a:r>
            <a:r>
              <a:rPr lang="en-GB" sz="2200" b="1" dirty="0" smtClean="0">
                <a:latin typeface="+mj-lt"/>
              </a:rPr>
              <a:t>Northern Ireland (</a:t>
            </a:r>
            <a:r>
              <a:rPr lang="en-GB" sz="2200" b="1" dirty="0" smtClean="0">
                <a:solidFill>
                  <a:srgbClr val="FF0000"/>
                </a:solidFill>
                <a:latin typeface="+mj-lt"/>
              </a:rPr>
              <a:t>SINI </a:t>
            </a:r>
            <a:r>
              <a:rPr lang="en-GB" sz="2200" b="1" dirty="0" smtClean="0">
                <a:latin typeface="+mj-lt"/>
              </a:rPr>
              <a:t>– </a:t>
            </a:r>
            <a:r>
              <a:rPr lang="en-GB" sz="2200" b="1" dirty="0" smtClean="0">
                <a:latin typeface="+mj-lt"/>
              </a:rPr>
              <a:t>Sport </a:t>
            </a:r>
            <a:r>
              <a:rPr lang="en-GB" sz="2200" b="1" dirty="0" smtClean="0">
                <a:latin typeface="+mj-lt"/>
              </a:rPr>
              <a:t>Institute NI) </a:t>
            </a:r>
          </a:p>
          <a:p>
            <a:r>
              <a:rPr lang="en-GB" sz="2200" b="1" dirty="0" smtClean="0">
                <a:latin typeface="+mj-lt"/>
              </a:rPr>
              <a:t>Their objective is to provide support for </a:t>
            </a:r>
            <a:r>
              <a:rPr lang="en-GB" sz="2200" b="1" dirty="0" smtClean="0">
                <a:solidFill>
                  <a:srgbClr val="FF0000"/>
                </a:solidFill>
                <a:latin typeface="+mj-lt"/>
              </a:rPr>
              <a:t>ELITE</a:t>
            </a:r>
            <a:r>
              <a:rPr lang="en-GB" sz="2200" b="1" dirty="0" smtClean="0">
                <a:latin typeface="+mj-lt"/>
              </a:rPr>
              <a:t> athletes and create </a:t>
            </a:r>
            <a:r>
              <a:rPr lang="en-GB" sz="2200" b="1" dirty="0" smtClean="0">
                <a:solidFill>
                  <a:srgbClr val="FF0000"/>
                </a:solidFill>
                <a:latin typeface="+mj-lt"/>
              </a:rPr>
              <a:t>PERFORMANCE LIFESTYLES </a:t>
            </a:r>
            <a:r>
              <a:rPr lang="en-GB" sz="2200" b="1" dirty="0" smtClean="0">
                <a:latin typeface="+mj-lt"/>
              </a:rPr>
              <a:t>which means to help them create a winning environment, with lifestyle support, career guidance and education.</a:t>
            </a:r>
          </a:p>
          <a:p>
            <a:r>
              <a:rPr lang="en-GB" sz="2200" b="1" dirty="0" smtClean="0">
                <a:latin typeface="+mj-lt"/>
              </a:rPr>
              <a:t>They are </a:t>
            </a:r>
            <a:r>
              <a:rPr lang="en-GB" sz="2200" b="1" dirty="0" smtClean="0">
                <a:solidFill>
                  <a:srgbClr val="FF0000"/>
                </a:solidFill>
                <a:latin typeface="+mj-lt"/>
              </a:rPr>
              <a:t>DEVOLVED</a:t>
            </a:r>
            <a:r>
              <a:rPr lang="en-GB" sz="2200" b="1" dirty="0" smtClean="0">
                <a:latin typeface="+mj-lt"/>
              </a:rPr>
              <a:t> (they run themselves and are decentralised)</a:t>
            </a:r>
          </a:p>
          <a:p>
            <a:r>
              <a:rPr lang="en-GB" sz="2200" b="1" dirty="0" smtClean="0">
                <a:latin typeface="+mj-lt"/>
              </a:rPr>
              <a:t>They are part of UK Sport</a:t>
            </a:r>
          </a:p>
          <a:p>
            <a:r>
              <a:rPr lang="en-GB" sz="2200" b="1" dirty="0" smtClean="0">
                <a:latin typeface="+mj-lt"/>
              </a:rPr>
              <a:t>They are funded by government but mainly by Lottery money</a:t>
            </a:r>
          </a:p>
          <a:p>
            <a:pPr algn="ctr">
              <a:buNone/>
            </a:pPr>
            <a:r>
              <a:rPr lang="en-GB" sz="2200" b="1" dirty="0" smtClean="0">
                <a:latin typeface="+mj-lt"/>
              </a:rPr>
              <a:t>	</a:t>
            </a:r>
            <a:r>
              <a:rPr lang="en-GB" sz="2200" b="1" u="sng" dirty="0" smtClean="0">
                <a:latin typeface="+mj-lt"/>
              </a:rPr>
              <a:t>THE 4 HOME UK COUNTRY ORGANISATIONS </a:t>
            </a:r>
          </a:p>
          <a:p>
            <a:r>
              <a:rPr lang="en-GB" sz="2200" b="1" dirty="0" smtClean="0">
                <a:latin typeface="+mj-lt"/>
              </a:rPr>
              <a:t>There are 4: </a:t>
            </a:r>
            <a:r>
              <a:rPr lang="en-GB" sz="2200" b="1" dirty="0" smtClean="0">
                <a:solidFill>
                  <a:srgbClr val="FF0000"/>
                </a:solidFill>
                <a:latin typeface="+mj-lt"/>
              </a:rPr>
              <a:t>SPORT ENGLAND, SPORTS COUNCIL FOR NORTHERN IRELAND, SPORTS SCOTLAND </a:t>
            </a:r>
            <a:r>
              <a:rPr lang="en-GB" sz="2200" b="1" dirty="0" smtClean="0">
                <a:latin typeface="+mj-lt"/>
              </a:rPr>
              <a:t>and </a:t>
            </a:r>
            <a:r>
              <a:rPr lang="en-GB" sz="2200" b="1" dirty="0" smtClean="0">
                <a:solidFill>
                  <a:srgbClr val="FF0000"/>
                </a:solidFill>
                <a:latin typeface="+mj-lt"/>
              </a:rPr>
              <a:t>THE SPORTS COUNCIL FOR WALES</a:t>
            </a:r>
          </a:p>
          <a:p>
            <a:r>
              <a:rPr lang="en-GB" sz="2200" b="1" dirty="0" smtClean="0">
                <a:latin typeface="+mj-lt"/>
              </a:rPr>
              <a:t>Their objective is to promote </a:t>
            </a:r>
            <a:r>
              <a:rPr lang="en-GB" sz="2200" b="1" dirty="0" smtClean="0">
                <a:solidFill>
                  <a:srgbClr val="FF0000"/>
                </a:solidFill>
                <a:latin typeface="+mj-lt"/>
              </a:rPr>
              <a:t>MASS PARTICIPATION </a:t>
            </a:r>
            <a:r>
              <a:rPr lang="en-GB" sz="2200" b="1" dirty="0" smtClean="0">
                <a:latin typeface="+mj-lt"/>
              </a:rPr>
              <a:t>for everyone but mainly they target </a:t>
            </a:r>
            <a:r>
              <a:rPr lang="en-GB" sz="2200" b="1" dirty="0" smtClean="0">
                <a:solidFill>
                  <a:srgbClr val="FF0000"/>
                </a:solidFill>
                <a:latin typeface="+mj-lt"/>
              </a:rPr>
              <a:t>INCREASED ACTIVITY</a:t>
            </a:r>
            <a:r>
              <a:rPr lang="en-GB" sz="2200" b="1" dirty="0" smtClean="0">
                <a:latin typeface="+mj-lt"/>
              </a:rPr>
              <a:t> in </a:t>
            </a:r>
            <a:r>
              <a:rPr lang="en-GB" sz="2200" b="1" dirty="0" smtClean="0">
                <a:solidFill>
                  <a:srgbClr val="FF0000"/>
                </a:solidFill>
                <a:latin typeface="+mj-lt"/>
              </a:rPr>
              <a:t>5</a:t>
            </a:r>
            <a:r>
              <a:rPr lang="en-GB" sz="2200" b="1" dirty="0" smtClean="0">
                <a:latin typeface="+mj-lt"/>
              </a:rPr>
              <a:t> </a:t>
            </a:r>
            <a:r>
              <a:rPr lang="en-GB" sz="2200" b="1" dirty="0" smtClean="0">
                <a:solidFill>
                  <a:srgbClr val="FF0000"/>
                </a:solidFill>
                <a:latin typeface="+mj-lt"/>
              </a:rPr>
              <a:t>MINORITY GROUPS </a:t>
            </a:r>
            <a:r>
              <a:rPr lang="en-GB" sz="2200" b="1" dirty="0" smtClean="0">
                <a:latin typeface="+mj-lt"/>
              </a:rPr>
              <a:t>which are the elderly, the disabled, young people, women, and ethnic </a:t>
            </a:r>
            <a:r>
              <a:rPr lang="en-GB" sz="2200" b="1" dirty="0" smtClean="0">
                <a:latin typeface="+mj-lt"/>
              </a:rPr>
              <a:t>minorities. They </a:t>
            </a:r>
            <a:r>
              <a:rPr lang="en-GB" sz="2200" b="1" dirty="0" smtClean="0">
                <a:latin typeface="+mj-lt"/>
              </a:rPr>
              <a:t>are funded by the Lottery and by the government</a:t>
            </a:r>
          </a:p>
          <a:p>
            <a:pPr>
              <a:buNone/>
            </a:pPr>
            <a:endParaRPr lang="en-GB" sz="2200" b="1" dirty="0" smtClean="0">
              <a:latin typeface="+mj-lt"/>
            </a:endParaRPr>
          </a:p>
          <a:p>
            <a:pPr>
              <a:buNone/>
            </a:pPr>
            <a:endParaRPr lang="en-GB" sz="2200" b="1" dirty="0" smtClean="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2200" b="1" u="sng" dirty="0" smtClean="0"/>
              <a:t>NATIONAL GOVERNING BODIES</a:t>
            </a:r>
            <a:endParaRPr lang="en-GB" sz="2200" b="1" u="sng" dirty="0"/>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200" b="1" dirty="0" smtClean="0">
                <a:latin typeface="+mj-lt"/>
              </a:rPr>
              <a:t>Each sport in the UK is controlled by a </a:t>
            </a:r>
            <a:r>
              <a:rPr lang="en-GB" sz="2200" b="1" dirty="0" smtClean="0">
                <a:solidFill>
                  <a:srgbClr val="FF0000"/>
                </a:solidFill>
                <a:latin typeface="+mj-lt"/>
              </a:rPr>
              <a:t>NATIONAL GOVERNING BODY</a:t>
            </a:r>
          </a:p>
          <a:p>
            <a:pPr marL="457200" indent="-457200"/>
            <a:r>
              <a:rPr lang="en-GB" sz="2200" b="1" dirty="0" smtClean="0">
                <a:latin typeface="+mj-lt"/>
              </a:rPr>
              <a:t>They are generally affiliated with International Governing Bodies. EG: The FA is affiliated to UEFA which is affiliated to FIFA</a:t>
            </a:r>
          </a:p>
          <a:p>
            <a:pPr marL="457200" indent="-457200"/>
            <a:r>
              <a:rPr lang="en-GB" sz="2200" b="1" dirty="0" smtClean="0">
                <a:latin typeface="+mj-lt"/>
              </a:rPr>
              <a:t>They produce </a:t>
            </a:r>
            <a:r>
              <a:rPr lang="en-GB" sz="2200" b="1" dirty="0" smtClean="0">
                <a:solidFill>
                  <a:srgbClr val="FF0000"/>
                </a:solidFill>
                <a:latin typeface="+mj-lt"/>
              </a:rPr>
              <a:t>WHOLE SPORT PLANS </a:t>
            </a:r>
            <a:r>
              <a:rPr lang="en-GB" sz="2200" b="1" dirty="0" smtClean="0">
                <a:latin typeface="+mj-lt"/>
              </a:rPr>
              <a:t>which try to increase participants and  clubs</a:t>
            </a:r>
          </a:p>
          <a:p>
            <a:pPr marL="457200" indent="-457200"/>
            <a:r>
              <a:rPr lang="en-GB" sz="2200" b="1" dirty="0" smtClean="0">
                <a:latin typeface="+mj-lt"/>
              </a:rPr>
              <a:t>They also organise competition, develop talent, select and prepare national squads, encourage participation and excellence, control finances, maintain rules and regulations. This is all at National and International level.</a:t>
            </a:r>
          </a:p>
          <a:p>
            <a:pPr marL="457200" indent="-457200"/>
            <a:r>
              <a:rPr lang="en-GB" sz="2200" b="1" dirty="0" smtClean="0">
                <a:latin typeface="+mj-lt"/>
              </a:rPr>
              <a:t>They receive </a:t>
            </a:r>
            <a:r>
              <a:rPr lang="en-GB" sz="2200" b="1" dirty="0" smtClean="0">
                <a:solidFill>
                  <a:srgbClr val="FF0000"/>
                </a:solidFill>
                <a:latin typeface="+mj-lt"/>
              </a:rPr>
              <a:t>FUNDING</a:t>
            </a:r>
            <a:r>
              <a:rPr lang="en-GB" sz="2200" b="1" dirty="0" smtClean="0">
                <a:latin typeface="+mj-lt"/>
              </a:rPr>
              <a:t> from the home country organisation EG: Sport England. </a:t>
            </a:r>
          </a:p>
          <a:p>
            <a:pPr marL="457200" indent="-457200"/>
            <a:r>
              <a:rPr lang="en-GB" sz="2200" b="1" dirty="0" smtClean="0">
                <a:latin typeface="+mj-lt"/>
              </a:rPr>
              <a:t>NGBs for the professional, media hungry sports like rugby and football have a large amount of independence because they attract TV money</a:t>
            </a:r>
          </a:p>
          <a:p>
            <a:pPr marL="457200" indent="-457200">
              <a:buNone/>
            </a:pPr>
            <a:r>
              <a:rPr lang="en-GB" sz="2200" b="1" dirty="0" smtClean="0">
                <a:latin typeface="+mj-lt"/>
              </a:rPr>
              <a:t>	1) Research a NGB and investigate initiatives which they use to promote participation and excellence. How do these initiatives work?</a:t>
            </a:r>
          </a:p>
          <a:p>
            <a:pPr marL="457200" indent="-457200">
              <a:buNone/>
            </a:pPr>
            <a:r>
              <a:rPr lang="en-GB" sz="2200" b="1" dirty="0" smtClean="0">
                <a:latin typeface="+mj-lt"/>
              </a:rPr>
              <a:t>	2) Investigate </a:t>
            </a:r>
            <a:r>
              <a:rPr lang="en-GB" sz="2200" b="1" dirty="0" smtClean="0">
                <a:solidFill>
                  <a:srgbClr val="FF0000"/>
                </a:solidFill>
                <a:latin typeface="+mj-lt"/>
              </a:rPr>
              <a:t>Mission 2012. </a:t>
            </a:r>
            <a:r>
              <a:rPr lang="en-GB" sz="2200" b="1" dirty="0" smtClean="0">
                <a:latin typeface="+mj-lt"/>
              </a:rPr>
              <a:t>What is this initiative about?</a:t>
            </a:r>
          </a:p>
          <a:p>
            <a:pPr marL="457200" indent="-457200"/>
            <a:endParaRPr lang="en-GB" sz="2200" b="1" dirty="0" smtClean="0">
              <a:latin typeface="+mj-lt"/>
            </a:endParaRPr>
          </a:p>
          <a:p>
            <a:pPr marL="457200" indent="-457200"/>
            <a:endParaRPr lang="en-GB" sz="2200" b="1" dirty="0" smtClean="0">
              <a:latin typeface="+mj-lt"/>
            </a:endParaRPr>
          </a:p>
          <a:p>
            <a:pPr marL="457200" indent="-457200">
              <a:buAutoNum type="alphaLcParenR"/>
            </a:pPr>
            <a:endParaRPr lang="en-GB" sz="2200" b="1" dirty="0" smtClean="0">
              <a:latin typeface="+mj-lt"/>
            </a:endParaRPr>
          </a:p>
          <a:p>
            <a:pPr marL="457200" indent="-457200">
              <a:buAutoNum type="alphaLcParenR"/>
            </a:pPr>
            <a:endParaRPr lang="en-GB" sz="2200" b="1" dirty="0" smtClean="0">
              <a:latin typeface="+mj-lt"/>
            </a:endParaRPr>
          </a:p>
          <a:p>
            <a:pPr marL="457200" indent="-457200">
              <a:buAutoNum type="alphaLcParenR"/>
            </a:pPr>
            <a:endParaRPr lang="en-GB" sz="2200" b="1" dirty="0" smtClean="0">
              <a:latin typeface="+mj-lt"/>
            </a:endParaRPr>
          </a:p>
          <a:p>
            <a:endParaRPr lang="en-GB" sz="2200" b="1" dirty="0" smtClean="0">
              <a:latin typeface="+mj-lt"/>
            </a:endParaRPr>
          </a:p>
          <a:p>
            <a:pPr>
              <a:buNone/>
            </a:pPr>
            <a:endParaRPr lang="en-GB" sz="2200" b="1" dirty="0" smtClean="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2200" b="1" u="sng" dirty="0" smtClean="0"/>
              <a:t>THE NATIONAL LOTTERY</a:t>
            </a:r>
            <a:endParaRPr lang="en-GB" sz="2200" b="1" u="sng" dirty="0"/>
          </a:p>
        </p:txBody>
      </p:sp>
      <p:sp>
        <p:nvSpPr>
          <p:cNvPr id="3" name="Content Placeholder 2"/>
          <p:cNvSpPr>
            <a:spLocks noGrp="1"/>
          </p:cNvSpPr>
          <p:nvPr>
            <p:ph idx="1"/>
          </p:nvPr>
        </p:nvSpPr>
        <p:spPr>
          <a:xfrm>
            <a:off x="0" y="428604"/>
            <a:ext cx="9144000" cy="6429396"/>
          </a:xfrm>
        </p:spPr>
        <p:txBody>
          <a:bodyPr>
            <a:noAutofit/>
          </a:bodyPr>
          <a:lstStyle/>
          <a:p>
            <a:r>
              <a:rPr lang="en-GB" sz="2200" b="1" dirty="0" smtClean="0">
                <a:latin typeface="+mj-lt"/>
              </a:rPr>
              <a:t>The </a:t>
            </a:r>
            <a:r>
              <a:rPr lang="en-GB" sz="2200" b="1" dirty="0" smtClean="0">
                <a:solidFill>
                  <a:srgbClr val="FF0000"/>
                </a:solidFill>
                <a:latin typeface="+mj-lt"/>
              </a:rPr>
              <a:t>DCMS </a:t>
            </a:r>
            <a:r>
              <a:rPr lang="en-GB" sz="2200" b="1" dirty="0" smtClean="0">
                <a:latin typeface="+mj-lt"/>
              </a:rPr>
              <a:t>– The Department for Culture, Media and Sport is the part of the government which is responsible for sport. It decides how to spend Lottery money</a:t>
            </a:r>
          </a:p>
          <a:p>
            <a:r>
              <a:rPr lang="en-GB" sz="2200" b="1" dirty="0" smtClean="0">
                <a:latin typeface="+mj-lt"/>
              </a:rPr>
              <a:t>National Lottery started in 1994. £1 ticket. 28p of this goes to </a:t>
            </a:r>
            <a:r>
              <a:rPr lang="en-GB" sz="2200" b="1" dirty="0" smtClean="0">
                <a:solidFill>
                  <a:srgbClr val="FF0000"/>
                </a:solidFill>
                <a:latin typeface="+mj-lt"/>
              </a:rPr>
              <a:t>GOOD CAUSES</a:t>
            </a:r>
          </a:p>
          <a:p>
            <a:r>
              <a:rPr lang="en-GB" sz="2200" b="1" dirty="0" smtClean="0">
                <a:latin typeface="+mj-lt"/>
              </a:rPr>
              <a:t>Each year Sport in </a:t>
            </a:r>
            <a:r>
              <a:rPr lang="en-GB" sz="2200" b="1" dirty="0" smtClean="0">
                <a:solidFill>
                  <a:srgbClr val="FF0000"/>
                </a:solidFill>
                <a:latin typeface="+mj-lt"/>
              </a:rPr>
              <a:t>UK Sport </a:t>
            </a:r>
            <a:r>
              <a:rPr lang="en-GB" sz="2200" b="1" dirty="0" smtClean="0">
                <a:latin typeface="+mj-lt"/>
              </a:rPr>
              <a:t>receives about £200 million from the Lottery. They have 2 aims: to increase </a:t>
            </a:r>
            <a:r>
              <a:rPr lang="en-GB" sz="2200" b="1" dirty="0" smtClean="0">
                <a:solidFill>
                  <a:srgbClr val="FF0000"/>
                </a:solidFill>
                <a:latin typeface="+mj-lt"/>
              </a:rPr>
              <a:t>Mass Participation </a:t>
            </a:r>
            <a:r>
              <a:rPr lang="en-GB" sz="2200" b="1" dirty="0" smtClean="0">
                <a:latin typeface="+mj-lt"/>
              </a:rPr>
              <a:t>and to improve </a:t>
            </a:r>
            <a:r>
              <a:rPr lang="en-GB" sz="2200" b="1" dirty="0" smtClean="0">
                <a:solidFill>
                  <a:srgbClr val="FF0000"/>
                </a:solidFill>
                <a:latin typeface="+mj-lt"/>
              </a:rPr>
              <a:t>Excellence</a:t>
            </a:r>
          </a:p>
          <a:p>
            <a:r>
              <a:rPr lang="en-GB" sz="2200" b="1" dirty="0" smtClean="0">
                <a:latin typeface="+mj-lt"/>
              </a:rPr>
              <a:t>Before the Lottery, athletes had to rely on parents, NGBs, families, donations etc. The funding allows athletes to train full time, pays for equipment, coaches travel etc</a:t>
            </a:r>
          </a:p>
          <a:p>
            <a:r>
              <a:rPr lang="en-GB" sz="2200" b="1" dirty="0" smtClean="0">
                <a:latin typeface="+mj-lt"/>
              </a:rPr>
              <a:t>Without Lottery funding there is no way that we would have achieved so much in Beijing</a:t>
            </a:r>
          </a:p>
          <a:p>
            <a:r>
              <a:rPr lang="en-GB" sz="2200" b="1" dirty="0" smtClean="0">
                <a:latin typeface="+mj-lt"/>
              </a:rPr>
              <a:t>The National Lottery funds </a:t>
            </a:r>
            <a:r>
              <a:rPr lang="en-GB" sz="2200" b="1" dirty="0" smtClean="0">
                <a:solidFill>
                  <a:srgbClr val="FF0000"/>
                </a:solidFill>
                <a:latin typeface="+mj-lt"/>
              </a:rPr>
              <a:t>THE WORLD CLASS PATHWAY PROGRAMME </a:t>
            </a:r>
            <a:r>
              <a:rPr lang="en-GB" sz="2200" b="1" dirty="0" smtClean="0">
                <a:latin typeface="+mj-lt"/>
              </a:rPr>
              <a:t>and</a:t>
            </a:r>
            <a:r>
              <a:rPr lang="en-GB" sz="2200" b="1" dirty="0" smtClean="0">
                <a:solidFill>
                  <a:srgbClr val="FF0000"/>
                </a:solidFill>
                <a:latin typeface="+mj-lt"/>
              </a:rPr>
              <a:t> THE WORLD CLASS EVENTS PROGRAMME</a:t>
            </a:r>
          </a:p>
          <a:p>
            <a:pPr>
              <a:buNone/>
            </a:pPr>
            <a:endParaRPr lang="en-GB" sz="2200" b="1" dirty="0" smtClean="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800" b="1" u="sng" dirty="0" smtClean="0">
                <a:latin typeface="+mj-lt"/>
              </a:rPr>
              <a:t>THE WORLD CLASS </a:t>
            </a:r>
            <a:r>
              <a:rPr lang="en-GB" sz="2800" b="1" u="sng" dirty="0" smtClean="0">
                <a:solidFill>
                  <a:srgbClr val="FF0000"/>
                </a:solidFill>
                <a:latin typeface="+mj-lt"/>
              </a:rPr>
              <a:t>PATHWAY </a:t>
            </a:r>
            <a:r>
              <a:rPr lang="en-GB" sz="2800" b="1" u="sng" dirty="0" smtClean="0">
                <a:latin typeface="+mj-lt"/>
              </a:rPr>
              <a:t>PROGRAMME </a:t>
            </a:r>
          </a:p>
          <a:p>
            <a:endParaRPr lang="en-GB" sz="2800" b="1" dirty="0" smtClean="0">
              <a:latin typeface="+mj-lt"/>
            </a:endParaRPr>
          </a:p>
          <a:p>
            <a:endParaRPr lang="en-GB" sz="2800" b="1" dirty="0" smtClean="0">
              <a:latin typeface="+mj-lt"/>
            </a:endParaRPr>
          </a:p>
          <a:p>
            <a:endParaRPr lang="en-GB" sz="2800" b="1" dirty="0" smtClean="0">
              <a:latin typeface="+mj-lt"/>
            </a:endParaRPr>
          </a:p>
          <a:p>
            <a:endParaRPr lang="en-GB" sz="2800" b="1" dirty="0" smtClean="0">
              <a:latin typeface="+mj-lt"/>
            </a:endParaRPr>
          </a:p>
          <a:p>
            <a:endParaRPr lang="en-GB" sz="2800" b="1" dirty="0" smtClean="0">
              <a:latin typeface="+mj-lt"/>
            </a:endParaRPr>
          </a:p>
          <a:p>
            <a:pPr algn="ctr">
              <a:buNone/>
            </a:pPr>
            <a:r>
              <a:rPr lang="en-GB" sz="2800" b="1" dirty="0" smtClean="0">
                <a:latin typeface="+mj-lt"/>
              </a:rPr>
              <a:t> </a:t>
            </a:r>
          </a:p>
          <a:p>
            <a:pPr algn="ctr">
              <a:buNone/>
            </a:pPr>
            <a:endParaRPr lang="en-GB" sz="2800" b="1" dirty="0" smtClean="0">
              <a:latin typeface="+mj-lt"/>
            </a:endParaRPr>
          </a:p>
          <a:p>
            <a:pPr algn="ctr">
              <a:buNone/>
            </a:pPr>
            <a:endParaRPr lang="en-GB" sz="2800" b="1" dirty="0" smtClean="0">
              <a:latin typeface="+mj-lt"/>
            </a:endParaRPr>
          </a:p>
          <a:p>
            <a:pPr algn="ctr">
              <a:buNone/>
            </a:pPr>
            <a:r>
              <a:rPr lang="en-GB" sz="2800" b="1" u="sng" dirty="0" smtClean="0">
                <a:latin typeface="+mj-lt"/>
              </a:rPr>
              <a:t>THE WORLD CLASS </a:t>
            </a:r>
            <a:r>
              <a:rPr lang="en-GB" sz="2800" b="1" u="sng" dirty="0" smtClean="0">
                <a:solidFill>
                  <a:srgbClr val="FF0000"/>
                </a:solidFill>
                <a:latin typeface="+mj-lt"/>
              </a:rPr>
              <a:t>EVENTS</a:t>
            </a:r>
            <a:r>
              <a:rPr lang="en-GB" sz="2800" b="1" u="sng" dirty="0" smtClean="0">
                <a:latin typeface="+mj-lt"/>
              </a:rPr>
              <a:t> PROGRAMME</a:t>
            </a:r>
          </a:p>
          <a:p>
            <a:pPr algn="ctr">
              <a:buNone/>
            </a:pPr>
            <a:r>
              <a:rPr lang="en-GB" sz="2800" b="1" dirty="0" smtClean="0">
                <a:latin typeface="+mj-lt"/>
              </a:rPr>
              <a:t>This funds and supports the staging of major sporting events. The National Lottery contributes £3.3 million per year for this. Olympics, World Cups, World Championships, etc</a:t>
            </a:r>
          </a:p>
          <a:p>
            <a:pPr>
              <a:buNone/>
            </a:pPr>
            <a:endParaRPr lang="en-GB" sz="2800" b="1" dirty="0" smtClean="0">
              <a:latin typeface="+mj-lt"/>
            </a:endParaRPr>
          </a:p>
        </p:txBody>
      </p:sp>
      <p:graphicFrame>
        <p:nvGraphicFramePr>
          <p:cNvPr id="4" name="Diagram 3"/>
          <p:cNvGraphicFramePr/>
          <p:nvPr/>
        </p:nvGraphicFramePr>
        <p:xfrm>
          <a:off x="142844" y="642918"/>
          <a:ext cx="8786874" cy="35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Autofit/>
          </a:bodyPr>
          <a:lstStyle/>
          <a:p>
            <a:r>
              <a:rPr lang="en-GB" sz="2200" b="1" u="sng" dirty="0" smtClean="0"/>
              <a:t>UK BODIES INFLUENCING PARTICIPATION AND EXCELLENCE</a:t>
            </a:r>
            <a:endParaRPr lang="en-GB" sz="2200" b="1" u="sng" dirty="0"/>
          </a:p>
        </p:txBody>
      </p:sp>
      <p:sp>
        <p:nvSpPr>
          <p:cNvPr id="3" name="Content Placeholder 2"/>
          <p:cNvSpPr>
            <a:spLocks noGrp="1"/>
          </p:cNvSpPr>
          <p:nvPr>
            <p:ph idx="1"/>
          </p:nvPr>
        </p:nvSpPr>
        <p:spPr>
          <a:xfrm>
            <a:off x="0" y="428604"/>
            <a:ext cx="9144000" cy="6429396"/>
          </a:xfrm>
        </p:spPr>
        <p:txBody>
          <a:bodyPr>
            <a:noAutofit/>
          </a:bodyPr>
          <a:lstStyle/>
          <a:p>
            <a:r>
              <a:rPr lang="en-GB" sz="2200" b="1" dirty="0" smtClean="0">
                <a:latin typeface="+mj-lt"/>
              </a:rPr>
              <a:t>UK Sport is influenced by many organising </a:t>
            </a:r>
            <a:r>
              <a:rPr lang="en-GB" sz="2200" b="1" dirty="0" smtClean="0">
                <a:solidFill>
                  <a:srgbClr val="FF0000"/>
                </a:solidFill>
                <a:latin typeface="+mj-lt"/>
              </a:rPr>
              <a:t>BODIES </a:t>
            </a:r>
            <a:r>
              <a:rPr lang="en-GB" sz="2200" b="1" dirty="0" smtClean="0">
                <a:latin typeface="+mj-lt"/>
              </a:rPr>
              <a:t>such as councils, institutes, governing bodies, schools etc. They cater for the elite and for mass participation</a:t>
            </a:r>
          </a:p>
          <a:p>
            <a:r>
              <a:rPr lang="en-GB" sz="2200" b="1" dirty="0" smtClean="0">
                <a:latin typeface="+mj-lt"/>
              </a:rPr>
              <a:t>The UK system is </a:t>
            </a:r>
            <a:r>
              <a:rPr lang="en-GB" sz="2200" b="1" dirty="0" smtClean="0">
                <a:solidFill>
                  <a:srgbClr val="FF0000"/>
                </a:solidFill>
                <a:latin typeface="+mj-lt"/>
              </a:rPr>
              <a:t>DECENTRALISED</a:t>
            </a:r>
            <a:r>
              <a:rPr lang="en-GB" sz="2200" b="1" dirty="0" smtClean="0">
                <a:latin typeface="+mj-lt"/>
              </a:rPr>
              <a:t>. This means that central government do no control it. It is spread out and are </a:t>
            </a:r>
            <a:r>
              <a:rPr lang="en-GB" sz="2200" b="1" dirty="0" smtClean="0">
                <a:solidFill>
                  <a:srgbClr val="FF0000"/>
                </a:solidFill>
                <a:latin typeface="+mj-lt"/>
              </a:rPr>
              <a:t>SELF GOVERNING. </a:t>
            </a:r>
          </a:p>
          <a:p>
            <a:r>
              <a:rPr lang="en-GB" sz="2200" b="1" dirty="0" smtClean="0">
                <a:latin typeface="+mj-lt"/>
              </a:rPr>
              <a:t>Because of London 2012 there have been attempts to improve the organisation by being more efficient, better led, and adopting a more </a:t>
            </a:r>
            <a:r>
              <a:rPr lang="en-GB" sz="2200" b="1" dirty="0" smtClean="0">
                <a:solidFill>
                  <a:srgbClr val="FF0000"/>
                </a:solidFill>
                <a:latin typeface="+mj-lt"/>
              </a:rPr>
              <a:t>PROFESSIONAL </a:t>
            </a:r>
            <a:r>
              <a:rPr lang="en-GB" sz="2200" b="1" dirty="0" smtClean="0">
                <a:latin typeface="+mj-lt"/>
              </a:rPr>
              <a:t>approach.</a:t>
            </a:r>
          </a:p>
          <a:p>
            <a:r>
              <a:rPr lang="en-GB" sz="2200" b="1" dirty="0" smtClean="0">
                <a:latin typeface="+mj-lt"/>
              </a:rPr>
              <a:t>Examples of bodies that run sport in the UK are and </a:t>
            </a:r>
            <a:r>
              <a:rPr lang="en-GB" sz="2200" b="1" dirty="0" smtClean="0">
                <a:solidFill>
                  <a:srgbClr val="FF0000"/>
                </a:solidFill>
                <a:latin typeface="+mj-lt"/>
              </a:rPr>
              <a:t>NGBs</a:t>
            </a:r>
            <a:r>
              <a:rPr lang="en-GB" sz="2200" b="1" dirty="0" smtClean="0">
                <a:latin typeface="+mj-lt"/>
              </a:rPr>
              <a:t> (National Governing Body – FA), </a:t>
            </a:r>
            <a:r>
              <a:rPr lang="en-GB" sz="2200" b="1" dirty="0" smtClean="0">
                <a:solidFill>
                  <a:srgbClr val="FF0000"/>
                </a:solidFill>
                <a:latin typeface="+mj-lt"/>
              </a:rPr>
              <a:t>UK Sport, </a:t>
            </a:r>
            <a:r>
              <a:rPr lang="en-GB" sz="2200" b="1" dirty="0" smtClean="0">
                <a:latin typeface="+mj-lt"/>
              </a:rPr>
              <a:t>The 4 </a:t>
            </a:r>
            <a:r>
              <a:rPr lang="en-GB" sz="2200" b="1" dirty="0" smtClean="0">
                <a:solidFill>
                  <a:srgbClr val="FF0000"/>
                </a:solidFill>
                <a:latin typeface="+mj-lt"/>
              </a:rPr>
              <a:t>Institutes of Sport </a:t>
            </a:r>
            <a:r>
              <a:rPr lang="en-GB" sz="2200" b="1" dirty="0" smtClean="0">
                <a:latin typeface="+mj-lt"/>
              </a:rPr>
              <a:t>(EG: English Institute of Sport – promotes Excellence)</a:t>
            </a:r>
          </a:p>
          <a:p>
            <a:r>
              <a:rPr lang="en-GB" sz="2200" b="1" dirty="0" smtClean="0">
                <a:latin typeface="+mj-lt"/>
              </a:rPr>
              <a:t>UK Sport</a:t>
            </a:r>
          </a:p>
          <a:p>
            <a:pPr>
              <a:buNone/>
            </a:pPr>
            <a:r>
              <a:rPr lang="en-GB" sz="2200" b="1" dirty="0" smtClean="0">
                <a:latin typeface="+mj-lt"/>
                <a:hlinkClick r:id="rId2"/>
              </a:rPr>
              <a:t>YouTube - </a:t>
            </a:r>
            <a:r>
              <a:rPr lang="en-GB" sz="2200" b="1" dirty="0" err="1" smtClean="0">
                <a:latin typeface="+mj-lt"/>
                <a:hlinkClick r:id="rId2"/>
              </a:rPr>
              <a:t>OfficialUKSport's</a:t>
            </a:r>
            <a:r>
              <a:rPr lang="en-GB" sz="2200" b="1" dirty="0" smtClean="0">
                <a:latin typeface="+mj-lt"/>
                <a:hlinkClick r:id="rId2"/>
              </a:rPr>
              <a:t> Channel</a:t>
            </a:r>
            <a:endParaRPr lang="en-GB" sz="2200" b="1" dirty="0" smtClean="0">
              <a:latin typeface="+mj-lt"/>
            </a:endParaRPr>
          </a:p>
          <a:p>
            <a:r>
              <a:rPr lang="en-GB" sz="2200" b="1" dirty="0" smtClean="0">
                <a:latin typeface="+mj-lt"/>
              </a:rPr>
              <a:t>NGB – The FA</a:t>
            </a:r>
          </a:p>
          <a:p>
            <a:pPr>
              <a:buNone/>
            </a:pPr>
            <a:r>
              <a:rPr lang="en-GB" sz="2200" b="1" dirty="0" smtClean="0">
                <a:latin typeface="+mj-lt"/>
                <a:hlinkClick r:id="rId3"/>
              </a:rPr>
              <a:t>TheFA.com - FATV</a:t>
            </a: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Autofit/>
          </a:bodyPr>
          <a:lstStyle/>
          <a:p>
            <a:r>
              <a:rPr lang="en-GB" sz="2200" b="1" u="sng" dirty="0" smtClean="0"/>
              <a:t>UK BODIES INFLUENCING PARTICIPATION AND EXCELLENCE</a:t>
            </a:r>
            <a:endParaRPr lang="en-GB" sz="2200" b="1" u="sng" dirty="0"/>
          </a:p>
        </p:txBody>
      </p:sp>
      <p:sp>
        <p:nvSpPr>
          <p:cNvPr id="3" name="Content Placeholder 2"/>
          <p:cNvSpPr>
            <a:spLocks noGrp="1"/>
          </p:cNvSpPr>
          <p:nvPr>
            <p:ph idx="1"/>
          </p:nvPr>
        </p:nvSpPr>
        <p:spPr>
          <a:xfrm>
            <a:off x="0" y="428604"/>
            <a:ext cx="9144000" cy="6429396"/>
          </a:xfrm>
        </p:spPr>
        <p:txBody>
          <a:bodyPr>
            <a:noAutofit/>
          </a:bodyPr>
          <a:lstStyle/>
          <a:p>
            <a:pPr>
              <a:buNone/>
            </a:pPr>
            <a:r>
              <a:rPr lang="en-GB" sz="2400" b="1" dirty="0" smtClean="0">
                <a:latin typeface="Bodoni MT" pitchFamily="18" charset="0"/>
              </a:rPr>
              <a:t>	1) You </a:t>
            </a:r>
            <a:r>
              <a:rPr lang="en-GB" sz="2200" b="1" dirty="0" smtClean="0">
                <a:latin typeface="Bodoni MT" pitchFamily="18" charset="0"/>
              </a:rPr>
              <a:t>work</a:t>
            </a:r>
            <a:r>
              <a:rPr lang="en-GB" sz="2400" b="1" dirty="0" smtClean="0">
                <a:latin typeface="Bodoni MT" pitchFamily="18" charset="0"/>
              </a:rPr>
              <a:t> for UK SPORT. Your role is to promote MASS PARTICIPATION and EXCELLENCE. Explain what you would do in the following areas.</a:t>
            </a:r>
          </a:p>
          <a:p>
            <a:r>
              <a:rPr lang="en-GB" sz="2400" b="1" dirty="0" smtClean="0">
                <a:latin typeface="Bodoni MT" pitchFamily="18" charset="0"/>
              </a:rPr>
              <a:t>National Lottery money – World Class Programmes</a:t>
            </a:r>
          </a:p>
          <a:p>
            <a:r>
              <a:rPr lang="en-GB" sz="2400" b="1" dirty="0" smtClean="0">
                <a:latin typeface="Bodoni MT" pitchFamily="18" charset="0"/>
              </a:rPr>
              <a:t>Ethics – standards of behaviour in sports – Drugs etc</a:t>
            </a:r>
          </a:p>
          <a:p>
            <a:r>
              <a:rPr lang="en-GB" sz="2400" b="1" dirty="0" smtClean="0">
                <a:latin typeface="Bodoni MT" pitchFamily="18" charset="0"/>
              </a:rPr>
              <a:t>Major Sporting Events</a:t>
            </a:r>
          </a:p>
          <a:p>
            <a:r>
              <a:rPr lang="en-GB" sz="2400" b="1" dirty="0" smtClean="0">
                <a:latin typeface="Bodoni MT" pitchFamily="18" charset="0"/>
              </a:rPr>
              <a:t>Elite performers</a:t>
            </a:r>
          </a:p>
          <a:p>
            <a:r>
              <a:rPr lang="en-GB" sz="2400" b="1" dirty="0" smtClean="0">
                <a:latin typeface="Bodoni MT" pitchFamily="18" charset="0"/>
              </a:rPr>
              <a:t>Coaching</a:t>
            </a:r>
          </a:p>
          <a:p>
            <a:r>
              <a:rPr lang="en-GB" sz="2400" b="1" dirty="0" smtClean="0">
                <a:latin typeface="Bodoni MT" pitchFamily="18" charset="0"/>
              </a:rPr>
              <a:t>Coordination of different bodies in sport</a:t>
            </a:r>
          </a:p>
          <a:p>
            <a:r>
              <a:rPr lang="en-GB" sz="2400" b="1" dirty="0" smtClean="0">
                <a:latin typeface="Bodoni MT" pitchFamily="18" charset="0"/>
              </a:rPr>
              <a:t>Organisational efficiency</a:t>
            </a:r>
          </a:p>
          <a:p>
            <a:r>
              <a:rPr lang="en-GB" sz="2400" b="1" dirty="0" smtClean="0">
                <a:latin typeface="Bodoni MT" pitchFamily="18" charset="0"/>
              </a:rPr>
              <a:t>Mission 2012 – strategy to support the Olympics</a:t>
            </a:r>
          </a:p>
          <a:p>
            <a:r>
              <a:rPr lang="en-GB" sz="2400" b="1" dirty="0" smtClean="0">
                <a:latin typeface="Bodoni MT" pitchFamily="18" charset="0"/>
              </a:rPr>
              <a:t>The Talented Athlete Scholarship Scheme (TASS) </a:t>
            </a:r>
          </a:p>
          <a:p>
            <a:pPr>
              <a:buNone/>
            </a:pPr>
            <a:r>
              <a:rPr lang="en-GB" sz="2400" b="1" dirty="0" smtClean="0">
                <a:latin typeface="Bodoni MT" pitchFamily="18" charset="0"/>
              </a:rPr>
              <a:t>	</a:t>
            </a:r>
            <a:r>
              <a:rPr lang="en-GB" sz="2400" b="1" dirty="0" smtClean="0">
                <a:latin typeface="Bodoni MT" pitchFamily="18" charset="0"/>
                <a:hlinkClick r:id="rId2"/>
              </a:rPr>
              <a:t>Talented Athlete Scholarship Scheme - VIDEO</a:t>
            </a:r>
            <a:endParaRPr lang="en-GB" sz="2400" b="1" dirty="0" smtClean="0">
              <a:latin typeface="Bodoni MT" pitchFamily="18" charset="0"/>
            </a:endParaRPr>
          </a:p>
          <a:p>
            <a:pPr>
              <a:buNone/>
            </a:pPr>
            <a:r>
              <a:rPr lang="en-GB" sz="2400" b="1" dirty="0" smtClean="0">
                <a:latin typeface="Bodoni MT" pitchFamily="18" charset="0"/>
              </a:rPr>
              <a:t>	2) You work for the FA or the RFU . How would you promote excellence and mass participation?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32656"/>
          </a:xfrm>
        </p:spPr>
        <p:txBody>
          <a:bodyPr>
            <a:noAutofit/>
          </a:bodyPr>
          <a:lstStyle/>
          <a:p>
            <a:r>
              <a:rPr lang="en-GB" sz="2200" b="1" u="sng" dirty="0" smtClean="0"/>
              <a:t>Excellence and Participation </a:t>
            </a:r>
            <a:endParaRPr lang="en-GB" sz="2200" b="1" u="sng" dirty="0"/>
          </a:p>
        </p:txBody>
      </p:sp>
      <p:sp>
        <p:nvSpPr>
          <p:cNvPr id="3" name="Content Placeholder 2"/>
          <p:cNvSpPr>
            <a:spLocks noGrp="1"/>
          </p:cNvSpPr>
          <p:nvPr>
            <p:ph idx="1"/>
          </p:nvPr>
        </p:nvSpPr>
        <p:spPr>
          <a:xfrm>
            <a:off x="0" y="188640"/>
            <a:ext cx="9144000" cy="6669360"/>
          </a:xfrm>
        </p:spPr>
        <p:txBody>
          <a:bodyPr>
            <a:noAutofit/>
          </a:bodyPr>
          <a:lstStyle/>
          <a:p>
            <a:pPr marL="457200" indent="-457200"/>
            <a:r>
              <a:rPr lang="en-GB" sz="2200" b="1" dirty="0" smtClean="0">
                <a:latin typeface="+mj-lt"/>
              </a:rPr>
              <a:t>The </a:t>
            </a:r>
            <a:r>
              <a:rPr lang="en-GB" sz="2200" b="1" dirty="0" smtClean="0">
                <a:solidFill>
                  <a:srgbClr val="FF0000"/>
                </a:solidFill>
                <a:latin typeface="+mj-lt"/>
              </a:rPr>
              <a:t>CONTINUUM </a:t>
            </a:r>
            <a:r>
              <a:rPr lang="en-GB" sz="2200" b="1" dirty="0" smtClean="0">
                <a:latin typeface="+mj-lt"/>
              </a:rPr>
              <a:t>from Mass Participation to Sporting Excellence. An imaginary line / scale.</a:t>
            </a:r>
          </a:p>
          <a:p>
            <a:pPr marL="457200" indent="-457200"/>
            <a:r>
              <a:rPr lang="en-GB" sz="2200" b="1" dirty="0" smtClean="0">
                <a:solidFill>
                  <a:srgbClr val="FF0000"/>
                </a:solidFill>
                <a:latin typeface="+mj-lt"/>
              </a:rPr>
              <a:t>MASS PARTIPATION </a:t>
            </a:r>
            <a:r>
              <a:rPr lang="en-GB" sz="2200" b="1" dirty="0" smtClean="0">
                <a:latin typeface="+mj-lt"/>
              </a:rPr>
              <a:t>is when taking part is more important than winning. It is activity pursued for health, fitness or enjoyment benefits. It is associated with </a:t>
            </a:r>
            <a:r>
              <a:rPr lang="en-GB" sz="2200" b="1" dirty="0" smtClean="0">
                <a:solidFill>
                  <a:srgbClr val="FF0000"/>
                </a:solidFill>
                <a:latin typeface="+mj-lt"/>
              </a:rPr>
              <a:t>LIFETIME SPORT </a:t>
            </a:r>
            <a:r>
              <a:rPr lang="en-GB" sz="2200" b="1" dirty="0" smtClean="0">
                <a:latin typeface="+mj-lt"/>
              </a:rPr>
              <a:t>and </a:t>
            </a:r>
            <a:r>
              <a:rPr lang="en-GB" sz="2200" b="1" dirty="0" smtClean="0">
                <a:solidFill>
                  <a:srgbClr val="FF0000"/>
                </a:solidFill>
                <a:latin typeface="+mj-lt"/>
              </a:rPr>
              <a:t>LIFELONG PHYSICAL ACTIVITY</a:t>
            </a:r>
            <a:r>
              <a:rPr lang="en-GB" sz="2200" b="1" dirty="0" smtClean="0">
                <a:latin typeface="+mj-lt"/>
              </a:rPr>
              <a:t>. UK Sport has led </a:t>
            </a:r>
            <a:r>
              <a:rPr lang="en-GB" sz="2200" b="1" dirty="0" smtClean="0">
                <a:solidFill>
                  <a:srgbClr val="FF0000"/>
                </a:solidFill>
                <a:latin typeface="+mj-lt"/>
              </a:rPr>
              <a:t>SPORT FOR ALL</a:t>
            </a:r>
            <a:r>
              <a:rPr lang="en-GB" sz="2200" b="1" dirty="0" smtClean="0">
                <a:latin typeface="+mj-lt"/>
              </a:rPr>
              <a:t> campaigns for the last 30 years. Increasing the numbers of Mass Participants may increase the base of the </a:t>
            </a:r>
            <a:r>
              <a:rPr lang="en-GB" sz="2200" b="1" dirty="0" smtClean="0">
                <a:solidFill>
                  <a:srgbClr val="FF0000"/>
                </a:solidFill>
                <a:latin typeface="+mj-lt"/>
              </a:rPr>
              <a:t>SPORTS PYRAMID. </a:t>
            </a:r>
            <a:r>
              <a:rPr lang="en-GB" sz="2200" b="1" dirty="0" smtClean="0">
                <a:solidFill>
                  <a:srgbClr val="FF0000"/>
                </a:solidFill>
                <a:latin typeface="+mj-lt"/>
              </a:rPr>
              <a:t>SPORTING </a:t>
            </a:r>
            <a:r>
              <a:rPr lang="en-GB" sz="2200" b="1" dirty="0" smtClean="0">
                <a:solidFill>
                  <a:srgbClr val="FF0000"/>
                </a:solidFill>
                <a:latin typeface="+mj-lt"/>
              </a:rPr>
              <a:t>EXCELLENCE </a:t>
            </a:r>
            <a:r>
              <a:rPr lang="en-GB" sz="2200" b="1" dirty="0" smtClean="0">
                <a:latin typeface="+mj-lt"/>
              </a:rPr>
              <a:t>is a state of exceptional sporting merit or quality. It is high level, committed with back up and support from </a:t>
            </a:r>
            <a:r>
              <a:rPr lang="en-GB" sz="2200" b="1" dirty="0" smtClean="0">
                <a:solidFill>
                  <a:srgbClr val="FF0000"/>
                </a:solidFill>
                <a:latin typeface="+mj-lt"/>
              </a:rPr>
              <a:t>SPORTS SCIENCE</a:t>
            </a:r>
          </a:p>
          <a:p>
            <a:pPr>
              <a:buNone/>
            </a:pPr>
            <a:r>
              <a:rPr lang="en-GB" sz="2200" b="1" dirty="0" smtClean="0">
                <a:latin typeface="+mj-lt"/>
              </a:rPr>
              <a:t>	</a:t>
            </a:r>
          </a:p>
          <a:p>
            <a:endParaRPr lang="en-GB" sz="2200" b="1" dirty="0" smtClean="0">
              <a:latin typeface="+mj-lt"/>
            </a:endParaRPr>
          </a:p>
        </p:txBody>
      </p:sp>
      <p:graphicFrame>
        <p:nvGraphicFramePr>
          <p:cNvPr id="4" name="Diagram 3"/>
          <p:cNvGraphicFramePr/>
          <p:nvPr/>
        </p:nvGraphicFramePr>
        <p:xfrm>
          <a:off x="0" y="3714752"/>
          <a:ext cx="4929190" cy="3143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143240" y="3857628"/>
            <a:ext cx="6000760" cy="369332"/>
          </a:xfrm>
          <a:prstGeom prst="rect">
            <a:avLst/>
          </a:prstGeom>
          <a:noFill/>
        </p:spPr>
        <p:txBody>
          <a:bodyPr wrap="square" rtlCol="0">
            <a:spAutoFit/>
          </a:bodyPr>
          <a:lstStyle/>
          <a:p>
            <a:r>
              <a:rPr lang="en-GB" b="1" i="1" dirty="0" smtClean="0">
                <a:solidFill>
                  <a:srgbClr val="FF0000"/>
                </a:solidFill>
              </a:rPr>
              <a:t>Highly Skilled performers. National / International</a:t>
            </a:r>
            <a:endParaRPr lang="en-GB" b="1" i="1" dirty="0">
              <a:solidFill>
                <a:srgbClr val="FF0000"/>
              </a:solidFill>
            </a:endParaRPr>
          </a:p>
        </p:txBody>
      </p:sp>
      <p:sp>
        <p:nvSpPr>
          <p:cNvPr id="6" name="TextBox 5"/>
          <p:cNvSpPr txBox="1"/>
          <p:nvPr/>
        </p:nvSpPr>
        <p:spPr>
          <a:xfrm>
            <a:off x="3500430" y="4643446"/>
            <a:ext cx="5643570" cy="369332"/>
          </a:xfrm>
          <a:prstGeom prst="rect">
            <a:avLst/>
          </a:prstGeom>
          <a:noFill/>
        </p:spPr>
        <p:txBody>
          <a:bodyPr wrap="square" rtlCol="0">
            <a:spAutoFit/>
          </a:bodyPr>
          <a:lstStyle/>
          <a:p>
            <a:r>
              <a:rPr lang="en-GB" b="1" i="1" dirty="0" smtClean="0">
                <a:solidFill>
                  <a:srgbClr val="FF0000"/>
                </a:solidFill>
              </a:rPr>
              <a:t>Competitive. Regional skilled performers</a:t>
            </a:r>
            <a:endParaRPr lang="en-GB" b="1" i="1" dirty="0">
              <a:solidFill>
                <a:srgbClr val="FF0000"/>
              </a:solidFill>
            </a:endParaRPr>
          </a:p>
        </p:txBody>
      </p:sp>
      <p:sp>
        <p:nvSpPr>
          <p:cNvPr id="7" name="TextBox 6"/>
          <p:cNvSpPr txBox="1"/>
          <p:nvPr/>
        </p:nvSpPr>
        <p:spPr>
          <a:xfrm>
            <a:off x="4071934" y="5357826"/>
            <a:ext cx="5072066" cy="369332"/>
          </a:xfrm>
          <a:prstGeom prst="rect">
            <a:avLst/>
          </a:prstGeom>
          <a:noFill/>
        </p:spPr>
        <p:txBody>
          <a:bodyPr wrap="square" rtlCol="0">
            <a:spAutoFit/>
          </a:bodyPr>
          <a:lstStyle/>
          <a:p>
            <a:r>
              <a:rPr lang="en-GB" b="1" i="1" dirty="0" smtClean="0">
                <a:solidFill>
                  <a:srgbClr val="FF0000"/>
                </a:solidFill>
              </a:rPr>
              <a:t>School or Club Participation. Enjoyment/Recreation</a:t>
            </a:r>
            <a:endParaRPr lang="en-GB" b="1" i="1" dirty="0">
              <a:solidFill>
                <a:srgbClr val="FF0000"/>
              </a:solidFill>
            </a:endParaRPr>
          </a:p>
        </p:txBody>
      </p:sp>
      <p:sp>
        <p:nvSpPr>
          <p:cNvPr id="8" name="TextBox 7"/>
          <p:cNvSpPr txBox="1"/>
          <p:nvPr/>
        </p:nvSpPr>
        <p:spPr>
          <a:xfrm>
            <a:off x="4786314" y="6215082"/>
            <a:ext cx="4357686" cy="646331"/>
          </a:xfrm>
          <a:prstGeom prst="rect">
            <a:avLst/>
          </a:prstGeom>
          <a:noFill/>
        </p:spPr>
        <p:txBody>
          <a:bodyPr wrap="square" rtlCol="0">
            <a:spAutoFit/>
          </a:bodyPr>
          <a:lstStyle/>
          <a:p>
            <a:r>
              <a:rPr lang="en-GB" b="1" i="1" dirty="0" smtClean="0">
                <a:solidFill>
                  <a:srgbClr val="FF0000"/>
                </a:solidFill>
              </a:rPr>
              <a:t>Children being introduced to sport. Basic Skills and learning a range of activities</a:t>
            </a:r>
            <a:endParaRPr lang="en-GB" b="1" i="1" dirty="0">
              <a:solidFill>
                <a:srgbClr val="FF0000"/>
              </a:solidFill>
            </a:endParaRPr>
          </a:p>
        </p:txBody>
      </p:sp>
      <p:sp>
        <p:nvSpPr>
          <p:cNvPr id="9" name="TextBox 8"/>
          <p:cNvSpPr txBox="1"/>
          <p:nvPr/>
        </p:nvSpPr>
        <p:spPr>
          <a:xfrm>
            <a:off x="0" y="4509120"/>
            <a:ext cx="1500166" cy="923330"/>
          </a:xfrm>
          <a:prstGeom prst="rect">
            <a:avLst/>
          </a:prstGeom>
          <a:noFill/>
        </p:spPr>
        <p:txBody>
          <a:bodyPr wrap="square" rtlCol="0">
            <a:spAutoFit/>
          </a:bodyPr>
          <a:lstStyle/>
          <a:p>
            <a:pPr algn="ctr"/>
            <a:r>
              <a:rPr lang="en-GB" b="1" i="1" dirty="0" smtClean="0"/>
              <a:t>THE </a:t>
            </a:r>
          </a:p>
          <a:p>
            <a:pPr algn="ctr"/>
            <a:r>
              <a:rPr lang="en-GB" b="1" i="1" dirty="0" smtClean="0"/>
              <a:t>SPORTS </a:t>
            </a:r>
          </a:p>
          <a:p>
            <a:pPr algn="ctr"/>
            <a:r>
              <a:rPr lang="en-GB" b="1" i="1" dirty="0" smtClean="0"/>
              <a:t>PYRAMID</a:t>
            </a:r>
            <a:endParaRPr lang="en-GB" b="1"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ormAutofit/>
          </a:bodyPr>
          <a:lstStyle/>
          <a:p>
            <a:r>
              <a:rPr lang="en-GB" b="1" u="sng" dirty="0" smtClean="0">
                <a:latin typeface="Adobe Garamond Pro Bold" pitchFamily="18" charset="0"/>
              </a:rPr>
              <a:t>Excellence and Participation in the UK</a:t>
            </a:r>
            <a:endParaRPr lang="en-GB" b="1" u="sng" dirty="0">
              <a:latin typeface="Adobe Garamond Pro Bold" pitchFamily="18" charset="0"/>
            </a:endParaRPr>
          </a:p>
        </p:txBody>
      </p:sp>
      <p:sp>
        <p:nvSpPr>
          <p:cNvPr id="3" name="Content Placeholder 2"/>
          <p:cNvSpPr>
            <a:spLocks noGrp="1"/>
          </p:cNvSpPr>
          <p:nvPr>
            <p:ph idx="1"/>
          </p:nvPr>
        </p:nvSpPr>
        <p:spPr>
          <a:xfrm>
            <a:off x="0" y="642918"/>
            <a:ext cx="9144000" cy="6072230"/>
          </a:xfrm>
        </p:spPr>
        <p:txBody>
          <a:bodyPr>
            <a:noAutofit/>
          </a:bodyPr>
          <a:lstStyle/>
          <a:p>
            <a:r>
              <a:rPr lang="en-GB" sz="2200" b="1" dirty="0" smtClean="0">
                <a:solidFill>
                  <a:srgbClr val="FF0000"/>
                </a:solidFill>
                <a:latin typeface="+mj-lt"/>
              </a:rPr>
              <a:t>ACCESS </a:t>
            </a:r>
            <a:r>
              <a:rPr lang="en-GB" sz="2200" b="1" dirty="0" smtClean="0">
                <a:latin typeface="+mj-lt"/>
              </a:rPr>
              <a:t>to sport means the way in to that activity. It is affected by 3 things:- </a:t>
            </a:r>
            <a:r>
              <a:rPr lang="en-GB" sz="2200" b="1" dirty="0" smtClean="0">
                <a:solidFill>
                  <a:srgbClr val="FF0000"/>
                </a:solidFill>
                <a:latin typeface="+mj-lt"/>
              </a:rPr>
              <a:t>OPPORTUNITY, PROVISION</a:t>
            </a:r>
            <a:r>
              <a:rPr lang="en-GB" sz="2200" b="1" dirty="0" smtClean="0">
                <a:latin typeface="+mj-lt"/>
              </a:rPr>
              <a:t> and </a:t>
            </a:r>
            <a:r>
              <a:rPr lang="en-GB" sz="2200" b="1" dirty="0" smtClean="0">
                <a:solidFill>
                  <a:srgbClr val="FF0000"/>
                </a:solidFill>
                <a:latin typeface="+mj-lt"/>
              </a:rPr>
              <a:t>ESTEEM</a:t>
            </a:r>
          </a:p>
          <a:p>
            <a:r>
              <a:rPr lang="en-GB" sz="2200" b="1" dirty="0" smtClean="0">
                <a:latin typeface="+mj-lt"/>
              </a:rPr>
              <a:t>Opportunity is the </a:t>
            </a:r>
            <a:r>
              <a:rPr lang="en-GB" sz="2200" b="1" dirty="0" smtClean="0">
                <a:solidFill>
                  <a:srgbClr val="FF0000"/>
                </a:solidFill>
                <a:latin typeface="+mj-lt"/>
              </a:rPr>
              <a:t>CHANCE</a:t>
            </a:r>
            <a:r>
              <a:rPr lang="en-GB" sz="2200" b="1" dirty="0" smtClean="0">
                <a:latin typeface="+mj-lt"/>
              </a:rPr>
              <a:t> to take part</a:t>
            </a:r>
          </a:p>
          <a:p>
            <a:r>
              <a:rPr lang="en-GB" sz="2200" b="1" dirty="0" smtClean="0">
                <a:latin typeface="+mj-lt"/>
              </a:rPr>
              <a:t>Provision is the right </a:t>
            </a:r>
            <a:r>
              <a:rPr lang="en-GB" sz="2200" b="1" dirty="0" smtClean="0">
                <a:solidFill>
                  <a:srgbClr val="FF0000"/>
                </a:solidFill>
                <a:latin typeface="+mj-lt"/>
              </a:rPr>
              <a:t>CONDITIONS </a:t>
            </a:r>
            <a:r>
              <a:rPr lang="en-GB" sz="2200" b="1" dirty="0" smtClean="0">
                <a:latin typeface="+mj-lt"/>
              </a:rPr>
              <a:t>or </a:t>
            </a:r>
            <a:r>
              <a:rPr lang="en-GB" sz="2200" b="1" dirty="0" smtClean="0">
                <a:solidFill>
                  <a:srgbClr val="FF0000"/>
                </a:solidFill>
                <a:latin typeface="+mj-lt"/>
              </a:rPr>
              <a:t>TOOLS</a:t>
            </a:r>
            <a:r>
              <a:rPr lang="en-GB" sz="2200" b="1" dirty="0" smtClean="0">
                <a:latin typeface="+mj-lt"/>
              </a:rPr>
              <a:t> to take part</a:t>
            </a:r>
          </a:p>
          <a:p>
            <a:r>
              <a:rPr lang="en-GB" sz="2200" b="1" dirty="0" smtClean="0">
                <a:latin typeface="+mj-lt"/>
              </a:rPr>
              <a:t>ESTEEM is how </a:t>
            </a:r>
            <a:r>
              <a:rPr lang="en-GB" sz="2200" b="1" dirty="0" smtClean="0">
                <a:solidFill>
                  <a:srgbClr val="FF0000"/>
                </a:solidFill>
                <a:latin typeface="+mj-lt"/>
              </a:rPr>
              <a:t>RESPECTED ADMIRED </a:t>
            </a:r>
            <a:r>
              <a:rPr lang="en-GB" sz="2200" b="1" dirty="0" smtClean="0">
                <a:latin typeface="+mj-lt"/>
              </a:rPr>
              <a:t>and </a:t>
            </a:r>
            <a:r>
              <a:rPr lang="en-GB" sz="2200" b="1" dirty="0" smtClean="0">
                <a:solidFill>
                  <a:srgbClr val="FF0000"/>
                </a:solidFill>
                <a:latin typeface="+mj-lt"/>
              </a:rPr>
              <a:t>APPRECIATED </a:t>
            </a:r>
            <a:r>
              <a:rPr lang="en-GB" sz="2200" b="1" dirty="0" smtClean="0">
                <a:latin typeface="+mj-lt"/>
              </a:rPr>
              <a:t> we are by society in that sport</a:t>
            </a:r>
          </a:p>
          <a:p>
            <a:pPr>
              <a:buNone/>
            </a:pPr>
            <a:endParaRPr lang="en-GB" sz="2200" b="1" dirty="0" smtClean="0">
              <a:latin typeface="+mj-lt"/>
            </a:endParaRPr>
          </a:p>
          <a:p>
            <a:pPr>
              <a:buNone/>
            </a:pPr>
            <a:r>
              <a:rPr lang="en-GB" sz="2200" b="1" dirty="0" smtClean="0">
                <a:latin typeface="+mj-lt"/>
              </a:rPr>
              <a:t>	Explain how these factors can influence MASS PARTICIPATION and EXCELLENCE. Think about:</a:t>
            </a:r>
          </a:p>
          <a:p>
            <a:pPr>
              <a:buNone/>
            </a:pPr>
            <a:r>
              <a:rPr lang="en-GB" sz="2200" b="1" dirty="0" smtClean="0">
                <a:latin typeface="+mj-lt"/>
              </a:rPr>
              <a:t>	1) OPPORTUNITY – Income, Playing Standards, Time available to a Person, Whether they that person wants to take part</a:t>
            </a:r>
          </a:p>
          <a:p>
            <a:pPr>
              <a:buNone/>
            </a:pPr>
            <a:r>
              <a:rPr lang="en-GB" sz="2200" b="1" dirty="0" smtClean="0">
                <a:latin typeface="+mj-lt"/>
              </a:rPr>
              <a:t>	2) PROVISION – Equipment, Access for all, Transport, Nearby Clubs, Coaching, Changing Areas</a:t>
            </a:r>
          </a:p>
          <a:p>
            <a:pPr>
              <a:buNone/>
            </a:pPr>
            <a:r>
              <a:rPr lang="en-GB" sz="2200" b="1" dirty="0" smtClean="0">
                <a:latin typeface="+mj-lt"/>
              </a:rPr>
              <a:t>	3) ESTEEM – Confidence and Belief and Self Perception, Respect from others including the Media, Status of Sport, Status of the Group of People</a:t>
            </a:r>
          </a:p>
          <a:p>
            <a:pPr>
              <a:buNone/>
            </a:pPr>
            <a:r>
              <a:rPr lang="en-GB" sz="2200" b="1" dirty="0" smtClean="0">
                <a:latin typeface="+mj-lt"/>
              </a:rPr>
              <a:t>	</a:t>
            </a:r>
          </a:p>
          <a:p>
            <a:pPr algn="ctr">
              <a:buNone/>
            </a:pPr>
            <a:r>
              <a:rPr lang="en-GB" sz="2200" b="1" dirty="0" smtClean="0">
                <a:latin typeface="+mj-lt"/>
              </a:rPr>
              <a:t>	</a:t>
            </a:r>
            <a:endParaRPr lang="en-GB" sz="2200" b="1"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57166"/>
          </a:xfrm>
        </p:spPr>
        <p:txBody>
          <a:bodyPr>
            <a:noAutofit/>
          </a:bodyPr>
          <a:lstStyle/>
          <a:p>
            <a:r>
              <a:rPr lang="en-GB" sz="2200" b="1" u="sng" dirty="0" smtClean="0"/>
              <a:t>SOCIO CULTURAL FACTORS THAT AFFECT PARTICPATION </a:t>
            </a:r>
            <a:endParaRPr lang="en-GB" sz="2200" b="1" u="sng" dirty="0"/>
          </a:p>
        </p:txBody>
      </p:sp>
      <p:sp>
        <p:nvSpPr>
          <p:cNvPr id="3" name="Content Placeholder 2"/>
          <p:cNvSpPr>
            <a:spLocks noGrp="1"/>
          </p:cNvSpPr>
          <p:nvPr>
            <p:ph idx="1"/>
          </p:nvPr>
        </p:nvSpPr>
        <p:spPr>
          <a:xfrm>
            <a:off x="0" y="357166"/>
            <a:ext cx="9144000" cy="6500834"/>
          </a:xfrm>
        </p:spPr>
        <p:txBody>
          <a:bodyPr>
            <a:noAutofit/>
          </a:bodyPr>
          <a:lstStyle/>
          <a:p>
            <a:pPr marL="457200" indent="-457200"/>
            <a:r>
              <a:rPr lang="en-GB" sz="2200" b="1" dirty="0" smtClean="0">
                <a:solidFill>
                  <a:srgbClr val="FF0000"/>
                </a:solidFill>
                <a:latin typeface="+mj-lt"/>
              </a:rPr>
              <a:t>SOCIO </a:t>
            </a:r>
            <a:r>
              <a:rPr lang="en-GB" sz="2200" b="1" dirty="0" smtClean="0">
                <a:latin typeface="+mj-lt"/>
              </a:rPr>
              <a:t>factors involves the </a:t>
            </a:r>
            <a:r>
              <a:rPr lang="en-GB" sz="2200" b="1" dirty="0" smtClean="0">
                <a:solidFill>
                  <a:srgbClr val="FF0000"/>
                </a:solidFill>
                <a:latin typeface="+mj-lt"/>
              </a:rPr>
              <a:t>PEOPLE</a:t>
            </a:r>
            <a:r>
              <a:rPr lang="en-GB" sz="2200" b="1" dirty="0" smtClean="0">
                <a:latin typeface="+mj-lt"/>
              </a:rPr>
              <a:t> within a </a:t>
            </a:r>
            <a:r>
              <a:rPr lang="en-GB" sz="2200" b="1" dirty="0" smtClean="0">
                <a:solidFill>
                  <a:srgbClr val="FF0000"/>
                </a:solidFill>
                <a:latin typeface="+mj-lt"/>
              </a:rPr>
              <a:t>SOCIETY</a:t>
            </a:r>
          </a:p>
          <a:p>
            <a:pPr marL="457200" indent="-457200"/>
            <a:r>
              <a:rPr lang="en-GB" sz="2200" b="1" dirty="0" smtClean="0">
                <a:solidFill>
                  <a:srgbClr val="FF0000"/>
                </a:solidFill>
                <a:latin typeface="+mj-lt"/>
              </a:rPr>
              <a:t>CULTURAL </a:t>
            </a:r>
            <a:r>
              <a:rPr lang="en-GB" sz="2200" b="1" dirty="0" smtClean="0">
                <a:latin typeface="+mj-lt"/>
              </a:rPr>
              <a:t>factors include the way of life and traditions in a community</a:t>
            </a:r>
          </a:p>
          <a:p>
            <a:pPr marL="457200" indent="-457200"/>
            <a:r>
              <a:rPr lang="en-GB" sz="2200" b="1" dirty="0" smtClean="0">
                <a:solidFill>
                  <a:srgbClr val="FF0000"/>
                </a:solidFill>
                <a:latin typeface="+mj-lt"/>
              </a:rPr>
              <a:t>DISCRIMINATION</a:t>
            </a:r>
            <a:r>
              <a:rPr lang="en-GB" sz="2200" b="1" dirty="0" smtClean="0">
                <a:latin typeface="+mj-lt"/>
              </a:rPr>
              <a:t> is the unfair treatment of groups within society</a:t>
            </a:r>
          </a:p>
          <a:p>
            <a:pPr marL="457200" indent="-457200" algn="ctr">
              <a:buNone/>
            </a:pPr>
            <a:r>
              <a:rPr lang="en-GB" sz="2200" b="1" dirty="0" smtClean="0">
                <a:latin typeface="+mj-lt"/>
              </a:rPr>
              <a:t>	</a:t>
            </a:r>
            <a:r>
              <a:rPr lang="en-GB" sz="2200" b="1" dirty="0" smtClean="0">
                <a:solidFill>
                  <a:srgbClr val="FF0000"/>
                </a:solidFill>
                <a:latin typeface="+mj-lt"/>
              </a:rPr>
              <a:t>SOCIO FACTORS </a:t>
            </a:r>
            <a:r>
              <a:rPr lang="en-GB" sz="2200" b="1" dirty="0" smtClean="0">
                <a:latin typeface="+mj-lt"/>
              </a:rPr>
              <a:t>include:</a:t>
            </a:r>
          </a:p>
          <a:p>
            <a:pPr marL="457200" indent="-457200"/>
            <a:r>
              <a:rPr lang="en-GB" sz="2200" b="1" dirty="0" smtClean="0">
                <a:latin typeface="+mj-lt"/>
              </a:rPr>
              <a:t>Age / Gender  / Income / Your Family  / Your Class / The Government – Their Politics and Funding / Your School / Ability or Disability / Your Friends / Peers / Where you live / Transport / Role Models / Your Health such as Illness or Injury / Coaches</a:t>
            </a:r>
          </a:p>
          <a:p>
            <a:pPr marL="457200" indent="-457200"/>
            <a:endParaRPr lang="en-GB" sz="2200" b="1" dirty="0" smtClean="0">
              <a:latin typeface="+mj-lt"/>
            </a:endParaRPr>
          </a:p>
          <a:p>
            <a:pPr marL="457200" indent="-457200" algn="ctr">
              <a:buNone/>
            </a:pPr>
            <a:r>
              <a:rPr lang="en-GB" sz="2200" b="1" dirty="0" smtClean="0">
                <a:solidFill>
                  <a:srgbClr val="FF0000"/>
                </a:solidFill>
                <a:latin typeface="+mj-lt"/>
              </a:rPr>
              <a:t>CULTURAL FACTORS </a:t>
            </a:r>
            <a:r>
              <a:rPr lang="en-GB" sz="2200" b="1" dirty="0" smtClean="0">
                <a:latin typeface="+mj-lt"/>
              </a:rPr>
              <a:t>include:</a:t>
            </a:r>
          </a:p>
          <a:p>
            <a:pPr marL="457200" indent="-457200"/>
            <a:r>
              <a:rPr lang="en-GB" sz="2200" b="1" dirty="0" smtClean="0">
                <a:latin typeface="+mj-lt"/>
              </a:rPr>
              <a:t>Religion</a:t>
            </a:r>
          </a:p>
          <a:p>
            <a:pPr marL="457200" indent="-457200"/>
            <a:r>
              <a:rPr lang="en-GB" sz="2200" b="1" dirty="0" smtClean="0">
                <a:latin typeface="+mj-lt"/>
              </a:rPr>
              <a:t>Race </a:t>
            </a:r>
          </a:p>
          <a:p>
            <a:pPr marL="457200" indent="-457200"/>
            <a:r>
              <a:rPr lang="en-GB" sz="2200" b="1" dirty="0" smtClean="0">
                <a:latin typeface="+mj-lt"/>
              </a:rPr>
              <a:t>Media Coverage</a:t>
            </a:r>
          </a:p>
          <a:p>
            <a:pPr marL="457200" indent="-457200"/>
            <a:r>
              <a:rPr lang="en-GB" sz="2200" b="1" dirty="0" smtClean="0">
                <a:latin typeface="+mj-lt"/>
              </a:rPr>
              <a:t>The Image of Activities in a Country</a:t>
            </a:r>
          </a:p>
          <a:p>
            <a:pPr marL="457200" indent="-457200"/>
            <a:endParaRPr lang="en-GB" sz="2200" b="1" dirty="0" smtClean="0">
              <a:latin typeface="+mj-lt"/>
            </a:endParaRPr>
          </a:p>
          <a:p>
            <a:pPr marL="457200" indent="-457200"/>
            <a:endParaRPr lang="en-GB" sz="2200" b="1" dirty="0" smtClean="0">
              <a:latin typeface="+mj-lt"/>
            </a:endParaRPr>
          </a:p>
          <a:p>
            <a:pPr marL="457200" indent="-457200"/>
            <a:endParaRPr lang="en-GB" sz="2200" b="1" dirty="0" smtClean="0">
              <a:latin typeface="+mj-lt"/>
            </a:endParaRP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a:bodyPr>
          <a:lstStyle/>
          <a:p>
            <a:r>
              <a:rPr lang="en-GB" sz="2200" b="1" u="sng" smtClean="0">
                <a:latin typeface="Bodoni MT" pitchFamily="18" charset="0"/>
              </a:rPr>
              <a:t>Professionalism and Amateursim</a:t>
            </a:r>
            <a:endParaRPr lang="en-GB" sz="2200"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200" b="1" dirty="0" smtClean="0">
                <a:latin typeface="Bodoni MT" pitchFamily="18" charset="0"/>
              </a:rPr>
              <a:t>The term </a:t>
            </a:r>
            <a:r>
              <a:rPr lang="en-GB" sz="2200" b="1" dirty="0" smtClean="0">
                <a:solidFill>
                  <a:srgbClr val="FF0000"/>
                </a:solidFill>
                <a:latin typeface="Bodoni MT" pitchFamily="18" charset="0"/>
              </a:rPr>
              <a:t>AMATEUR </a:t>
            </a:r>
            <a:r>
              <a:rPr lang="en-GB" sz="2200" b="1" dirty="0" smtClean="0">
                <a:latin typeface="Bodoni MT" pitchFamily="18" charset="0"/>
              </a:rPr>
              <a:t>comes from Latin word </a:t>
            </a:r>
            <a:r>
              <a:rPr lang="en-GB" sz="2200" b="1" dirty="0" err="1" smtClean="0">
                <a:latin typeface="Bodoni MT" pitchFamily="18" charset="0"/>
              </a:rPr>
              <a:t>Amare</a:t>
            </a:r>
            <a:r>
              <a:rPr lang="en-GB" sz="2200" b="1" dirty="0" smtClean="0">
                <a:latin typeface="Bodoni MT" pitchFamily="18" charset="0"/>
              </a:rPr>
              <a:t> – to love. </a:t>
            </a:r>
          </a:p>
          <a:p>
            <a:pPr marL="457200" indent="-457200"/>
            <a:r>
              <a:rPr lang="en-GB" sz="2200" b="1" dirty="0" smtClean="0">
                <a:solidFill>
                  <a:srgbClr val="FF0000"/>
                </a:solidFill>
                <a:latin typeface="Bodoni MT" pitchFamily="18" charset="0"/>
              </a:rPr>
              <a:t>AMATEURISM</a:t>
            </a:r>
            <a:r>
              <a:rPr lang="en-GB" sz="2200" b="1" dirty="0" smtClean="0">
                <a:latin typeface="Bodoni MT" pitchFamily="18" charset="0"/>
              </a:rPr>
              <a:t> evolved in19</a:t>
            </a:r>
            <a:r>
              <a:rPr lang="en-GB" sz="2200" b="1" baseline="30000" dirty="0" smtClean="0">
                <a:latin typeface="Bodoni MT" pitchFamily="18" charset="0"/>
              </a:rPr>
              <a:t>th</a:t>
            </a:r>
            <a:r>
              <a:rPr lang="en-GB" sz="2200" b="1" dirty="0" smtClean="0">
                <a:latin typeface="Bodoni MT" pitchFamily="18" charset="0"/>
              </a:rPr>
              <a:t> C England among the </a:t>
            </a:r>
            <a:r>
              <a:rPr lang="en-GB" sz="2200" b="1" dirty="0" smtClean="0">
                <a:solidFill>
                  <a:srgbClr val="FF0000"/>
                </a:solidFill>
                <a:latin typeface="Bodoni MT" pitchFamily="18" charset="0"/>
              </a:rPr>
              <a:t>UPPER CLASS </a:t>
            </a:r>
            <a:r>
              <a:rPr lang="en-GB" sz="2200" b="1" dirty="0" smtClean="0">
                <a:latin typeface="Bodoni MT" pitchFamily="18" charset="0"/>
              </a:rPr>
              <a:t>who attended </a:t>
            </a:r>
            <a:r>
              <a:rPr lang="en-GB" sz="2200" b="1" dirty="0" smtClean="0">
                <a:solidFill>
                  <a:srgbClr val="FF0000"/>
                </a:solidFill>
                <a:latin typeface="Bodoni MT" pitchFamily="18" charset="0"/>
              </a:rPr>
              <a:t>PUBLIC SCHOOLS. </a:t>
            </a:r>
            <a:r>
              <a:rPr lang="en-GB" sz="2200" b="1" dirty="0" smtClean="0">
                <a:latin typeface="Bodoni MT" pitchFamily="18" charset="0"/>
              </a:rPr>
              <a:t>Schools used sport to control behaviour</a:t>
            </a:r>
          </a:p>
          <a:p>
            <a:pPr marL="457200" indent="-457200"/>
            <a:r>
              <a:rPr lang="en-GB" sz="2200" b="1" dirty="0" smtClean="0">
                <a:latin typeface="Bodoni MT" pitchFamily="18" charset="0"/>
              </a:rPr>
              <a:t>Ex Public School Boys who excelled at sport were called </a:t>
            </a:r>
            <a:r>
              <a:rPr lang="en-GB" sz="2200" b="1" dirty="0" smtClean="0">
                <a:solidFill>
                  <a:srgbClr val="FF0000"/>
                </a:solidFill>
                <a:latin typeface="Bodoni MT" pitchFamily="18" charset="0"/>
              </a:rPr>
              <a:t>GENTLEMAN AMATEURS. </a:t>
            </a:r>
            <a:r>
              <a:rPr lang="en-GB" sz="2200" b="1" dirty="0" smtClean="0">
                <a:latin typeface="Bodoni MT" pitchFamily="18" charset="0"/>
              </a:rPr>
              <a:t>They could afford not to work and travel to play sport. Talented </a:t>
            </a:r>
            <a:r>
              <a:rPr lang="en-GB" sz="2200" b="1" dirty="0" smtClean="0">
                <a:solidFill>
                  <a:srgbClr val="FF0000"/>
                </a:solidFill>
                <a:latin typeface="Bodoni MT" pitchFamily="18" charset="0"/>
              </a:rPr>
              <a:t>WORKING CLASS </a:t>
            </a:r>
            <a:r>
              <a:rPr lang="en-GB" sz="2200" b="1" dirty="0" smtClean="0">
                <a:latin typeface="Bodoni MT" pitchFamily="18" charset="0"/>
              </a:rPr>
              <a:t>sportsmen could not do this. Society used to work 6 days a week. Working Class men would have to take the day off on Saturdays to play. This led to clubs paying their wages – This started </a:t>
            </a:r>
            <a:r>
              <a:rPr lang="en-GB" sz="2200" b="1" dirty="0" smtClean="0">
                <a:solidFill>
                  <a:srgbClr val="FF0000"/>
                </a:solidFill>
                <a:latin typeface="Bodoni MT" pitchFamily="18" charset="0"/>
              </a:rPr>
              <a:t>PROFESSIONALISM. </a:t>
            </a:r>
            <a:r>
              <a:rPr lang="en-GB" sz="2200" b="1" dirty="0" smtClean="0">
                <a:latin typeface="Bodoni MT" pitchFamily="18" charset="0"/>
              </a:rPr>
              <a:t>This happened particularly in football. </a:t>
            </a:r>
          </a:p>
          <a:p>
            <a:pPr marL="457200" indent="-457200"/>
            <a:r>
              <a:rPr lang="en-GB" sz="2200" b="1" dirty="0" smtClean="0">
                <a:latin typeface="Bodoni MT" pitchFamily="18" charset="0"/>
              </a:rPr>
              <a:t>However </a:t>
            </a:r>
            <a:r>
              <a:rPr lang="en-GB" sz="2200" b="1" dirty="0" smtClean="0">
                <a:solidFill>
                  <a:srgbClr val="FF0000"/>
                </a:solidFill>
                <a:latin typeface="Bodoni MT" pitchFamily="18" charset="0"/>
              </a:rPr>
              <a:t>GENTLEMAN AMATEURS </a:t>
            </a:r>
            <a:r>
              <a:rPr lang="en-GB" sz="2200" b="1" dirty="0" smtClean="0">
                <a:latin typeface="Bodoni MT" pitchFamily="18" charset="0"/>
              </a:rPr>
              <a:t>looked down on Professionals because it was a sign that they were poor and working class. Being amateur showed status. This was the key distinction between the terms.</a:t>
            </a:r>
          </a:p>
          <a:p>
            <a:pPr marL="457200" indent="-457200"/>
            <a:r>
              <a:rPr lang="en-GB" sz="2200" b="1" dirty="0" smtClean="0">
                <a:latin typeface="Bodoni MT" pitchFamily="18" charset="0"/>
                <a:hlinkClick r:id="rId2"/>
              </a:rPr>
              <a:t>YouTube - Empire of Cricket - Ep.1 "England" - part 1</a:t>
            </a:r>
            <a:endParaRPr lang="en-GB" sz="2200" b="1" dirty="0" smtClean="0">
              <a:latin typeface="Bodoni MT" pitchFamily="18" charset="0"/>
            </a:endParaRPr>
          </a:p>
          <a:p>
            <a:pPr marL="457200" indent="-457200"/>
            <a:r>
              <a:rPr lang="en-GB" sz="2200" b="1" dirty="0" smtClean="0">
                <a:latin typeface="Bodoni MT" pitchFamily="18" charset="0"/>
              </a:rPr>
              <a:t>In </a:t>
            </a:r>
            <a:r>
              <a:rPr lang="en-GB" sz="2200" b="1" dirty="0" smtClean="0">
                <a:solidFill>
                  <a:srgbClr val="FF0000"/>
                </a:solidFill>
                <a:latin typeface="Bodoni MT" pitchFamily="18" charset="0"/>
              </a:rPr>
              <a:t>CONTEMPORARY </a:t>
            </a:r>
            <a:r>
              <a:rPr lang="en-GB" sz="2200" b="1" dirty="0" smtClean="0">
                <a:latin typeface="Bodoni MT" pitchFamily="18" charset="0"/>
              </a:rPr>
              <a:t>society the terms mean something different. </a:t>
            </a:r>
          </a:p>
          <a:p>
            <a:pPr marL="457200" indent="-457200"/>
            <a:r>
              <a:rPr lang="en-GB" sz="2200" b="1" dirty="0" smtClean="0">
                <a:latin typeface="Bodoni MT" pitchFamily="18" charset="0"/>
              </a:rPr>
              <a:t>The terms have </a:t>
            </a:r>
            <a:r>
              <a:rPr lang="en-GB" sz="2200" b="1" dirty="0" smtClean="0">
                <a:solidFill>
                  <a:srgbClr val="FF0000"/>
                </a:solidFill>
                <a:latin typeface="Bodoni MT" pitchFamily="18" charset="0"/>
              </a:rPr>
              <a:t>EVOLVED</a:t>
            </a:r>
            <a:r>
              <a:rPr lang="en-GB" sz="2200" b="1" dirty="0" smtClean="0">
                <a:latin typeface="Bodoni MT" pitchFamily="18" charset="0"/>
              </a:rPr>
              <a:t>. An </a:t>
            </a:r>
            <a:r>
              <a:rPr lang="en-GB" sz="2200" b="1" dirty="0" smtClean="0">
                <a:solidFill>
                  <a:srgbClr val="FF0000"/>
                </a:solidFill>
                <a:latin typeface="Bodoni MT" pitchFamily="18" charset="0"/>
              </a:rPr>
              <a:t>AMATEUR APPROACH </a:t>
            </a:r>
            <a:r>
              <a:rPr lang="en-GB" sz="2200" b="1" dirty="0" smtClean="0">
                <a:latin typeface="Bodoni MT" pitchFamily="18" charset="0"/>
              </a:rPr>
              <a:t>is now if you are unreliable, and inconsistent. A </a:t>
            </a:r>
            <a:r>
              <a:rPr lang="en-GB" sz="2200" b="1" dirty="0" smtClean="0">
                <a:solidFill>
                  <a:srgbClr val="FF0000"/>
                </a:solidFill>
                <a:latin typeface="Bodoni MT" pitchFamily="18" charset="0"/>
              </a:rPr>
              <a:t>PROFESSIONAL APPROACH </a:t>
            </a:r>
            <a:r>
              <a:rPr lang="en-GB" sz="2200" b="1" dirty="0" smtClean="0">
                <a:latin typeface="Bodoni MT" pitchFamily="18" charset="0"/>
              </a:rPr>
              <a:t>is to be highly skilled serious and consistent. This also includes Organisation and Admin</a:t>
            </a:r>
          </a:p>
          <a:p>
            <a:pPr marL="457200" indent="-457200"/>
            <a:endParaRPr lang="en-GB" sz="2200" b="1" dirty="0" smtClean="0">
              <a:latin typeface="Bodoni MT" pitchFamily="18" charset="0"/>
            </a:endParaRPr>
          </a:p>
          <a:p>
            <a:pPr>
              <a:buNone/>
            </a:pPr>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000" b="1" dirty="0" smtClean="0">
                <a:latin typeface="Bodoni MT" pitchFamily="18" charset="0"/>
              </a:rPr>
              <a:t>THE NATURE OF SPORT IN THE USA</a:t>
            </a:r>
          </a:p>
          <a:p>
            <a:r>
              <a:rPr lang="en-GB" sz="2000" b="1" dirty="0" smtClean="0">
                <a:latin typeface="Bodoni MT" pitchFamily="18" charset="0"/>
              </a:rPr>
              <a:t>USA is just over 230 years old. It is a </a:t>
            </a:r>
            <a:r>
              <a:rPr lang="en-GB" sz="2000" b="1" dirty="0" smtClean="0">
                <a:solidFill>
                  <a:srgbClr val="FF0000"/>
                </a:solidFill>
                <a:latin typeface="Bodoni MT" pitchFamily="18" charset="0"/>
              </a:rPr>
              <a:t>YOUNG NATION </a:t>
            </a:r>
            <a:r>
              <a:rPr lang="en-GB" sz="2000" b="1" dirty="0" smtClean="0">
                <a:latin typeface="Bodoni MT" pitchFamily="18" charset="0"/>
              </a:rPr>
              <a:t>built on </a:t>
            </a:r>
            <a:r>
              <a:rPr lang="en-GB" sz="2000" b="1" dirty="0" smtClean="0">
                <a:solidFill>
                  <a:srgbClr val="FF0000"/>
                </a:solidFill>
                <a:latin typeface="Bodoni MT" pitchFamily="18" charset="0"/>
              </a:rPr>
              <a:t>IMMIGRATION </a:t>
            </a:r>
            <a:r>
              <a:rPr lang="en-GB" sz="2000" b="1" dirty="0" smtClean="0">
                <a:latin typeface="Bodoni MT" pitchFamily="18" charset="0"/>
              </a:rPr>
              <a:t>from different religions, ethnicities around the world attracted by the </a:t>
            </a:r>
            <a:r>
              <a:rPr lang="en-GB" sz="2000" b="1" dirty="0" smtClean="0">
                <a:solidFill>
                  <a:srgbClr val="FF0000"/>
                </a:solidFill>
                <a:latin typeface="Bodoni MT" pitchFamily="18" charset="0"/>
              </a:rPr>
              <a:t>LAND OF OPPORTUNITY </a:t>
            </a:r>
            <a:r>
              <a:rPr lang="en-GB" sz="2000" b="1" dirty="0" smtClean="0">
                <a:latin typeface="Bodoni MT" pitchFamily="18" charset="0"/>
              </a:rPr>
              <a:t>and the dream of </a:t>
            </a:r>
            <a:r>
              <a:rPr lang="en-GB" sz="2000" b="1" dirty="0" smtClean="0">
                <a:solidFill>
                  <a:srgbClr val="FF0000"/>
                </a:solidFill>
                <a:latin typeface="Bodoni MT" pitchFamily="18" charset="0"/>
              </a:rPr>
              <a:t>FREEDOM</a:t>
            </a:r>
            <a:r>
              <a:rPr lang="en-GB" sz="2000" b="1" dirty="0" smtClean="0">
                <a:latin typeface="Bodoni MT" pitchFamily="18" charset="0"/>
              </a:rPr>
              <a:t> and </a:t>
            </a:r>
            <a:r>
              <a:rPr lang="en-GB" sz="2000" b="1" dirty="0" smtClean="0">
                <a:solidFill>
                  <a:srgbClr val="FF0000"/>
                </a:solidFill>
                <a:latin typeface="Bodoni MT" pitchFamily="18" charset="0"/>
              </a:rPr>
              <a:t>FORTUNE</a:t>
            </a:r>
            <a:r>
              <a:rPr lang="en-GB" sz="2000" b="1" dirty="0" smtClean="0">
                <a:latin typeface="Bodoni MT" pitchFamily="18" charset="0"/>
              </a:rPr>
              <a:t>. The population is now approximately 300 million in 50 states</a:t>
            </a:r>
          </a:p>
          <a:p>
            <a:r>
              <a:rPr lang="en-GB" sz="2000" b="1" dirty="0" smtClean="0">
                <a:latin typeface="Bodoni MT" pitchFamily="18" charset="0"/>
              </a:rPr>
              <a:t>By 1900 </a:t>
            </a:r>
            <a:r>
              <a:rPr lang="en-GB" sz="2000" b="1" dirty="0" smtClean="0">
                <a:solidFill>
                  <a:srgbClr val="FF0000"/>
                </a:solidFill>
                <a:latin typeface="Bodoni MT" pitchFamily="18" charset="0"/>
              </a:rPr>
              <a:t>WEALTH </a:t>
            </a:r>
            <a:r>
              <a:rPr lang="en-GB" sz="2000" b="1" dirty="0" smtClean="0">
                <a:latin typeface="Bodoni MT" pitchFamily="18" charset="0"/>
              </a:rPr>
              <a:t>and</a:t>
            </a:r>
            <a:r>
              <a:rPr lang="en-GB" sz="2000" b="1" dirty="0" smtClean="0">
                <a:solidFill>
                  <a:srgbClr val="FF0000"/>
                </a:solidFill>
                <a:latin typeface="Bodoni MT" pitchFamily="18" charset="0"/>
              </a:rPr>
              <a:t> POWER </a:t>
            </a:r>
            <a:r>
              <a:rPr lang="en-GB" sz="2000" b="1" dirty="0" smtClean="0">
                <a:latin typeface="Bodoni MT" pitchFamily="18" charset="0"/>
              </a:rPr>
              <a:t>increased along with a notion of </a:t>
            </a:r>
            <a:r>
              <a:rPr lang="en-GB" sz="2000" b="1" dirty="0" smtClean="0">
                <a:solidFill>
                  <a:srgbClr val="FF0000"/>
                </a:solidFill>
                <a:latin typeface="Bodoni MT" pitchFamily="18" charset="0"/>
              </a:rPr>
              <a:t>INDIVIDUALISM </a:t>
            </a:r>
            <a:r>
              <a:rPr lang="en-GB" sz="2000" b="1" dirty="0" smtClean="0">
                <a:latin typeface="Bodoni MT" pitchFamily="18" charset="0"/>
              </a:rPr>
              <a:t>and an economic system of </a:t>
            </a:r>
            <a:r>
              <a:rPr lang="en-GB" sz="2000" b="1" dirty="0" smtClean="0">
                <a:solidFill>
                  <a:srgbClr val="FF0000"/>
                </a:solidFill>
                <a:latin typeface="Bodoni MT" pitchFamily="18" charset="0"/>
              </a:rPr>
              <a:t>CAPITALISM </a:t>
            </a:r>
            <a:r>
              <a:rPr lang="en-GB" sz="2000" b="1" dirty="0" smtClean="0">
                <a:latin typeface="Bodoni MT" pitchFamily="18" charset="0"/>
              </a:rPr>
              <a:t>allowing individuals to accumulate great wealth. </a:t>
            </a:r>
          </a:p>
          <a:p>
            <a:r>
              <a:rPr lang="en-GB" sz="2000" b="1" dirty="0" smtClean="0">
                <a:latin typeface="Bodoni MT" pitchFamily="18" charset="0"/>
              </a:rPr>
              <a:t>USA sport is a </a:t>
            </a:r>
            <a:r>
              <a:rPr lang="en-GB" sz="2000" b="1" dirty="0" smtClean="0">
                <a:solidFill>
                  <a:srgbClr val="FF0000"/>
                </a:solidFill>
                <a:latin typeface="Bodoni MT" pitchFamily="18" charset="0"/>
              </a:rPr>
              <a:t>REFLECTION </a:t>
            </a:r>
            <a:r>
              <a:rPr lang="en-GB" sz="2000" b="1" dirty="0" smtClean="0">
                <a:latin typeface="Bodoni MT" pitchFamily="18" charset="0"/>
              </a:rPr>
              <a:t>of their culture. The </a:t>
            </a:r>
            <a:r>
              <a:rPr lang="en-GB" sz="2000" b="1" dirty="0" smtClean="0">
                <a:solidFill>
                  <a:srgbClr val="FF0000"/>
                </a:solidFill>
                <a:latin typeface="Bodoni MT" pitchFamily="18" charset="0"/>
              </a:rPr>
              <a:t>LAND OF OPPORTUNITY </a:t>
            </a:r>
            <a:r>
              <a:rPr lang="en-GB" sz="2000" b="1" dirty="0" smtClean="0">
                <a:latin typeface="Bodoni MT" pitchFamily="18" charset="0"/>
              </a:rPr>
              <a:t>with a </a:t>
            </a:r>
            <a:r>
              <a:rPr lang="en-GB" sz="2000" b="1" dirty="0" smtClean="0">
                <a:solidFill>
                  <a:srgbClr val="FF0000"/>
                </a:solidFill>
                <a:latin typeface="Bodoni MT" pitchFamily="18" charset="0"/>
              </a:rPr>
              <a:t>PIONEERING</a:t>
            </a:r>
            <a:r>
              <a:rPr lang="en-GB" sz="2000" b="1" dirty="0" smtClean="0">
                <a:latin typeface="Bodoni MT" pitchFamily="18" charset="0"/>
              </a:rPr>
              <a:t> sense of </a:t>
            </a:r>
            <a:r>
              <a:rPr lang="en-GB" sz="2000" b="1" dirty="0" smtClean="0">
                <a:solidFill>
                  <a:srgbClr val="FF0000"/>
                </a:solidFill>
                <a:latin typeface="Bodoni MT" pitchFamily="18" charset="0"/>
              </a:rPr>
              <a:t>ENTERPRISE </a:t>
            </a:r>
            <a:r>
              <a:rPr lang="en-GB" sz="2000" b="1" dirty="0" smtClean="0">
                <a:latin typeface="Bodoni MT" pitchFamily="18" charset="0"/>
              </a:rPr>
              <a:t>and </a:t>
            </a:r>
            <a:r>
              <a:rPr lang="en-GB" sz="2000" b="1" dirty="0" smtClean="0">
                <a:solidFill>
                  <a:srgbClr val="FF0000"/>
                </a:solidFill>
                <a:latin typeface="Bodoni MT" pitchFamily="18" charset="0"/>
              </a:rPr>
              <a:t>DRIVE</a:t>
            </a:r>
            <a:r>
              <a:rPr lang="en-GB" sz="2000" b="1" dirty="0" smtClean="0">
                <a:latin typeface="Bodoni MT" pitchFamily="18" charset="0"/>
              </a:rPr>
              <a:t> needed sports which were </a:t>
            </a:r>
            <a:r>
              <a:rPr lang="en-GB" sz="2000" b="1" dirty="0" smtClean="0">
                <a:solidFill>
                  <a:srgbClr val="FF0000"/>
                </a:solidFill>
                <a:latin typeface="Bodoni MT" pitchFamily="18" charset="0"/>
              </a:rPr>
              <a:t>ACTION PACKED </a:t>
            </a:r>
            <a:r>
              <a:rPr lang="en-GB" sz="2000" b="1" dirty="0" smtClean="0">
                <a:latin typeface="Bodoni MT" pitchFamily="18" charset="0"/>
              </a:rPr>
              <a:t>and </a:t>
            </a:r>
            <a:r>
              <a:rPr lang="en-GB" sz="2000" b="1" dirty="0" smtClean="0">
                <a:solidFill>
                  <a:srgbClr val="FF0000"/>
                </a:solidFill>
                <a:latin typeface="Bodoni MT" pitchFamily="18" charset="0"/>
              </a:rPr>
              <a:t>HIGH SCORING. </a:t>
            </a:r>
            <a:r>
              <a:rPr lang="en-GB" sz="2000" b="1" dirty="0" smtClean="0">
                <a:latin typeface="Bodoni MT" pitchFamily="18" charset="0"/>
              </a:rPr>
              <a:t>The </a:t>
            </a:r>
            <a:r>
              <a:rPr lang="en-GB" sz="2000" b="1" dirty="0" smtClean="0">
                <a:solidFill>
                  <a:srgbClr val="FF0000"/>
                </a:solidFill>
                <a:latin typeface="Bodoni MT" pitchFamily="18" charset="0"/>
              </a:rPr>
              <a:t>WIN ETHIC </a:t>
            </a:r>
            <a:r>
              <a:rPr lang="en-GB" sz="2000" b="1" dirty="0" smtClean="0">
                <a:latin typeface="Bodoni MT" pitchFamily="18" charset="0"/>
              </a:rPr>
              <a:t>is dominant. It is now known as the </a:t>
            </a:r>
            <a:r>
              <a:rPr lang="en-GB" sz="2000" b="1" dirty="0" smtClean="0">
                <a:solidFill>
                  <a:srgbClr val="FF0000"/>
                </a:solidFill>
                <a:latin typeface="Bodoni MT" pitchFamily="18" charset="0"/>
              </a:rPr>
              <a:t>LOMBARDIAN ETHIC. </a:t>
            </a:r>
            <a:r>
              <a:rPr lang="en-GB" sz="2000" b="1" dirty="0" smtClean="0">
                <a:latin typeface="Bodoni MT" pitchFamily="18" charset="0"/>
              </a:rPr>
              <a:t>“Winning isn’t everything, its the only thing!” This is </a:t>
            </a:r>
            <a:r>
              <a:rPr lang="en-GB" sz="2000" b="1" dirty="0" smtClean="0">
                <a:solidFill>
                  <a:srgbClr val="FF0000"/>
                </a:solidFill>
                <a:latin typeface="Bodoni MT" pitchFamily="18" charset="0"/>
              </a:rPr>
              <a:t>WIN AT ALL COSTS</a:t>
            </a:r>
          </a:p>
          <a:p>
            <a:r>
              <a:rPr lang="en-GB" sz="2000" b="1" dirty="0" smtClean="0">
                <a:solidFill>
                  <a:srgbClr val="FF0000"/>
                </a:solidFill>
                <a:latin typeface="Bodoni MT" pitchFamily="18" charset="0"/>
              </a:rPr>
              <a:t>COMMERCIALISM </a:t>
            </a:r>
            <a:r>
              <a:rPr lang="en-GB" sz="2000" b="1" dirty="0" smtClean="0">
                <a:latin typeface="Bodoni MT" pitchFamily="18" charset="0"/>
              </a:rPr>
              <a:t>is huge in USA sport. It is big business.  Professional sport reflects the countries culture. </a:t>
            </a:r>
            <a:r>
              <a:rPr lang="en-GB" sz="2000" b="1" dirty="0" smtClean="0">
                <a:solidFill>
                  <a:srgbClr val="FF0000"/>
                </a:solidFill>
                <a:latin typeface="Bodoni MT" pitchFamily="18" charset="0"/>
              </a:rPr>
              <a:t>SPONSORSHIP</a:t>
            </a:r>
            <a:r>
              <a:rPr lang="en-GB" sz="2000" b="1" dirty="0" smtClean="0">
                <a:latin typeface="Bodoni MT" pitchFamily="18" charset="0"/>
              </a:rPr>
              <a:t> is huge and even school sport characterised by </a:t>
            </a:r>
            <a:r>
              <a:rPr lang="en-GB" sz="2000" b="1" dirty="0" smtClean="0">
                <a:solidFill>
                  <a:srgbClr val="FF0000"/>
                </a:solidFill>
                <a:latin typeface="Bodoni MT" pitchFamily="18" charset="0"/>
              </a:rPr>
              <a:t>CHEERLEADERS, MARCHING BANDS </a:t>
            </a:r>
            <a:r>
              <a:rPr lang="en-GB" sz="2000" b="1" dirty="0" smtClean="0">
                <a:latin typeface="Bodoni MT" pitchFamily="18" charset="0"/>
              </a:rPr>
              <a:t>create </a:t>
            </a:r>
            <a:r>
              <a:rPr lang="en-GB" sz="2000" b="1" dirty="0" smtClean="0">
                <a:solidFill>
                  <a:srgbClr val="FF0000"/>
                </a:solidFill>
                <a:latin typeface="Bodoni MT" pitchFamily="18" charset="0"/>
              </a:rPr>
              <a:t>HEROS</a:t>
            </a:r>
            <a:r>
              <a:rPr lang="en-GB" sz="2000" b="1" dirty="0" smtClean="0">
                <a:latin typeface="Bodoni MT" pitchFamily="18" charset="0"/>
              </a:rPr>
              <a:t> and </a:t>
            </a:r>
            <a:r>
              <a:rPr lang="en-GB" sz="2000" b="1" dirty="0" smtClean="0">
                <a:solidFill>
                  <a:srgbClr val="FF0000"/>
                </a:solidFill>
                <a:latin typeface="Bodoni MT" pitchFamily="18" charset="0"/>
              </a:rPr>
              <a:t>VILLAINS </a:t>
            </a:r>
            <a:r>
              <a:rPr lang="en-GB" sz="2000" b="1" dirty="0" smtClean="0">
                <a:latin typeface="Bodoni MT" pitchFamily="18" charset="0"/>
              </a:rPr>
              <a:t>overnight. College sport is huge and the best athletes are then </a:t>
            </a:r>
            <a:r>
              <a:rPr lang="en-GB" sz="2000" b="1" dirty="0" smtClean="0">
                <a:solidFill>
                  <a:srgbClr val="FF0000"/>
                </a:solidFill>
                <a:latin typeface="Bodoni MT" pitchFamily="18" charset="0"/>
              </a:rPr>
              <a:t>DRAFTED </a:t>
            </a:r>
            <a:r>
              <a:rPr lang="en-GB" sz="2000" b="1" dirty="0" smtClean="0">
                <a:latin typeface="Bodoni MT" pitchFamily="18" charset="0"/>
              </a:rPr>
              <a:t>into pro leagues who could then be on multi million dollar wages</a:t>
            </a:r>
          </a:p>
          <a:p>
            <a:r>
              <a:rPr lang="en-GB" sz="2000" b="1" dirty="0" smtClean="0">
                <a:latin typeface="Bodoni MT" pitchFamily="18" charset="0"/>
              </a:rPr>
              <a:t>Sports stars are said to have achieved the </a:t>
            </a:r>
            <a:r>
              <a:rPr lang="en-GB" sz="2000" b="1" dirty="0" smtClean="0">
                <a:solidFill>
                  <a:srgbClr val="FF0000"/>
                </a:solidFill>
                <a:latin typeface="Bodoni MT" pitchFamily="18" charset="0"/>
              </a:rPr>
              <a:t>AMERICAN DREAM </a:t>
            </a:r>
            <a:r>
              <a:rPr lang="en-GB" sz="2000" b="1" dirty="0" smtClean="0">
                <a:latin typeface="Bodoni MT" pitchFamily="18" charset="0"/>
              </a:rPr>
              <a:t>in which their prosperity is down to their </a:t>
            </a:r>
            <a:r>
              <a:rPr lang="en-GB" sz="2000" b="1" dirty="0" smtClean="0">
                <a:solidFill>
                  <a:srgbClr val="FF0000"/>
                </a:solidFill>
                <a:latin typeface="Bodoni MT" pitchFamily="18" charset="0"/>
              </a:rPr>
              <a:t>HARD WORK</a:t>
            </a:r>
            <a:r>
              <a:rPr lang="en-GB" sz="2000" b="1" dirty="0" smtClean="0">
                <a:latin typeface="Bodoni MT" pitchFamily="18" charset="0"/>
              </a:rPr>
              <a:t>, not their </a:t>
            </a:r>
            <a:r>
              <a:rPr lang="en-GB" sz="2000" b="1" dirty="0" smtClean="0">
                <a:solidFill>
                  <a:srgbClr val="FF0000"/>
                </a:solidFill>
                <a:latin typeface="Bodoni MT" pitchFamily="18" charset="0"/>
              </a:rPr>
              <a:t>CLASS</a:t>
            </a:r>
            <a:r>
              <a:rPr lang="en-GB" sz="2000" b="1" dirty="0" smtClean="0">
                <a:latin typeface="Bodoni MT" pitchFamily="18" charset="0"/>
              </a:rPr>
              <a:t>. Sport is a </a:t>
            </a:r>
            <a:r>
              <a:rPr lang="en-GB" sz="2000" b="1" dirty="0" smtClean="0">
                <a:solidFill>
                  <a:srgbClr val="FF0000"/>
                </a:solidFill>
                <a:latin typeface="Bodoni MT" pitchFamily="18" charset="0"/>
              </a:rPr>
              <a:t>VEHICLE</a:t>
            </a:r>
            <a:r>
              <a:rPr lang="en-GB" sz="2000" b="1" dirty="0" smtClean="0">
                <a:latin typeface="Bodoni MT" pitchFamily="18" charset="0"/>
              </a:rPr>
              <a:t> to achieve this.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latin typeface="Bodoni MT" pitchFamily="18" charset="0"/>
              </a:rPr>
              <a:t>American Football is also called </a:t>
            </a:r>
            <a:r>
              <a:rPr lang="en-GB" sz="2100" b="1" dirty="0" smtClean="0">
                <a:solidFill>
                  <a:srgbClr val="FF0000"/>
                </a:solidFill>
                <a:latin typeface="Bodoni MT" pitchFamily="18" charset="0"/>
              </a:rPr>
              <a:t>GRIDIRON</a:t>
            </a:r>
            <a:r>
              <a:rPr lang="en-GB" sz="2100" b="1" dirty="0" smtClean="0">
                <a:latin typeface="Bodoni MT" pitchFamily="18" charset="0"/>
              </a:rPr>
              <a:t> or simply</a:t>
            </a:r>
            <a:r>
              <a:rPr lang="en-GB" sz="2100" b="1" dirty="0" smtClean="0">
                <a:solidFill>
                  <a:srgbClr val="FF0000"/>
                </a:solidFill>
                <a:latin typeface="Bodoni MT" pitchFamily="18" charset="0"/>
              </a:rPr>
              <a:t> FOOTBALL </a:t>
            </a:r>
            <a:r>
              <a:rPr lang="en-GB" sz="2100" b="1" dirty="0" smtClean="0">
                <a:latin typeface="Bodoni MT" pitchFamily="18" charset="0"/>
              </a:rPr>
              <a:t>in the USA</a:t>
            </a:r>
          </a:p>
          <a:p>
            <a:r>
              <a:rPr lang="en-GB" sz="2100" b="1" dirty="0" smtClean="0">
                <a:latin typeface="Bodoni MT" pitchFamily="18" charset="0"/>
              </a:rPr>
              <a:t>The game is very </a:t>
            </a:r>
            <a:r>
              <a:rPr lang="en-GB" sz="2100" b="1" dirty="0" smtClean="0">
                <a:solidFill>
                  <a:srgbClr val="FF0000"/>
                </a:solidFill>
                <a:latin typeface="Bodoni MT" pitchFamily="18" charset="0"/>
              </a:rPr>
              <a:t>STRATEGIC</a:t>
            </a:r>
            <a:r>
              <a:rPr lang="en-GB" sz="2100" b="1" dirty="0" smtClean="0">
                <a:latin typeface="Bodoni MT" pitchFamily="18" charset="0"/>
              </a:rPr>
              <a:t>. Each player has an </a:t>
            </a:r>
            <a:r>
              <a:rPr lang="en-GB" sz="2100" b="1" dirty="0" smtClean="0">
                <a:solidFill>
                  <a:srgbClr val="FF0000"/>
                </a:solidFill>
                <a:latin typeface="Bodoni MT" pitchFamily="18" charset="0"/>
              </a:rPr>
              <a:t>INDIVIDUAL </a:t>
            </a:r>
            <a:r>
              <a:rPr lang="en-GB" sz="2100" b="1" dirty="0" smtClean="0">
                <a:latin typeface="Bodoni MT" pitchFamily="18" charset="0"/>
              </a:rPr>
              <a:t>task.  There are complicated </a:t>
            </a:r>
            <a:r>
              <a:rPr lang="en-GB" sz="2100" b="1" dirty="0" smtClean="0">
                <a:solidFill>
                  <a:srgbClr val="FF0000"/>
                </a:solidFill>
                <a:latin typeface="Bodoni MT" pitchFamily="18" charset="0"/>
              </a:rPr>
              <a:t>TACTICS</a:t>
            </a:r>
            <a:r>
              <a:rPr lang="en-GB" sz="2100" b="1" dirty="0" smtClean="0">
                <a:latin typeface="Bodoni MT" pitchFamily="18" charset="0"/>
              </a:rPr>
              <a:t>. A mix of brute force and science-</a:t>
            </a:r>
            <a:r>
              <a:rPr lang="en-GB" sz="2100" b="1" dirty="0" smtClean="0">
                <a:solidFill>
                  <a:srgbClr val="FF0000"/>
                </a:solidFill>
                <a:latin typeface="Bodoni MT" pitchFamily="18" charset="0"/>
              </a:rPr>
              <a:t>MOBILE CHESS.</a:t>
            </a:r>
          </a:p>
          <a:p>
            <a:r>
              <a:rPr lang="en-GB" sz="2100" b="1" dirty="0" smtClean="0">
                <a:latin typeface="Bodoni MT" pitchFamily="18" charset="0"/>
              </a:rPr>
              <a:t>Initially play was so rough it was banned for a while. In 1869 Rutgers and Princeton played the 1</a:t>
            </a:r>
            <a:r>
              <a:rPr lang="en-GB" sz="2100" b="1" baseline="30000" dirty="0" smtClean="0">
                <a:latin typeface="Bodoni MT" pitchFamily="18" charset="0"/>
              </a:rPr>
              <a:t>st</a:t>
            </a:r>
            <a:r>
              <a:rPr lang="en-GB" sz="2100" b="1" dirty="0" smtClean="0">
                <a:latin typeface="Bodoni MT" pitchFamily="18" charset="0"/>
              </a:rPr>
              <a:t> inter college game with a round ball &amp; 25 players each</a:t>
            </a:r>
          </a:p>
          <a:p>
            <a:r>
              <a:rPr lang="en-GB" sz="2100" b="1" dirty="0" smtClean="0">
                <a:latin typeface="Bodoni MT" pitchFamily="18" charset="0"/>
              </a:rPr>
              <a:t>By 1900 the game had become </a:t>
            </a:r>
            <a:r>
              <a:rPr lang="en-GB" sz="2100" b="1" dirty="0" smtClean="0">
                <a:solidFill>
                  <a:srgbClr val="FF0000"/>
                </a:solidFill>
                <a:latin typeface="Bodoni MT" pitchFamily="18" charset="0"/>
              </a:rPr>
              <a:t>VIOLENT, SENSATIONAL, HAZARDOUS </a:t>
            </a:r>
            <a:r>
              <a:rPr lang="en-GB" sz="2100" b="1" dirty="0" smtClean="0">
                <a:latin typeface="Bodoni MT" pitchFamily="18" charset="0"/>
              </a:rPr>
              <a:t>conflict with success depending on </a:t>
            </a:r>
            <a:r>
              <a:rPr lang="en-GB" sz="2100" b="1" dirty="0" smtClean="0">
                <a:solidFill>
                  <a:srgbClr val="FF0000"/>
                </a:solidFill>
                <a:latin typeface="Bodoni MT" pitchFamily="18" charset="0"/>
              </a:rPr>
              <a:t>PHYSICAL FORCE</a:t>
            </a:r>
            <a:r>
              <a:rPr lang="en-GB" sz="2100" b="1" dirty="0" smtClean="0">
                <a:latin typeface="Bodoni MT" pitchFamily="18" charset="0"/>
              </a:rPr>
              <a:t>. Injuries were common and </a:t>
            </a:r>
            <a:r>
              <a:rPr lang="en-GB" sz="2100" b="1" dirty="0" smtClean="0">
                <a:solidFill>
                  <a:srgbClr val="FF0000"/>
                </a:solidFill>
                <a:latin typeface="Bodoni MT" pitchFamily="18" charset="0"/>
              </a:rPr>
              <a:t>DEATH</a:t>
            </a:r>
            <a:r>
              <a:rPr lang="en-GB" sz="2100" b="1" dirty="0" smtClean="0">
                <a:latin typeface="Bodoni MT" pitchFamily="18" charset="0"/>
              </a:rPr>
              <a:t> was common. Little </a:t>
            </a:r>
            <a:r>
              <a:rPr lang="en-GB" sz="2100" b="1" dirty="0" smtClean="0">
                <a:solidFill>
                  <a:srgbClr val="FF0000"/>
                </a:solidFill>
                <a:latin typeface="Bodoni MT" pitchFamily="18" charset="0"/>
              </a:rPr>
              <a:t>PROTECTION </a:t>
            </a:r>
            <a:r>
              <a:rPr lang="en-GB" sz="2100" b="1" dirty="0" smtClean="0">
                <a:latin typeface="Bodoni MT" pitchFamily="18" charset="0"/>
              </a:rPr>
              <a:t>was worn. </a:t>
            </a:r>
          </a:p>
          <a:p>
            <a:r>
              <a:rPr lang="en-GB" sz="2100" b="1" dirty="0" smtClean="0">
                <a:latin typeface="Bodoni MT" pitchFamily="18" charset="0"/>
              </a:rPr>
              <a:t>The game reflected the </a:t>
            </a:r>
            <a:r>
              <a:rPr lang="en-GB" sz="2100" b="1" dirty="0" smtClean="0">
                <a:solidFill>
                  <a:srgbClr val="FF0000"/>
                </a:solidFill>
                <a:latin typeface="Bodoni MT" pitchFamily="18" charset="0"/>
              </a:rPr>
              <a:t>FRONTIER SPIRIT </a:t>
            </a:r>
            <a:r>
              <a:rPr lang="en-GB" sz="2100" b="1" dirty="0" smtClean="0">
                <a:latin typeface="Bodoni MT" pitchFamily="18" charset="0"/>
              </a:rPr>
              <a:t>of the early </a:t>
            </a:r>
            <a:r>
              <a:rPr lang="en-GB" sz="2100" b="1" dirty="0" smtClean="0">
                <a:solidFill>
                  <a:srgbClr val="FF0000"/>
                </a:solidFill>
                <a:latin typeface="Bodoni MT" pitchFamily="18" charset="0"/>
              </a:rPr>
              <a:t>PIONEERS. </a:t>
            </a:r>
            <a:r>
              <a:rPr lang="en-GB" sz="2100" b="1" dirty="0" smtClean="0">
                <a:latin typeface="Bodoni MT" pitchFamily="18" charset="0"/>
              </a:rPr>
              <a:t>These qualities included </a:t>
            </a:r>
            <a:r>
              <a:rPr lang="en-GB" sz="2100" b="1" dirty="0" smtClean="0">
                <a:solidFill>
                  <a:srgbClr val="FF0000"/>
                </a:solidFill>
                <a:latin typeface="Bodoni MT" pitchFamily="18" charset="0"/>
              </a:rPr>
              <a:t>TOUGHNESS, ENDEAVOUR, ENDEAVOUR, FEROCIOUS COURAGE </a:t>
            </a:r>
            <a:r>
              <a:rPr lang="en-GB" sz="2100" b="1" dirty="0" smtClean="0">
                <a:latin typeface="Bodoni MT" pitchFamily="18" charset="0"/>
              </a:rPr>
              <a:t>and strong </a:t>
            </a:r>
            <a:r>
              <a:rPr lang="en-GB" sz="2100" b="1" dirty="0" smtClean="0">
                <a:solidFill>
                  <a:srgbClr val="FF0000"/>
                </a:solidFill>
                <a:latin typeface="Bodoni MT" pitchFamily="18" charset="0"/>
              </a:rPr>
              <a:t>WORK ETHIC </a:t>
            </a:r>
            <a:r>
              <a:rPr lang="en-GB" sz="2100" b="1" dirty="0" smtClean="0">
                <a:latin typeface="Bodoni MT" pitchFamily="18" charset="0"/>
              </a:rPr>
              <a:t>which are needed to be successful in an </a:t>
            </a:r>
            <a:r>
              <a:rPr lang="en-GB" sz="2100" b="1" dirty="0" smtClean="0">
                <a:solidFill>
                  <a:srgbClr val="FF0000"/>
                </a:solidFill>
                <a:latin typeface="Bodoni MT" pitchFamily="18" charset="0"/>
              </a:rPr>
              <a:t>UNFORGIVING ENVIRONMENT: </a:t>
            </a:r>
            <a:r>
              <a:rPr lang="en-GB" sz="2100" b="1" dirty="0" smtClean="0">
                <a:latin typeface="Bodoni MT" pitchFamily="18" charset="0"/>
              </a:rPr>
              <a:t>just like American society did. </a:t>
            </a:r>
          </a:p>
          <a:p>
            <a:r>
              <a:rPr lang="en-GB" sz="2100" b="1" dirty="0" smtClean="0">
                <a:solidFill>
                  <a:srgbClr val="FF0000"/>
                </a:solidFill>
                <a:latin typeface="Bodoni MT" pitchFamily="18" charset="0"/>
              </a:rPr>
              <a:t>COMMERCIALISM</a:t>
            </a:r>
            <a:r>
              <a:rPr lang="en-GB" sz="2100" b="1" dirty="0" smtClean="0">
                <a:latin typeface="Bodoni MT" pitchFamily="18" charset="0"/>
              </a:rPr>
              <a:t> is huge. The </a:t>
            </a:r>
            <a:r>
              <a:rPr lang="en-GB" sz="2100" b="1" dirty="0" smtClean="0">
                <a:solidFill>
                  <a:srgbClr val="FF0000"/>
                </a:solidFill>
                <a:latin typeface="Bodoni MT" pitchFamily="18" charset="0"/>
              </a:rPr>
              <a:t>NFL </a:t>
            </a:r>
            <a:r>
              <a:rPr lang="en-GB" sz="2100" b="1" dirty="0" smtClean="0">
                <a:latin typeface="Bodoni MT" pitchFamily="18" charset="0"/>
              </a:rPr>
              <a:t>is a $ multi billion business. Teams are either owned </a:t>
            </a:r>
            <a:r>
              <a:rPr lang="en-GB" sz="2100" b="1" dirty="0" smtClean="0">
                <a:solidFill>
                  <a:srgbClr val="FF0000"/>
                </a:solidFill>
                <a:latin typeface="Bodoni MT" pitchFamily="18" charset="0"/>
              </a:rPr>
              <a:t>PRIVATELY</a:t>
            </a:r>
            <a:r>
              <a:rPr lang="en-GB" sz="2100" b="1" dirty="0" smtClean="0">
                <a:latin typeface="Bodoni MT" pitchFamily="18" charset="0"/>
              </a:rPr>
              <a:t> or as </a:t>
            </a:r>
            <a:r>
              <a:rPr lang="en-GB" sz="2100" b="1" dirty="0" smtClean="0">
                <a:solidFill>
                  <a:srgbClr val="FF0000"/>
                </a:solidFill>
                <a:latin typeface="Bodoni MT" pitchFamily="18" charset="0"/>
              </a:rPr>
              <a:t>PUBLIC</a:t>
            </a:r>
            <a:r>
              <a:rPr lang="en-GB" sz="2100" b="1" dirty="0" smtClean="0">
                <a:latin typeface="Bodoni MT" pitchFamily="18" charset="0"/>
              </a:rPr>
              <a:t> companies.  These are </a:t>
            </a:r>
            <a:r>
              <a:rPr lang="en-GB" sz="2100" b="1" dirty="0" smtClean="0">
                <a:solidFill>
                  <a:srgbClr val="FF0000"/>
                </a:solidFill>
                <a:latin typeface="Bodoni MT" pitchFamily="18" charset="0"/>
              </a:rPr>
              <a:t>FRANCHISES</a:t>
            </a:r>
            <a:r>
              <a:rPr lang="en-GB" sz="2100" b="1" dirty="0" smtClean="0">
                <a:latin typeface="Bodoni MT" pitchFamily="18" charset="0"/>
              </a:rPr>
              <a:t> (businesses which own, runs and have voting rights for a team) which can be relocated for </a:t>
            </a:r>
            <a:r>
              <a:rPr lang="en-GB" sz="2100" b="1" dirty="0" smtClean="0">
                <a:solidFill>
                  <a:srgbClr val="FF0000"/>
                </a:solidFill>
                <a:latin typeface="Bodoni MT" pitchFamily="18" charset="0"/>
              </a:rPr>
              <a:t>PROFIT</a:t>
            </a:r>
            <a:r>
              <a:rPr lang="en-GB" sz="2100" b="1" dirty="0" smtClean="0">
                <a:latin typeface="Bodoni MT" pitchFamily="18" charset="0"/>
              </a:rPr>
              <a:t>. There are </a:t>
            </a:r>
            <a:r>
              <a:rPr lang="en-GB" sz="2100" b="1" dirty="0" smtClean="0">
                <a:solidFill>
                  <a:srgbClr val="FF0000"/>
                </a:solidFill>
                <a:latin typeface="Bodoni MT" pitchFamily="18" charset="0"/>
              </a:rPr>
              <a:t>2 CONFERENCES (AFC/NFC). </a:t>
            </a:r>
            <a:r>
              <a:rPr lang="en-GB" sz="2100" b="1" dirty="0" smtClean="0">
                <a:latin typeface="Bodoni MT" pitchFamily="18" charset="0"/>
              </a:rPr>
              <a:t>1960s - pros agreed to play on Sunday. Colleges could have commercialism on Saturdays</a:t>
            </a:r>
          </a:p>
          <a:p>
            <a:r>
              <a:rPr lang="en-GB" sz="2100" b="1" dirty="0" smtClean="0">
                <a:latin typeface="Bodoni MT" pitchFamily="18" charset="0"/>
              </a:rPr>
              <a:t> The championship game takes place on </a:t>
            </a:r>
            <a:r>
              <a:rPr lang="en-GB" sz="2100" b="1" dirty="0" smtClean="0">
                <a:solidFill>
                  <a:srgbClr val="FF0000"/>
                </a:solidFill>
                <a:latin typeface="Bodoni MT" pitchFamily="18" charset="0"/>
              </a:rPr>
              <a:t>SUPER BOWL SUNDAY. </a:t>
            </a:r>
            <a:r>
              <a:rPr lang="en-GB" sz="2100" b="1" dirty="0" smtClean="0">
                <a:latin typeface="Bodoni MT" pitchFamily="18" charset="0"/>
              </a:rPr>
              <a:t>30 second commercials at breaks cost $2.6m. It is much more than a football game and attracts </a:t>
            </a:r>
            <a:r>
              <a:rPr lang="en-GB" sz="2100" b="1" dirty="0" smtClean="0">
                <a:solidFill>
                  <a:srgbClr val="FF0000"/>
                </a:solidFill>
                <a:latin typeface="Bodoni MT" pitchFamily="18" charset="0"/>
              </a:rPr>
              <a:t>CELEBRITIES </a:t>
            </a:r>
            <a:r>
              <a:rPr lang="en-GB" sz="2100" b="1" dirty="0" smtClean="0">
                <a:latin typeface="Bodoni MT" pitchFamily="18" charset="0"/>
              </a:rPr>
              <a:t>to perform in an hour long half time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t>Australia</a:t>
            </a:r>
            <a:endParaRPr lang="en-GB" b="1" u="sng" dirty="0"/>
          </a:p>
        </p:txBody>
      </p:sp>
      <p:sp>
        <p:nvSpPr>
          <p:cNvPr id="3" name="Content Placeholder 2"/>
          <p:cNvSpPr>
            <a:spLocks noGrp="1"/>
          </p:cNvSpPr>
          <p:nvPr>
            <p:ph idx="1"/>
          </p:nvPr>
        </p:nvSpPr>
        <p:spPr>
          <a:xfrm>
            <a:off x="0" y="500042"/>
            <a:ext cx="9144000" cy="6357958"/>
          </a:xfrm>
        </p:spPr>
        <p:txBody>
          <a:bodyPr>
            <a:normAutofit fontScale="92500" lnSpcReduction="10000"/>
          </a:bodyPr>
          <a:lstStyle/>
          <a:p>
            <a:r>
              <a:rPr lang="en-GB" sz="2400" b="1" dirty="0" smtClean="0">
                <a:latin typeface="+mj-lt"/>
              </a:rPr>
              <a:t>1770 – Captain Cook founded Australia as a colony for GB</a:t>
            </a:r>
          </a:p>
          <a:p>
            <a:r>
              <a:rPr lang="en-GB" sz="2400" b="1" dirty="0" smtClean="0">
                <a:latin typeface="+mj-lt"/>
              </a:rPr>
              <a:t>1788 –1900 White British Convicts  were sent to Australia –</a:t>
            </a:r>
            <a:r>
              <a:rPr lang="en-GB" sz="2400" b="1" dirty="0" smtClean="0">
                <a:solidFill>
                  <a:srgbClr val="FF0000"/>
                </a:solidFill>
                <a:latin typeface="+mj-lt"/>
              </a:rPr>
              <a:t>A PENAL COLONY</a:t>
            </a:r>
          </a:p>
          <a:p>
            <a:r>
              <a:rPr lang="en-GB" sz="2400" b="1" dirty="0" smtClean="0">
                <a:latin typeface="+mj-lt"/>
              </a:rPr>
              <a:t>They brought British way of life, government, education, justice, PLUS sports and pastimes. Their schools etc are run in a very similar way to the UK. They have adopted British games .. This had led to huge rivalry</a:t>
            </a:r>
          </a:p>
          <a:p>
            <a:r>
              <a:rPr lang="en-GB" sz="2400" b="1" dirty="0" smtClean="0">
                <a:latin typeface="+mj-lt"/>
              </a:rPr>
              <a:t>1850s – Chinese influx – </a:t>
            </a:r>
            <a:r>
              <a:rPr lang="en-GB" sz="2400" b="1" dirty="0" smtClean="0">
                <a:solidFill>
                  <a:srgbClr val="FF0000"/>
                </a:solidFill>
                <a:latin typeface="+mj-lt"/>
              </a:rPr>
              <a:t>GOLD RUSH</a:t>
            </a:r>
          </a:p>
          <a:p>
            <a:r>
              <a:rPr lang="en-GB" sz="2400" b="1" dirty="0" smtClean="0">
                <a:latin typeface="+mj-lt"/>
              </a:rPr>
              <a:t>1901 – Australia gained independence from GB but it is still in the </a:t>
            </a:r>
            <a:r>
              <a:rPr lang="en-GB" sz="2400" b="1" dirty="0" smtClean="0">
                <a:solidFill>
                  <a:srgbClr val="FF0000"/>
                </a:solidFill>
                <a:latin typeface="+mj-lt"/>
              </a:rPr>
              <a:t>COMMONWEALTH</a:t>
            </a:r>
          </a:p>
          <a:p>
            <a:r>
              <a:rPr lang="en-GB" sz="2400" b="1" dirty="0" smtClean="0">
                <a:latin typeface="+mj-lt"/>
              </a:rPr>
              <a:t> 1901 – 1973 </a:t>
            </a:r>
            <a:r>
              <a:rPr lang="en-GB" sz="2400" b="1" dirty="0" smtClean="0">
                <a:solidFill>
                  <a:srgbClr val="FF0000"/>
                </a:solidFill>
                <a:latin typeface="+mj-lt"/>
              </a:rPr>
              <a:t>WHITE ONLY POLICY </a:t>
            </a:r>
            <a:r>
              <a:rPr lang="en-GB" sz="2400" b="1" dirty="0" smtClean="0">
                <a:latin typeface="+mj-lt"/>
              </a:rPr>
              <a:t>– laws controlling immigration put in place</a:t>
            </a:r>
          </a:p>
          <a:p>
            <a:r>
              <a:rPr lang="en-GB" sz="2400" b="1" dirty="0" smtClean="0">
                <a:latin typeface="+mj-lt"/>
              </a:rPr>
              <a:t>1945 + Immigration Campaign due to </a:t>
            </a:r>
            <a:r>
              <a:rPr lang="en-GB" sz="2400" b="1" dirty="0" smtClean="0">
                <a:solidFill>
                  <a:srgbClr val="FF0000"/>
                </a:solidFill>
                <a:latin typeface="+mj-lt"/>
              </a:rPr>
              <a:t>‘POPULATE OR PERISH’ </a:t>
            </a:r>
            <a:r>
              <a:rPr lang="en-GB" sz="2400" b="1" dirty="0" smtClean="0">
                <a:latin typeface="+mj-lt"/>
              </a:rPr>
              <a:t>Idea. </a:t>
            </a:r>
            <a:r>
              <a:rPr lang="en-GB" sz="2400" b="1" dirty="0" smtClean="0">
                <a:solidFill>
                  <a:srgbClr val="FF0000"/>
                </a:solidFill>
                <a:latin typeface="+mj-lt"/>
              </a:rPr>
              <a:t>THE £10 POMS </a:t>
            </a:r>
            <a:r>
              <a:rPr lang="en-GB" sz="2400" b="1" dirty="0" err="1" smtClean="0">
                <a:latin typeface="+mj-lt"/>
              </a:rPr>
              <a:t>Itcame</a:t>
            </a:r>
            <a:r>
              <a:rPr lang="en-GB" sz="2400" b="1" dirty="0" smtClean="0">
                <a:latin typeface="+mj-lt"/>
              </a:rPr>
              <a:t> from Britain, Ireland, Greece, Italy, Germany, Yugoslavia</a:t>
            </a:r>
          </a:p>
          <a:p>
            <a:r>
              <a:rPr lang="en-GB" sz="2400" b="1" dirty="0" smtClean="0">
                <a:latin typeface="+mj-lt"/>
              </a:rPr>
              <a:t>1970s + Vietnamese and Asians settled. Asians continue to settle there. </a:t>
            </a:r>
          </a:p>
          <a:p>
            <a:r>
              <a:rPr lang="en-GB" sz="2400" b="1" dirty="0" smtClean="0">
                <a:latin typeface="+mj-lt"/>
              </a:rPr>
              <a:t>Now  </a:t>
            </a:r>
            <a:r>
              <a:rPr lang="en-GB" sz="2400" b="1" dirty="0" smtClean="0">
                <a:solidFill>
                  <a:srgbClr val="FF0000"/>
                </a:solidFill>
                <a:latin typeface="+mj-lt"/>
              </a:rPr>
              <a:t>MULTI CULTURALISM </a:t>
            </a:r>
            <a:r>
              <a:rPr lang="en-GB" sz="2400" b="1" dirty="0" smtClean="0">
                <a:latin typeface="+mj-lt"/>
              </a:rPr>
              <a:t>is promoted</a:t>
            </a:r>
          </a:p>
          <a:p>
            <a:r>
              <a:rPr lang="en-GB" sz="2400" b="1" dirty="0" smtClean="0">
                <a:latin typeface="+mj-lt"/>
              </a:rPr>
              <a:t>85% of the population live in 3% of the land</a:t>
            </a:r>
          </a:p>
          <a:p>
            <a:endParaRPr lang="en-GB" sz="2400" b="1" dirty="0" smtClean="0">
              <a:solidFill>
                <a:srgbClr val="FF0000"/>
              </a:solidFill>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t>KEY TERMS</a:t>
            </a:r>
            <a:endParaRPr lang="en-GB" b="1" u="sng" dirty="0"/>
          </a:p>
        </p:txBody>
      </p:sp>
      <p:sp>
        <p:nvSpPr>
          <p:cNvPr id="3" name="Content Placeholder 2"/>
          <p:cNvSpPr>
            <a:spLocks noGrp="1"/>
          </p:cNvSpPr>
          <p:nvPr>
            <p:ph idx="1"/>
          </p:nvPr>
        </p:nvSpPr>
        <p:spPr>
          <a:xfrm>
            <a:off x="0" y="500042"/>
            <a:ext cx="9144000" cy="6357958"/>
          </a:xfrm>
        </p:spPr>
        <p:txBody>
          <a:bodyPr>
            <a:normAutofit/>
          </a:bodyPr>
          <a:lstStyle/>
          <a:p>
            <a:pPr>
              <a:buNone/>
            </a:pPr>
            <a:r>
              <a:rPr lang="en-GB" sz="2400" b="1" dirty="0" smtClean="0">
                <a:latin typeface="+mj-lt"/>
              </a:rPr>
              <a:t>	</a:t>
            </a:r>
            <a:r>
              <a:rPr lang="en-GB" sz="2400" b="1" dirty="0" smtClean="0">
                <a:solidFill>
                  <a:srgbClr val="FF0000"/>
                </a:solidFill>
                <a:latin typeface="+mj-lt"/>
              </a:rPr>
              <a:t>COLONIALISM</a:t>
            </a:r>
            <a:r>
              <a:rPr lang="en-GB" sz="2400" b="1" dirty="0" smtClean="0">
                <a:latin typeface="+mj-lt"/>
              </a:rPr>
              <a:t> .. When a more dominant country takes over and rules a less powerful country</a:t>
            </a:r>
          </a:p>
          <a:p>
            <a:pPr>
              <a:buNone/>
            </a:pPr>
            <a:r>
              <a:rPr lang="en-GB" sz="2400" b="1" dirty="0" smtClean="0">
                <a:latin typeface="+mj-lt"/>
              </a:rPr>
              <a:t>	</a:t>
            </a:r>
            <a:r>
              <a:rPr lang="en-GB" sz="2400" b="1" dirty="0" smtClean="0">
                <a:solidFill>
                  <a:srgbClr val="FF0000"/>
                </a:solidFill>
                <a:latin typeface="+mj-lt"/>
              </a:rPr>
              <a:t>WHITE AUSTRALIA POLICY </a:t>
            </a:r>
            <a:r>
              <a:rPr lang="en-GB" sz="2400" b="1" dirty="0" smtClean="0">
                <a:latin typeface="+mj-lt"/>
              </a:rPr>
              <a:t>.. Laws that restricted non white immigration from 1901 to 1973</a:t>
            </a:r>
            <a:endParaRPr lang="en-GB" sz="1700" b="1" dirty="0" smtClean="0">
              <a:latin typeface="+mj-lt"/>
            </a:endParaRPr>
          </a:p>
          <a:p>
            <a:pPr>
              <a:buNone/>
            </a:pPr>
            <a:r>
              <a:rPr lang="en-GB" sz="2400" b="1" dirty="0" smtClean="0">
                <a:latin typeface="+mj-lt"/>
              </a:rPr>
              <a:t>	</a:t>
            </a:r>
            <a:r>
              <a:rPr lang="en-GB" sz="2400" b="1" dirty="0" smtClean="0">
                <a:solidFill>
                  <a:srgbClr val="FF0000"/>
                </a:solidFill>
                <a:latin typeface="+mj-lt"/>
              </a:rPr>
              <a:t>INDIGENOUS POPULATION </a:t>
            </a:r>
            <a:r>
              <a:rPr lang="en-GB" sz="2400" b="1" dirty="0" smtClean="0">
                <a:latin typeface="+mj-lt"/>
              </a:rPr>
              <a:t>.. The original inhabitants of a country. In this case the </a:t>
            </a:r>
            <a:r>
              <a:rPr lang="en-GB" sz="2400" b="1" dirty="0" smtClean="0">
                <a:solidFill>
                  <a:srgbClr val="FF0000"/>
                </a:solidFill>
                <a:latin typeface="+mj-lt"/>
              </a:rPr>
              <a:t>ABORIGINAL PEOPLE</a:t>
            </a:r>
          </a:p>
          <a:p>
            <a:pPr>
              <a:buNone/>
            </a:pPr>
            <a:endParaRPr lang="en-GB" sz="2400" b="1" dirty="0" smtClean="0">
              <a:solidFill>
                <a:srgbClr val="FF0000"/>
              </a:solidFill>
              <a:latin typeface="+mj-lt"/>
            </a:endParaRPr>
          </a:p>
          <a:p>
            <a:pPr>
              <a:buNone/>
            </a:pPr>
            <a:r>
              <a:rPr lang="en-GB" sz="2400" b="1" dirty="0" smtClean="0">
                <a:solidFill>
                  <a:srgbClr val="FF0000"/>
                </a:solidFill>
                <a:latin typeface="+mj-lt"/>
              </a:rPr>
              <a:t>	</a:t>
            </a:r>
            <a:r>
              <a:rPr lang="en-GB" sz="2400" b="1" dirty="0" smtClean="0">
                <a:latin typeface="+mj-lt"/>
                <a:hlinkClick r:id="rId2"/>
              </a:rPr>
              <a:t>YouTube - The Evil Of Apartheid - Aussie Style 2010 (Award winner John </a:t>
            </a:r>
            <a:r>
              <a:rPr lang="en-GB" sz="2400" b="1" dirty="0" err="1" smtClean="0">
                <a:latin typeface="+mj-lt"/>
                <a:hlinkClick r:id="rId2"/>
              </a:rPr>
              <a:t>Pilger</a:t>
            </a:r>
            <a:r>
              <a:rPr lang="en-GB" sz="2400" b="1" dirty="0" smtClean="0">
                <a:latin typeface="+mj-lt"/>
                <a:hlinkClick r:id="rId2"/>
              </a:rPr>
              <a:t>- Welcome To Australia) (1 of 2)</a:t>
            </a:r>
            <a:endParaRPr lang="en-GB" sz="2400" b="1" dirty="0" smtClean="0">
              <a:latin typeface="+mj-lt"/>
            </a:endParaRPr>
          </a:p>
          <a:p>
            <a:pPr>
              <a:buNone/>
            </a:pPr>
            <a:endParaRPr lang="en-GB" sz="2400" b="1" dirty="0" smtClean="0">
              <a:solidFill>
                <a:srgbClr val="FF0000"/>
              </a:solidFill>
              <a:latin typeface="+mj-lt"/>
            </a:endParaRPr>
          </a:p>
          <a:p>
            <a:pPr>
              <a:buNone/>
            </a:pPr>
            <a:r>
              <a:rPr lang="en-GB" sz="2400" b="1" dirty="0" smtClean="0">
                <a:solidFill>
                  <a:srgbClr val="FF0000"/>
                </a:solidFill>
                <a:latin typeface="+mj-lt"/>
              </a:rPr>
              <a:t>	</a:t>
            </a:r>
            <a:r>
              <a:rPr lang="en-GB" sz="2400" b="1" dirty="0" smtClean="0">
                <a:solidFill>
                  <a:srgbClr val="FF0000"/>
                </a:solidFill>
                <a:latin typeface="+mj-lt"/>
                <a:hlinkClick r:id="rId3"/>
              </a:rPr>
              <a:t>YouTube - The Evil Of Apartheid - Aussie Style 2010 (Award winner </a:t>
            </a:r>
            <a:r>
              <a:rPr lang="en-GB" sz="2400" b="1" dirty="0" err="1" smtClean="0">
                <a:solidFill>
                  <a:srgbClr val="FF0000"/>
                </a:solidFill>
                <a:latin typeface="+mj-lt"/>
                <a:hlinkClick r:id="rId3"/>
              </a:rPr>
              <a:t>John.Pilger</a:t>
            </a:r>
            <a:r>
              <a:rPr lang="en-GB" sz="2400" b="1" dirty="0" smtClean="0">
                <a:solidFill>
                  <a:srgbClr val="FF0000"/>
                </a:solidFill>
                <a:latin typeface="+mj-lt"/>
                <a:hlinkClick r:id="rId3"/>
              </a:rPr>
              <a:t> </a:t>
            </a:r>
            <a:r>
              <a:rPr lang="en-GB" sz="2400" b="1" dirty="0" err="1" smtClean="0">
                <a:solidFill>
                  <a:srgbClr val="FF0000"/>
                </a:solidFill>
                <a:latin typeface="+mj-lt"/>
                <a:hlinkClick r:id="rId3"/>
              </a:rPr>
              <a:t>Welcome.To.Australia</a:t>
            </a:r>
            <a:r>
              <a:rPr lang="en-GB" sz="2400" b="1" dirty="0" smtClean="0">
                <a:solidFill>
                  <a:srgbClr val="FF0000"/>
                </a:solidFill>
                <a:latin typeface="+mj-lt"/>
                <a:hlinkClick r:id="rId3"/>
              </a:rPr>
              <a:t>) (2 of 2)</a:t>
            </a:r>
            <a:endParaRPr lang="en-GB" sz="2400" b="1" dirty="0" smtClean="0">
              <a:solidFill>
                <a:srgbClr val="FF0000"/>
              </a:solidFill>
              <a:latin typeface="+mj-lt"/>
            </a:endParaRPr>
          </a:p>
          <a:p>
            <a:pPr>
              <a:buNone/>
            </a:pPr>
            <a:r>
              <a:rPr lang="en-GB" sz="2400" b="1" dirty="0" smtClean="0">
                <a:solidFill>
                  <a:srgbClr val="FF0000"/>
                </a:solidFill>
                <a:latin typeface="+mj-lt"/>
              </a:rPr>
              <a:t>	</a:t>
            </a:r>
            <a:endParaRPr lang="en-GB" sz="2400" b="1" dirty="0" smtClean="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Autofit/>
          </a:bodyPr>
          <a:lstStyle/>
          <a:p>
            <a:r>
              <a:rPr lang="en-GB" sz="3200" b="1" u="sng" dirty="0" smtClean="0"/>
              <a:t>THE NATURE OF SPORT IN AUSTRALIA</a:t>
            </a:r>
            <a:endParaRPr lang="en-GB" sz="3200" b="1" u="sng" dirty="0"/>
          </a:p>
        </p:txBody>
      </p:sp>
      <p:sp>
        <p:nvSpPr>
          <p:cNvPr id="3" name="Content Placeholder 2"/>
          <p:cNvSpPr>
            <a:spLocks noGrp="1"/>
          </p:cNvSpPr>
          <p:nvPr>
            <p:ph idx="1"/>
          </p:nvPr>
        </p:nvSpPr>
        <p:spPr>
          <a:xfrm>
            <a:off x="-68516" y="500042"/>
            <a:ext cx="9212516" cy="6357958"/>
          </a:xfrm>
        </p:spPr>
        <p:txBody>
          <a:bodyPr>
            <a:noAutofit/>
          </a:bodyPr>
          <a:lstStyle/>
          <a:p>
            <a:r>
              <a:rPr lang="en-GB" sz="2200" b="1" dirty="0" smtClean="0">
                <a:latin typeface="+mj-lt"/>
              </a:rPr>
              <a:t>Sport is a </a:t>
            </a:r>
            <a:r>
              <a:rPr lang="en-GB" sz="2200" b="1" dirty="0" smtClean="0">
                <a:solidFill>
                  <a:srgbClr val="FF0000"/>
                </a:solidFill>
                <a:latin typeface="+mj-lt"/>
              </a:rPr>
              <a:t>National </a:t>
            </a:r>
            <a:r>
              <a:rPr lang="en-GB" sz="2200" b="1" dirty="0" smtClean="0">
                <a:solidFill>
                  <a:srgbClr val="FF0000"/>
                </a:solidFill>
                <a:latin typeface="+mj-lt"/>
              </a:rPr>
              <a:t>Obsession </a:t>
            </a:r>
            <a:r>
              <a:rPr lang="en-GB" sz="2200" b="1" dirty="0" smtClean="0">
                <a:latin typeface="+mj-lt"/>
              </a:rPr>
              <a:t>and</a:t>
            </a:r>
            <a:r>
              <a:rPr lang="en-GB" sz="2200" b="1" dirty="0" smtClean="0">
                <a:solidFill>
                  <a:srgbClr val="FF0000"/>
                </a:solidFill>
                <a:latin typeface="+mj-lt"/>
              </a:rPr>
              <a:t> </a:t>
            </a:r>
            <a:r>
              <a:rPr lang="en-GB" sz="2200" b="1" dirty="0" err="1" smtClean="0">
                <a:solidFill>
                  <a:srgbClr val="FF0000"/>
                </a:solidFill>
                <a:latin typeface="+mj-lt"/>
              </a:rPr>
              <a:t>Spectatorism</a:t>
            </a:r>
            <a:r>
              <a:rPr lang="en-GB" sz="2200" b="1" dirty="0" smtClean="0">
                <a:solidFill>
                  <a:srgbClr val="FF0000"/>
                </a:solidFill>
                <a:latin typeface="+mj-lt"/>
              </a:rPr>
              <a:t> </a:t>
            </a:r>
            <a:r>
              <a:rPr lang="en-GB" sz="2200" b="1" dirty="0" smtClean="0">
                <a:latin typeface="+mj-lt"/>
              </a:rPr>
              <a:t>is Huge</a:t>
            </a:r>
          </a:p>
          <a:p>
            <a:r>
              <a:rPr lang="en-GB" sz="2200" b="1" dirty="0" smtClean="0">
                <a:latin typeface="+mj-lt"/>
              </a:rPr>
              <a:t>It has </a:t>
            </a:r>
            <a:r>
              <a:rPr lang="en-GB" sz="2200" b="1" dirty="0" smtClean="0">
                <a:solidFill>
                  <a:srgbClr val="FF0000"/>
                </a:solidFill>
                <a:latin typeface="+mj-lt"/>
              </a:rPr>
              <a:t>Disproportionate Global Success </a:t>
            </a:r>
            <a:r>
              <a:rPr lang="en-GB" sz="2200" b="1" dirty="0" smtClean="0">
                <a:latin typeface="+mj-lt"/>
              </a:rPr>
              <a:t>considering its population</a:t>
            </a:r>
          </a:p>
          <a:p>
            <a:r>
              <a:rPr lang="en-GB" sz="2200" b="1" dirty="0" smtClean="0">
                <a:latin typeface="+mj-lt"/>
              </a:rPr>
              <a:t>Sydney Olympics 2000 were a massive success</a:t>
            </a:r>
            <a:r>
              <a:rPr lang="en-GB" sz="2200" b="1" dirty="0" smtClean="0">
                <a:latin typeface="+mj-lt"/>
              </a:rPr>
              <a:t>...</a:t>
            </a:r>
            <a:r>
              <a:rPr lang="en-GB" sz="2200" b="1" dirty="0" smtClean="0">
                <a:latin typeface="+mj-lt"/>
              </a:rPr>
              <a:t>Sport is </a:t>
            </a:r>
            <a:r>
              <a:rPr lang="en-GB" sz="2200" b="1" dirty="0" smtClean="0">
                <a:solidFill>
                  <a:srgbClr val="FF0000"/>
                </a:solidFill>
                <a:latin typeface="+mj-lt"/>
              </a:rPr>
              <a:t>High Status </a:t>
            </a:r>
            <a:r>
              <a:rPr lang="en-GB" sz="2200" b="1" dirty="0" smtClean="0">
                <a:latin typeface="+mj-lt"/>
              </a:rPr>
              <a:t>because:</a:t>
            </a:r>
          </a:p>
          <a:p>
            <a:pPr marL="457200" indent="-457200">
              <a:buAutoNum type="arabicParenR"/>
            </a:pPr>
            <a:r>
              <a:rPr lang="en-GB" sz="2200" b="1" dirty="0" smtClean="0">
                <a:latin typeface="+mj-lt"/>
              </a:rPr>
              <a:t> </a:t>
            </a:r>
            <a:r>
              <a:rPr lang="en-GB" sz="2200" b="1" dirty="0" smtClean="0">
                <a:solidFill>
                  <a:srgbClr val="FF0000"/>
                </a:solidFill>
                <a:latin typeface="+mj-lt"/>
              </a:rPr>
              <a:t>The Bush Culture </a:t>
            </a:r>
            <a:r>
              <a:rPr lang="en-GB" sz="2200" b="1" dirty="0" smtClean="0">
                <a:latin typeface="+mj-lt"/>
              </a:rPr>
              <a:t>.. Manliness and strength shaped Australia. Pioneering Spirit!</a:t>
            </a:r>
          </a:p>
          <a:p>
            <a:pPr marL="457200" indent="-457200">
              <a:buAutoNum type="arabicParenR"/>
            </a:pPr>
            <a:r>
              <a:rPr lang="en-GB" sz="2200" b="1" dirty="0" smtClean="0">
                <a:latin typeface="+mj-lt"/>
              </a:rPr>
              <a:t>Australia has a favourable </a:t>
            </a:r>
            <a:r>
              <a:rPr lang="en-GB" sz="2200" b="1" dirty="0" smtClean="0">
                <a:solidFill>
                  <a:srgbClr val="FF0000"/>
                </a:solidFill>
                <a:latin typeface="+mj-lt"/>
              </a:rPr>
              <a:t>Climate </a:t>
            </a:r>
          </a:p>
          <a:p>
            <a:pPr marL="457200" indent="-457200">
              <a:buAutoNum type="arabicParenR"/>
            </a:pPr>
            <a:r>
              <a:rPr lang="en-GB" sz="2200" b="1" dirty="0" smtClean="0">
                <a:latin typeface="+mj-lt"/>
              </a:rPr>
              <a:t>Australians have an </a:t>
            </a:r>
            <a:r>
              <a:rPr lang="en-GB" sz="2200" b="1" dirty="0" smtClean="0">
                <a:solidFill>
                  <a:srgbClr val="FF0000"/>
                </a:solidFill>
                <a:latin typeface="+mj-lt"/>
              </a:rPr>
              <a:t>Outdoor Lifestyle</a:t>
            </a:r>
          </a:p>
          <a:p>
            <a:pPr marL="457200" indent="-457200">
              <a:buAutoNum type="arabicParenR"/>
            </a:pPr>
            <a:r>
              <a:rPr lang="en-GB" sz="2200" b="1" dirty="0" smtClean="0">
                <a:latin typeface="+mj-lt"/>
              </a:rPr>
              <a:t>The </a:t>
            </a:r>
            <a:r>
              <a:rPr lang="en-GB" sz="2200" b="1" dirty="0" smtClean="0">
                <a:solidFill>
                  <a:srgbClr val="FF0000"/>
                </a:solidFill>
                <a:latin typeface="+mj-lt"/>
              </a:rPr>
              <a:t>Feel Good Factor </a:t>
            </a:r>
            <a:r>
              <a:rPr lang="en-GB" sz="2200" b="1" dirty="0" smtClean="0">
                <a:latin typeface="+mj-lt"/>
              </a:rPr>
              <a:t>of a New Country’s Success is Infectious and spreads</a:t>
            </a:r>
          </a:p>
          <a:p>
            <a:pPr marL="457200" indent="-457200">
              <a:buAutoNum type="arabicParenR"/>
            </a:pPr>
            <a:r>
              <a:rPr lang="en-GB" sz="2200" b="1" dirty="0" smtClean="0">
                <a:latin typeface="+mj-lt"/>
              </a:rPr>
              <a:t>Elite </a:t>
            </a:r>
            <a:r>
              <a:rPr lang="en-GB" sz="2200" b="1" dirty="0" smtClean="0">
                <a:solidFill>
                  <a:srgbClr val="FF0000"/>
                </a:solidFill>
                <a:latin typeface="+mj-lt"/>
              </a:rPr>
              <a:t>Role Models </a:t>
            </a:r>
            <a:r>
              <a:rPr lang="en-GB" sz="2200" b="1" dirty="0" smtClean="0">
                <a:latin typeface="+mj-lt"/>
              </a:rPr>
              <a:t>raise the profile of Sport</a:t>
            </a:r>
          </a:p>
          <a:p>
            <a:pPr marL="457200" indent="-457200">
              <a:buAutoNum type="arabicParenR"/>
            </a:pPr>
            <a:r>
              <a:rPr lang="en-GB" sz="2200" b="1" dirty="0" smtClean="0">
                <a:latin typeface="+mj-lt"/>
              </a:rPr>
              <a:t>Sport is </a:t>
            </a:r>
            <a:r>
              <a:rPr lang="en-GB" sz="2200" b="1" dirty="0" smtClean="0">
                <a:solidFill>
                  <a:srgbClr val="FF0000"/>
                </a:solidFill>
                <a:latin typeface="+mj-lt"/>
              </a:rPr>
              <a:t>Fashionable </a:t>
            </a:r>
            <a:r>
              <a:rPr lang="en-GB" sz="2200" b="1" dirty="0" smtClean="0">
                <a:latin typeface="+mj-lt"/>
              </a:rPr>
              <a:t>and Encouraged</a:t>
            </a:r>
          </a:p>
          <a:p>
            <a:pPr marL="457200" indent="-457200">
              <a:buAutoNum type="arabicParenR"/>
            </a:pPr>
            <a:r>
              <a:rPr lang="en-GB" sz="2200" b="1" dirty="0" smtClean="0">
                <a:latin typeface="+mj-lt"/>
              </a:rPr>
              <a:t>Australia is advanced therefore the government can support this </a:t>
            </a:r>
            <a:r>
              <a:rPr lang="en-GB" sz="2200" b="1" dirty="0" smtClean="0">
                <a:solidFill>
                  <a:srgbClr val="FF0000"/>
                </a:solidFill>
                <a:latin typeface="+mj-lt"/>
              </a:rPr>
              <a:t>Financially</a:t>
            </a:r>
          </a:p>
          <a:p>
            <a:pPr marL="457200" indent="-457200">
              <a:buAutoNum type="arabicParenR"/>
            </a:pPr>
            <a:r>
              <a:rPr lang="en-GB" sz="2200" b="1" dirty="0" smtClean="0">
                <a:latin typeface="+mj-lt"/>
              </a:rPr>
              <a:t>Australia is an </a:t>
            </a:r>
            <a:r>
              <a:rPr lang="en-GB" sz="2200" b="1" dirty="0" smtClean="0">
                <a:solidFill>
                  <a:srgbClr val="FF0000"/>
                </a:solidFill>
                <a:latin typeface="+mj-lt"/>
              </a:rPr>
              <a:t>Egalitarian Society. </a:t>
            </a:r>
            <a:r>
              <a:rPr lang="en-GB" sz="2200" b="1" dirty="0" smtClean="0">
                <a:latin typeface="+mj-lt"/>
              </a:rPr>
              <a:t>It promotes Opportunity, Provision, Esteem</a:t>
            </a:r>
          </a:p>
          <a:p>
            <a:pPr marL="457200" indent="-457200">
              <a:buAutoNum type="arabicParenR"/>
            </a:pPr>
            <a:r>
              <a:rPr lang="en-GB" sz="2200" b="1" dirty="0" smtClean="0">
                <a:latin typeface="+mj-lt"/>
              </a:rPr>
              <a:t> </a:t>
            </a:r>
            <a:r>
              <a:rPr lang="en-GB" sz="2200" b="1" dirty="0" smtClean="0">
                <a:solidFill>
                  <a:srgbClr val="FF0000"/>
                </a:solidFill>
                <a:latin typeface="+mj-lt"/>
              </a:rPr>
              <a:t>PE</a:t>
            </a:r>
            <a:r>
              <a:rPr lang="en-GB" sz="2200" b="1" dirty="0" smtClean="0">
                <a:latin typeface="+mj-lt"/>
              </a:rPr>
              <a:t> has High Status</a:t>
            </a:r>
          </a:p>
          <a:p>
            <a:pPr algn="ctr">
              <a:buNone/>
            </a:pPr>
            <a:r>
              <a:rPr lang="en-GB" sz="2200" b="1" dirty="0" smtClean="0">
                <a:solidFill>
                  <a:srgbClr val="FF0000"/>
                </a:solidFill>
                <a:latin typeface="+mj-lt"/>
              </a:rPr>
              <a:t>	</a:t>
            </a:r>
            <a:endParaRPr lang="en-GB" sz="2200" b="1" dirty="0" smtClean="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2200" b="1" u="sng" dirty="0" smtClean="0"/>
              <a:t>AUSTRALIAN RULES FOOTBALL </a:t>
            </a:r>
            <a:endParaRPr lang="en-GB" sz="2200" b="1" u="sng" dirty="0"/>
          </a:p>
        </p:txBody>
      </p:sp>
      <p:sp>
        <p:nvSpPr>
          <p:cNvPr id="3" name="Content Placeholder 2"/>
          <p:cNvSpPr>
            <a:spLocks noGrp="1"/>
          </p:cNvSpPr>
          <p:nvPr>
            <p:ph idx="1"/>
          </p:nvPr>
        </p:nvSpPr>
        <p:spPr>
          <a:xfrm>
            <a:off x="0" y="332656"/>
            <a:ext cx="9144000" cy="6525344"/>
          </a:xfrm>
        </p:spPr>
        <p:txBody>
          <a:bodyPr>
            <a:noAutofit/>
          </a:bodyPr>
          <a:lstStyle/>
          <a:p>
            <a:r>
              <a:rPr lang="en-GB" sz="2200" b="1" dirty="0" smtClean="0">
                <a:latin typeface="+mj-lt"/>
              </a:rPr>
              <a:t>Known </a:t>
            </a:r>
            <a:r>
              <a:rPr lang="en-GB" sz="2200" b="1" dirty="0" smtClean="0">
                <a:latin typeface="+mj-lt"/>
              </a:rPr>
              <a:t>as Aussie Rules or Footy it reflects Australian society and culture</a:t>
            </a:r>
          </a:p>
          <a:p>
            <a:r>
              <a:rPr lang="en-GB" sz="2200" b="1" dirty="0" smtClean="0">
                <a:latin typeface="+mj-lt"/>
              </a:rPr>
              <a:t>It is hard, physical, .. </a:t>
            </a:r>
            <a:r>
              <a:rPr lang="en-GB" sz="2200" b="1" dirty="0" smtClean="0">
                <a:solidFill>
                  <a:srgbClr val="FF0000"/>
                </a:solidFill>
                <a:latin typeface="+mj-lt"/>
              </a:rPr>
              <a:t>BUSH CULTURE </a:t>
            </a:r>
            <a:r>
              <a:rPr lang="en-GB" sz="2200" b="1" dirty="0" smtClean="0">
                <a:latin typeface="+mj-lt"/>
              </a:rPr>
              <a:t>.. but with solid rule structure and strong ethos of fair play</a:t>
            </a:r>
          </a:p>
          <a:p>
            <a:r>
              <a:rPr lang="en-GB" sz="2200" b="1" dirty="0" smtClean="0">
                <a:latin typeface="+mj-lt"/>
              </a:rPr>
              <a:t>Played on cricket ovals with 9 officials. 18 on field players per team</a:t>
            </a:r>
          </a:p>
          <a:p>
            <a:r>
              <a:rPr lang="en-GB" sz="2200" b="1" dirty="0" smtClean="0">
                <a:latin typeface="+mj-lt"/>
              </a:rPr>
              <a:t>Game was idea of Englishman Tom Wills and was originally fitness training for cricketers in the winter</a:t>
            </a:r>
          </a:p>
          <a:p>
            <a:r>
              <a:rPr lang="en-GB" sz="2200" b="1" dirty="0" smtClean="0">
                <a:latin typeface="+mj-lt"/>
              </a:rPr>
              <a:t>Many argue it is a combination of Rugby plus an Aboriginal leaping game – </a:t>
            </a:r>
            <a:r>
              <a:rPr lang="en-GB" sz="2200" b="1" dirty="0" smtClean="0">
                <a:solidFill>
                  <a:srgbClr val="FF0000"/>
                </a:solidFill>
                <a:latin typeface="+mj-lt"/>
              </a:rPr>
              <a:t>Truly an Australian Game</a:t>
            </a:r>
          </a:p>
          <a:p>
            <a:r>
              <a:rPr lang="en-GB" sz="2200" b="1" dirty="0" smtClean="0">
                <a:latin typeface="+mj-lt"/>
              </a:rPr>
              <a:t>Others argue it is a mix of Gaelic Football and Rugby. A strong Irish link</a:t>
            </a:r>
          </a:p>
          <a:p>
            <a:r>
              <a:rPr lang="en-GB" sz="2200" b="1" dirty="0" smtClean="0">
                <a:latin typeface="+mj-lt"/>
              </a:rPr>
              <a:t>More popular than Rugby Union and League and Association </a:t>
            </a:r>
            <a:r>
              <a:rPr lang="en-GB" sz="2200" b="1" dirty="0" smtClean="0">
                <a:latin typeface="+mj-lt"/>
              </a:rPr>
              <a:t>Football</a:t>
            </a:r>
            <a:endParaRPr lang="en-GB" sz="2200" b="1" dirty="0" smtClean="0">
              <a:latin typeface="+mj-lt"/>
            </a:endParaRPr>
          </a:p>
          <a:p>
            <a:r>
              <a:rPr lang="en-GB" sz="2200" b="1" dirty="0" smtClean="0">
                <a:latin typeface="+mj-lt"/>
              </a:rPr>
              <a:t>Whilst only 3% of population Aboriginals make up 16% of players in the pro AFL</a:t>
            </a:r>
          </a:p>
          <a:p>
            <a:r>
              <a:rPr lang="en-GB" sz="2200" b="1" dirty="0" smtClean="0">
                <a:latin typeface="+mj-lt"/>
              </a:rPr>
              <a:t>The game has spread due to celebrity status, money, it is taught in schools, they have elite national competition, and amateur male, female and veterans leagues (non contact)</a:t>
            </a:r>
          </a:p>
          <a:p>
            <a:r>
              <a:rPr lang="en-GB" sz="2200" b="1" dirty="0" smtClean="0">
                <a:solidFill>
                  <a:srgbClr val="FF0000"/>
                </a:solidFill>
                <a:latin typeface="+mj-lt"/>
              </a:rPr>
              <a:t>Commercially</a:t>
            </a:r>
            <a:r>
              <a:rPr lang="en-GB" sz="2200" b="1" dirty="0" smtClean="0">
                <a:latin typeface="+mj-lt"/>
              </a:rPr>
              <a:t> it is highest spectator sport in Australia and is multi million $ business. It has regular commercial breaks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t>AUSTRALIAN RULES FOOTBALL </a:t>
            </a:r>
            <a:endParaRPr lang="en-GB" sz="3200" b="1" u="sng" dirty="0"/>
          </a:p>
        </p:txBody>
      </p:sp>
      <p:sp>
        <p:nvSpPr>
          <p:cNvPr id="3" name="Content Placeholder 2"/>
          <p:cNvSpPr>
            <a:spLocks noGrp="1"/>
          </p:cNvSpPr>
          <p:nvPr>
            <p:ph idx="1"/>
          </p:nvPr>
        </p:nvSpPr>
        <p:spPr>
          <a:xfrm>
            <a:off x="0" y="428604"/>
            <a:ext cx="9144000" cy="6429396"/>
          </a:xfrm>
        </p:spPr>
        <p:txBody>
          <a:bodyPr>
            <a:normAutofit fontScale="92500"/>
          </a:bodyPr>
          <a:lstStyle/>
          <a:p>
            <a:pPr algn="ctr">
              <a:buNone/>
            </a:pPr>
            <a:r>
              <a:rPr lang="en-GB" sz="2200" b="1" dirty="0" smtClean="0">
                <a:latin typeface="+mj-lt"/>
                <a:hlinkClick r:id="rId2"/>
              </a:rPr>
              <a:t>YouTube - AFL GRAND FINAL 2010 DRAW - St </a:t>
            </a:r>
            <a:r>
              <a:rPr lang="en-GB" sz="2200" b="1" dirty="0" err="1" smtClean="0">
                <a:latin typeface="+mj-lt"/>
                <a:hlinkClick r:id="rId2"/>
              </a:rPr>
              <a:t>kilda</a:t>
            </a:r>
            <a:r>
              <a:rPr lang="en-GB" sz="2200" b="1" dirty="0" smtClean="0">
                <a:latin typeface="+mj-lt"/>
                <a:hlinkClick r:id="rId2"/>
              </a:rPr>
              <a:t> v Collingwood</a:t>
            </a:r>
            <a:endParaRPr lang="en-GB" sz="2200" b="1" dirty="0" smtClean="0">
              <a:latin typeface="+mj-lt"/>
            </a:endParaRPr>
          </a:p>
          <a:p>
            <a:pPr algn="ctr">
              <a:buNone/>
            </a:pPr>
            <a:r>
              <a:rPr lang="en-GB" sz="2200" b="1" dirty="0" smtClean="0">
                <a:latin typeface="+mj-lt"/>
              </a:rPr>
              <a:t>Watch the clip and find examples of how Australian sport reflects their society!</a:t>
            </a:r>
          </a:p>
          <a:p>
            <a:pPr algn="ctr">
              <a:buNone/>
            </a:pPr>
            <a:r>
              <a:rPr lang="en-GB" sz="2200" b="1" dirty="0" smtClean="0">
                <a:latin typeface="+mj-lt"/>
              </a:rPr>
              <a:t>Think about:</a:t>
            </a:r>
          </a:p>
          <a:p>
            <a:r>
              <a:rPr lang="en-GB" sz="2200" b="1" dirty="0" smtClean="0">
                <a:latin typeface="+mj-lt"/>
              </a:rPr>
              <a:t>Bush Culture</a:t>
            </a:r>
          </a:p>
          <a:p>
            <a:r>
              <a:rPr lang="en-GB" sz="2200" b="1" dirty="0" smtClean="0">
                <a:latin typeface="+mj-lt"/>
              </a:rPr>
              <a:t>Outdoor Lifestyle</a:t>
            </a:r>
          </a:p>
          <a:p>
            <a:r>
              <a:rPr lang="en-GB" sz="2200" b="1" dirty="0" smtClean="0">
                <a:latin typeface="+mj-lt"/>
              </a:rPr>
              <a:t>True Australian Game</a:t>
            </a:r>
          </a:p>
          <a:p>
            <a:r>
              <a:rPr lang="en-GB" sz="2200" b="1" dirty="0" smtClean="0">
                <a:latin typeface="+mj-lt"/>
              </a:rPr>
              <a:t>Its link with cricket</a:t>
            </a:r>
          </a:p>
          <a:p>
            <a:r>
              <a:rPr lang="en-GB" sz="2200" b="1" dirty="0" smtClean="0">
                <a:latin typeface="+mj-lt"/>
              </a:rPr>
              <a:t>History of Immigration – Multi - </a:t>
            </a:r>
            <a:r>
              <a:rPr lang="en-GB" sz="2200" b="1" dirty="0" err="1" smtClean="0">
                <a:latin typeface="+mj-lt"/>
              </a:rPr>
              <a:t>Culturalism</a:t>
            </a:r>
            <a:endParaRPr lang="en-GB" sz="2200" b="1" dirty="0" smtClean="0">
              <a:latin typeface="+mj-lt"/>
            </a:endParaRPr>
          </a:p>
          <a:p>
            <a:r>
              <a:rPr lang="en-GB" sz="2200" b="1" dirty="0" smtClean="0">
                <a:latin typeface="+mj-lt"/>
              </a:rPr>
              <a:t>Link with Aboriginal leaping game</a:t>
            </a:r>
          </a:p>
          <a:p>
            <a:r>
              <a:rPr lang="en-GB" sz="2200" b="1" dirty="0" smtClean="0">
                <a:latin typeface="+mj-lt"/>
              </a:rPr>
              <a:t>Disproportionate Aboriginal representation</a:t>
            </a:r>
          </a:p>
          <a:p>
            <a:r>
              <a:rPr lang="en-GB" sz="2200" b="1" dirty="0" smtClean="0">
                <a:latin typeface="+mj-lt"/>
              </a:rPr>
              <a:t>Link with Irish Gaelic Football </a:t>
            </a:r>
          </a:p>
          <a:p>
            <a:r>
              <a:rPr lang="en-GB" sz="2200" b="1" dirty="0" smtClean="0">
                <a:latin typeface="+mj-lt"/>
              </a:rPr>
              <a:t>Popularity, Celebrity Status, Reaches whole of society not just males</a:t>
            </a:r>
          </a:p>
          <a:p>
            <a:r>
              <a:rPr lang="en-GB" sz="2200" b="1" dirty="0" smtClean="0">
                <a:latin typeface="+mj-lt"/>
              </a:rPr>
              <a:t>Commercialism</a:t>
            </a:r>
          </a:p>
          <a:p>
            <a:r>
              <a:rPr lang="en-GB" sz="2200" b="1" dirty="0" smtClean="0">
                <a:latin typeface="+mj-lt"/>
              </a:rPr>
              <a:t>Capitalism</a:t>
            </a:r>
          </a:p>
          <a:p>
            <a:pPr>
              <a:buNone/>
            </a:pPr>
            <a:endParaRPr lang="en-GB" sz="2200" b="1" dirty="0" smtClean="0">
              <a:latin typeface="+mj-lt"/>
            </a:endParaRPr>
          </a:p>
          <a:p>
            <a:pPr>
              <a:buNone/>
            </a:pPr>
            <a:r>
              <a:rPr lang="en-GB" sz="2200" b="1" dirty="0" smtClean="0">
                <a:latin typeface="+mj-lt"/>
              </a:rPr>
              <a:t>Extension</a:t>
            </a:r>
          </a:p>
          <a:p>
            <a:r>
              <a:rPr lang="en-GB" sz="2200" b="1" dirty="0" smtClean="0">
                <a:latin typeface="+mj-lt"/>
              </a:rPr>
              <a:t>Americanisation of Australian Sport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Autofit/>
          </a:bodyPr>
          <a:lstStyle/>
          <a:p>
            <a:r>
              <a:rPr lang="en-GB" sz="2200" b="1" u="sng" dirty="0" smtClean="0"/>
              <a:t>The Role of 19</a:t>
            </a:r>
            <a:r>
              <a:rPr lang="en-GB" sz="2200" b="1" u="sng" baseline="30000" dirty="0" smtClean="0"/>
              <a:t>th</a:t>
            </a:r>
            <a:r>
              <a:rPr lang="en-GB" sz="2200" b="1" u="sng" dirty="0" smtClean="0"/>
              <a:t> C Public Schools </a:t>
            </a:r>
            <a:endParaRPr lang="en-GB" sz="2200" b="1" u="sng" dirty="0"/>
          </a:p>
        </p:txBody>
      </p:sp>
      <p:sp>
        <p:nvSpPr>
          <p:cNvPr id="3" name="Content Placeholder 2"/>
          <p:cNvSpPr>
            <a:spLocks noGrp="1"/>
          </p:cNvSpPr>
          <p:nvPr>
            <p:ph idx="1"/>
          </p:nvPr>
        </p:nvSpPr>
        <p:spPr>
          <a:xfrm>
            <a:off x="0" y="357166"/>
            <a:ext cx="9144000" cy="6500834"/>
          </a:xfrm>
        </p:spPr>
        <p:txBody>
          <a:bodyPr>
            <a:noAutofit/>
          </a:bodyPr>
          <a:lstStyle/>
          <a:p>
            <a:pPr marL="457200" indent="-457200"/>
            <a:r>
              <a:rPr lang="en-GB" sz="2000" b="1" dirty="0" smtClean="0">
                <a:latin typeface="+mj-lt"/>
              </a:rPr>
              <a:t>Elite </a:t>
            </a:r>
            <a:r>
              <a:rPr lang="en-GB" sz="2000" b="1" dirty="0" smtClean="0">
                <a:solidFill>
                  <a:srgbClr val="FF0000"/>
                </a:solidFill>
                <a:latin typeface="+mj-lt"/>
              </a:rPr>
              <a:t>PUBLIC SCHOOLS </a:t>
            </a:r>
            <a:r>
              <a:rPr lang="en-GB" sz="2000" b="1" dirty="0" smtClean="0">
                <a:latin typeface="+mj-lt"/>
              </a:rPr>
              <a:t>included Eton, Rugby, Harrow, and Charterhouse. These schools were </a:t>
            </a:r>
            <a:r>
              <a:rPr lang="en-GB" sz="2000" b="1" dirty="0" smtClean="0">
                <a:solidFill>
                  <a:srgbClr val="FF0000"/>
                </a:solidFill>
                <a:latin typeface="+mj-lt"/>
              </a:rPr>
              <a:t>BOARDING SCHOOLS </a:t>
            </a:r>
            <a:r>
              <a:rPr lang="en-GB" sz="2000" b="1" dirty="0" smtClean="0">
                <a:latin typeface="+mj-lt"/>
              </a:rPr>
              <a:t>which meant the boys had lots of </a:t>
            </a:r>
            <a:r>
              <a:rPr lang="en-GB" sz="2000" b="1" dirty="0" smtClean="0">
                <a:solidFill>
                  <a:srgbClr val="FF0000"/>
                </a:solidFill>
                <a:latin typeface="+mj-lt"/>
              </a:rPr>
              <a:t>TIME</a:t>
            </a:r>
            <a:r>
              <a:rPr lang="en-GB" sz="2000" b="1" dirty="0" smtClean="0">
                <a:latin typeface="+mj-lt"/>
              </a:rPr>
              <a:t> and would play early forms of the sports we play today. A </a:t>
            </a:r>
            <a:r>
              <a:rPr lang="en-GB" sz="2000" b="1" dirty="0" smtClean="0">
                <a:solidFill>
                  <a:srgbClr val="FF0000"/>
                </a:solidFill>
                <a:latin typeface="+mj-lt"/>
              </a:rPr>
              <a:t>GAMES ETHIC </a:t>
            </a:r>
            <a:r>
              <a:rPr lang="en-GB" sz="2000" b="1" dirty="0" smtClean="0">
                <a:latin typeface="+mj-lt"/>
              </a:rPr>
              <a:t>developed</a:t>
            </a:r>
          </a:p>
          <a:p>
            <a:pPr marL="457200" indent="-457200"/>
            <a:r>
              <a:rPr lang="en-GB" sz="2000" b="1" dirty="0" smtClean="0">
                <a:latin typeface="+mj-lt"/>
              </a:rPr>
              <a:t>These schools were privileged as they had superb </a:t>
            </a:r>
            <a:r>
              <a:rPr lang="en-GB" sz="2000" b="1" dirty="0" smtClean="0">
                <a:solidFill>
                  <a:srgbClr val="FF0000"/>
                </a:solidFill>
                <a:latin typeface="+mj-lt"/>
              </a:rPr>
              <a:t>FACILITIES, MASSIVE GROUNDS, PROFESSIONAL COACHES, </a:t>
            </a:r>
            <a:r>
              <a:rPr lang="en-GB" sz="2000" b="1" dirty="0" smtClean="0">
                <a:latin typeface="+mj-lt"/>
              </a:rPr>
              <a:t>enthusiastic</a:t>
            </a:r>
            <a:r>
              <a:rPr lang="en-GB" sz="2000" b="1" dirty="0" smtClean="0">
                <a:solidFill>
                  <a:srgbClr val="FF0000"/>
                </a:solidFill>
                <a:latin typeface="+mj-lt"/>
              </a:rPr>
              <a:t> ASSISITANT MASTERS</a:t>
            </a:r>
            <a:endParaRPr lang="en-GB" sz="2000" b="1" dirty="0" smtClean="0">
              <a:latin typeface="+mj-lt"/>
            </a:endParaRPr>
          </a:p>
          <a:p>
            <a:pPr marL="457200" indent="-457200"/>
            <a:r>
              <a:rPr lang="en-GB" sz="2000" b="1" dirty="0" smtClean="0">
                <a:latin typeface="+mj-lt"/>
              </a:rPr>
              <a:t>Their pupils eventually went to elite </a:t>
            </a:r>
            <a:r>
              <a:rPr lang="en-GB" sz="2000" b="1" dirty="0" smtClean="0">
                <a:solidFill>
                  <a:srgbClr val="FF0000"/>
                </a:solidFill>
                <a:latin typeface="+mj-lt"/>
              </a:rPr>
              <a:t>UNIVERSITIES</a:t>
            </a:r>
            <a:r>
              <a:rPr lang="en-GB" sz="2000" b="1" dirty="0" smtClean="0">
                <a:latin typeface="+mj-lt"/>
              </a:rPr>
              <a:t> like Cambridge and Oxford</a:t>
            </a:r>
          </a:p>
          <a:p>
            <a:pPr marL="457200" indent="-457200"/>
            <a:r>
              <a:rPr lang="en-GB" sz="2000" b="1" dirty="0" smtClean="0">
                <a:latin typeface="+mj-lt"/>
              </a:rPr>
              <a:t>In the late 19</a:t>
            </a:r>
            <a:r>
              <a:rPr lang="en-GB" sz="2000" b="1" baseline="30000" dirty="0" smtClean="0">
                <a:latin typeface="+mj-lt"/>
              </a:rPr>
              <a:t>th</a:t>
            </a:r>
            <a:r>
              <a:rPr lang="en-GB" sz="2000" b="1" dirty="0" smtClean="0">
                <a:latin typeface="+mj-lt"/>
              </a:rPr>
              <a:t> C society was quite </a:t>
            </a:r>
            <a:r>
              <a:rPr lang="en-GB" sz="2000" b="1" dirty="0" smtClean="0">
                <a:solidFill>
                  <a:srgbClr val="FF0000"/>
                </a:solidFill>
                <a:latin typeface="+mj-lt"/>
              </a:rPr>
              <a:t>ROWDY</a:t>
            </a:r>
            <a:r>
              <a:rPr lang="en-GB" sz="2000" b="1" dirty="0" smtClean="0">
                <a:latin typeface="+mj-lt"/>
              </a:rPr>
              <a:t> and </a:t>
            </a:r>
            <a:r>
              <a:rPr lang="en-GB" sz="2000" b="1" dirty="0" smtClean="0">
                <a:solidFill>
                  <a:srgbClr val="FF0000"/>
                </a:solidFill>
                <a:latin typeface="+mj-lt"/>
              </a:rPr>
              <a:t>VIOLENT. </a:t>
            </a:r>
          </a:p>
          <a:p>
            <a:pPr marL="457200" indent="-457200"/>
            <a:r>
              <a:rPr lang="en-GB" sz="2000" b="1" dirty="0" smtClean="0">
                <a:latin typeface="+mj-lt"/>
              </a:rPr>
              <a:t>The schools were organised into a </a:t>
            </a:r>
            <a:r>
              <a:rPr lang="en-GB" sz="2000" b="1" dirty="0" smtClean="0">
                <a:solidFill>
                  <a:srgbClr val="FF0000"/>
                </a:solidFill>
                <a:latin typeface="+mj-lt"/>
              </a:rPr>
              <a:t>HOUSE SYSTEM. </a:t>
            </a:r>
            <a:r>
              <a:rPr lang="en-GB" sz="2000" b="1" dirty="0" smtClean="0">
                <a:latin typeface="+mj-lt"/>
              </a:rPr>
              <a:t>The </a:t>
            </a:r>
            <a:r>
              <a:rPr lang="en-GB" sz="2000" b="1" dirty="0" smtClean="0">
                <a:solidFill>
                  <a:srgbClr val="FF0000"/>
                </a:solidFill>
                <a:latin typeface="+mj-lt"/>
              </a:rPr>
              <a:t>HOUSE CAPTAINS </a:t>
            </a:r>
            <a:r>
              <a:rPr lang="en-GB" sz="2000" b="1" dirty="0" smtClean="0">
                <a:latin typeface="+mj-lt"/>
              </a:rPr>
              <a:t>would organise daily fixtures which were encouraged by the </a:t>
            </a:r>
            <a:r>
              <a:rPr lang="en-GB" sz="2000" b="1" dirty="0" smtClean="0">
                <a:solidFill>
                  <a:srgbClr val="FF0000"/>
                </a:solidFill>
                <a:latin typeface="+mj-lt"/>
              </a:rPr>
              <a:t>ASSISTANT MASTERS </a:t>
            </a:r>
            <a:r>
              <a:rPr lang="en-GB" sz="2000" b="1" dirty="0" smtClean="0">
                <a:latin typeface="+mj-lt"/>
              </a:rPr>
              <a:t>because they saw it as a way of </a:t>
            </a:r>
            <a:r>
              <a:rPr lang="en-GB" sz="2000" b="1" dirty="0" smtClean="0">
                <a:solidFill>
                  <a:srgbClr val="FF0000"/>
                </a:solidFill>
                <a:latin typeface="+mj-lt"/>
              </a:rPr>
              <a:t>DISCIPLINING</a:t>
            </a:r>
            <a:r>
              <a:rPr lang="en-GB" sz="2000" b="1" dirty="0" smtClean="0">
                <a:latin typeface="+mj-lt"/>
              </a:rPr>
              <a:t> the pupils. The games taught Christianity </a:t>
            </a:r>
            <a:r>
              <a:rPr lang="en-GB" sz="2000" b="1" dirty="0" smtClean="0">
                <a:solidFill>
                  <a:srgbClr val="FF0000"/>
                </a:solidFill>
                <a:latin typeface="+mj-lt"/>
              </a:rPr>
              <a:t>(MUSCULAR CHRISTIANITY) </a:t>
            </a:r>
            <a:r>
              <a:rPr lang="en-GB" sz="2000" b="1" dirty="0" smtClean="0">
                <a:latin typeface="+mj-lt"/>
              </a:rPr>
              <a:t>and was </a:t>
            </a:r>
            <a:r>
              <a:rPr lang="en-GB" sz="2000" b="1" dirty="0" smtClean="0">
                <a:solidFill>
                  <a:srgbClr val="FF0000"/>
                </a:solidFill>
                <a:latin typeface="+mj-lt"/>
              </a:rPr>
              <a:t>CHARACTER BUILDING. </a:t>
            </a:r>
          </a:p>
          <a:p>
            <a:pPr marL="457200" indent="-457200"/>
            <a:r>
              <a:rPr lang="en-GB" sz="2000" b="1" dirty="0" smtClean="0">
                <a:latin typeface="+mj-lt"/>
              </a:rPr>
              <a:t>The </a:t>
            </a:r>
            <a:r>
              <a:rPr lang="en-GB" sz="2000" b="1" dirty="0" smtClean="0">
                <a:solidFill>
                  <a:srgbClr val="FF0000"/>
                </a:solidFill>
                <a:latin typeface="+mj-lt"/>
              </a:rPr>
              <a:t>BRITISH EMPIRE </a:t>
            </a:r>
            <a:r>
              <a:rPr lang="en-GB" sz="2000" b="1" dirty="0" smtClean="0">
                <a:latin typeface="+mj-lt"/>
              </a:rPr>
              <a:t>covered almost a third of the land in the world. Pupils at these schools and universities gained important roles around the empire such as </a:t>
            </a:r>
            <a:r>
              <a:rPr lang="en-GB" sz="2000" b="1" dirty="0" smtClean="0">
                <a:solidFill>
                  <a:srgbClr val="FF0000"/>
                </a:solidFill>
                <a:latin typeface="+mj-lt"/>
              </a:rPr>
              <a:t>INDUSTRIALISTS </a:t>
            </a:r>
            <a:r>
              <a:rPr lang="en-GB" sz="2000" b="1" dirty="0" smtClean="0">
                <a:latin typeface="+mj-lt"/>
              </a:rPr>
              <a:t>and </a:t>
            </a:r>
            <a:r>
              <a:rPr lang="en-GB" sz="2000" b="1" dirty="0" smtClean="0">
                <a:solidFill>
                  <a:srgbClr val="FF0000"/>
                </a:solidFill>
                <a:latin typeface="+mj-lt"/>
              </a:rPr>
              <a:t>ARMY OFFICERS</a:t>
            </a:r>
            <a:r>
              <a:rPr lang="en-GB" sz="2000" b="1" dirty="0" smtClean="0">
                <a:latin typeface="+mj-lt"/>
              </a:rPr>
              <a:t>. Many also had lead roles at home as </a:t>
            </a:r>
            <a:r>
              <a:rPr lang="en-GB" sz="2000" b="1" dirty="0" smtClean="0">
                <a:solidFill>
                  <a:srgbClr val="FF0000"/>
                </a:solidFill>
                <a:latin typeface="+mj-lt"/>
              </a:rPr>
              <a:t>TEACHERS, VICARS, POLITICIANS, </a:t>
            </a:r>
            <a:r>
              <a:rPr lang="en-GB" sz="2000" b="1" dirty="0" smtClean="0">
                <a:latin typeface="+mj-lt"/>
              </a:rPr>
              <a:t>and of course </a:t>
            </a:r>
            <a:r>
              <a:rPr lang="en-GB" sz="2000" b="1" dirty="0" smtClean="0">
                <a:solidFill>
                  <a:srgbClr val="FF0000"/>
                </a:solidFill>
                <a:latin typeface="+mj-lt"/>
              </a:rPr>
              <a:t>PARENTS. </a:t>
            </a:r>
            <a:r>
              <a:rPr lang="en-GB" sz="2000" b="1" dirty="0" smtClean="0">
                <a:latin typeface="+mj-lt"/>
              </a:rPr>
              <a:t>They had a huge influence and took their passion for these games around the Empire. </a:t>
            </a:r>
          </a:p>
          <a:p>
            <a:pPr marL="457200" indent="-457200"/>
            <a:r>
              <a:rPr lang="en-GB" sz="2000" b="1" dirty="0" smtClean="0">
                <a:latin typeface="+mj-lt"/>
              </a:rPr>
              <a:t>To ensure that everyone played by the same rules, many </a:t>
            </a:r>
            <a:r>
              <a:rPr lang="en-GB" sz="2000" b="1" dirty="0" smtClean="0">
                <a:solidFill>
                  <a:srgbClr val="FF0000"/>
                </a:solidFill>
                <a:latin typeface="+mj-lt"/>
              </a:rPr>
              <a:t>NGBs</a:t>
            </a:r>
            <a:r>
              <a:rPr lang="en-GB" sz="2000" b="1" dirty="0" smtClean="0">
                <a:latin typeface="+mj-lt"/>
              </a:rPr>
              <a:t> were formed during this period by the same ex pupils of these </a:t>
            </a:r>
            <a:r>
              <a:rPr lang="en-GB" sz="2000" b="1" dirty="0" smtClean="0">
                <a:solidFill>
                  <a:srgbClr val="FF0000"/>
                </a:solidFill>
                <a:latin typeface="+mj-lt"/>
              </a:rPr>
              <a:t>PUBLIC SCHOOLS</a:t>
            </a:r>
          </a:p>
          <a:p>
            <a:pPr marL="457200" indent="-457200"/>
            <a:endParaRPr lang="en-GB" sz="2000" b="1" dirty="0" smtClean="0">
              <a:latin typeface="+mj-lt"/>
            </a:endParaRPr>
          </a:p>
          <a:p>
            <a:pPr>
              <a:buNone/>
            </a:pPr>
            <a:endParaRPr lang="en-GB" sz="2000" b="1" dirty="0" smtClean="0">
              <a:latin typeface="+mj-lt"/>
            </a:endParaRPr>
          </a:p>
          <a:p>
            <a:endParaRPr lang="en-GB" sz="2000" b="1" dirty="0" smtClean="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t>The Role of 19</a:t>
            </a:r>
            <a:r>
              <a:rPr lang="en-GB" b="1" u="sng" baseline="30000" dirty="0" smtClean="0"/>
              <a:t>th</a:t>
            </a:r>
            <a:r>
              <a:rPr lang="en-GB" b="1" u="sng" dirty="0" smtClean="0"/>
              <a:t> C Public Schools </a:t>
            </a:r>
            <a:endParaRPr lang="en-GB" b="1" u="sng" dirty="0"/>
          </a:p>
        </p:txBody>
      </p:sp>
      <p:sp>
        <p:nvSpPr>
          <p:cNvPr id="3" name="Content Placeholder 2"/>
          <p:cNvSpPr>
            <a:spLocks noGrp="1"/>
          </p:cNvSpPr>
          <p:nvPr>
            <p:ph idx="1"/>
          </p:nvPr>
        </p:nvSpPr>
        <p:spPr>
          <a:xfrm>
            <a:off x="0" y="500042"/>
            <a:ext cx="9144000" cy="6357958"/>
          </a:xfrm>
        </p:spPr>
        <p:txBody>
          <a:bodyPr>
            <a:noAutofit/>
          </a:bodyPr>
          <a:lstStyle/>
          <a:p>
            <a:pPr marL="457200" indent="-457200">
              <a:buNone/>
            </a:pPr>
            <a:r>
              <a:rPr lang="en-GB" sz="2800" b="1" dirty="0" smtClean="0">
                <a:latin typeface="+mj-lt"/>
              </a:rPr>
              <a:t>	Watch the 2 clips and answer the following questions:</a:t>
            </a:r>
          </a:p>
          <a:p>
            <a:pPr marL="457200" indent="-457200"/>
            <a:r>
              <a:rPr lang="en-GB" sz="2800" b="1" dirty="0" smtClean="0">
                <a:latin typeface="+mj-lt"/>
              </a:rPr>
              <a:t>What were the Public Schools like in the 19</a:t>
            </a:r>
            <a:r>
              <a:rPr lang="en-GB" sz="2800" b="1" baseline="30000" dirty="0" smtClean="0">
                <a:latin typeface="+mj-lt"/>
              </a:rPr>
              <a:t>th</a:t>
            </a:r>
            <a:r>
              <a:rPr lang="en-GB" sz="2800" b="1" dirty="0" smtClean="0">
                <a:latin typeface="+mj-lt"/>
              </a:rPr>
              <a:t> Century?</a:t>
            </a:r>
          </a:p>
          <a:p>
            <a:pPr marL="457200" indent="-457200"/>
            <a:r>
              <a:rPr lang="en-GB" sz="2800" b="1" dirty="0" smtClean="0">
                <a:latin typeface="+mj-lt"/>
              </a:rPr>
              <a:t>Why did schools and teachers allow boys to play sport?</a:t>
            </a:r>
          </a:p>
          <a:p>
            <a:pPr marL="457200" indent="-457200"/>
            <a:r>
              <a:rPr lang="en-GB" sz="2800" b="1" dirty="0" smtClean="0">
                <a:latin typeface="+mj-lt"/>
              </a:rPr>
              <a:t>Explain the differences in the Public Schools Rules?</a:t>
            </a:r>
          </a:p>
          <a:p>
            <a:pPr marL="457200" indent="-457200"/>
            <a:r>
              <a:rPr lang="en-GB" sz="2800" b="1" dirty="0" smtClean="0">
                <a:latin typeface="+mj-lt"/>
              </a:rPr>
              <a:t>What problems arose? How did they solve them?</a:t>
            </a:r>
          </a:p>
          <a:p>
            <a:pPr marL="457200" indent="-457200"/>
            <a:r>
              <a:rPr lang="en-GB" sz="2800" b="1" dirty="0" smtClean="0">
                <a:latin typeface="+mj-lt"/>
              </a:rPr>
              <a:t>How did Rugby and Association Football split?</a:t>
            </a:r>
          </a:p>
          <a:p>
            <a:pPr marL="457200" indent="-457200"/>
            <a:r>
              <a:rPr lang="en-GB" sz="2800" b="1" dirty="0" smtClean="0">
                <a:latin typeface="+mj-lt"/>
              </a:rPr>
              <a:t>How do the rules differ from today?</a:t>
            </a:r>
          </a:p>
          <a:p>
            <a:pPr marL="457200" indent="-457200"/>
            <a:r>
              <a:rPr lang="en-GB" sz="2800" b="1" dirty="0" smtClean="0">
                <a:latin typeface="+mj-lt"/>
              </a:rPr>
              <a:t>How did half time originate?</a:t>
            </a:r>
          </a:p>
          <a:p>
            <a:pPr marL="457200" indent="-457200"/>
            <a:r>
              <a:rPr lang="en-GB" sz="2800" b="1" dirty="0" smtClean="0">
                <a:latin typeface="+mj-lt"/>
              </a:rPr>
              <a:t>Why did the game become an international one?</a:t>
            </a:r>
          </a:p>
          <a:p>
            <a:pPr marL="457200" indent="-457200">
              <a:buNone/>
            </a:pPr>
            <a:endParaRPr lang="en-GB" sz="2800" b="1" dirty="0" smtClean="0">
              <a:latin typeface="+mj-lt"/>
              <a:hlinkClick r:id="rId2"/>
            </a:endParaRPr>
          </a:p>
          <a:p>
            <a:pPr marL="457200" indent="-457200">
              <a:buNone/>
            </a:pPr>
            <a:r>
              <a:rPr lang="en-GB" sz="2800" b="1" dirty="0" smtClean="0">
                <a:latin typeface="+mj-lt"/>
                <a:hlinkClick r:id="rId2"/>
              </a:rPr>
              <a:t>YouTube - The History of Football (1/2)</a:t>
            </a:r>
            <a:endParaRPr lang="en-GB" sz="2800" b="1" dirty="0" smtClean="0">
              <a:latin typeface="+mj-lt"/>
            </a:endParaRPr>
          </a:p>
          <a:p>
            <a:pPr marL="457200" indent="-457200">
              <a:buNone/>
            </a:pPr>
            <a:r>
              <a:rPr lang="en-GB" sz="2800" b="1" dirty="0" smtClean="0">
                <a:latin typeface="+mj-lt"/>
                <a:hlinkClick r:id="rId3"/>
              </a:rPr>
              <a:t>YouTube - The History of Football (2/2)</a:t>
            </a:r>
            <a:endParaRPr lang="en-GB" sz="2800" b="1" dirty="0" smtClean="0">
              <a:latin typeface="+mj-lt"/>
            </a:endParaRPr>
          </a:p>
          <a:p>
            <a:pPr marL="457200" indent="-457200">
              <a:buAutoNum type="arabicParenR"/>
            </a:pPr>
            <a:endParaRPr lang="en-GB" sz="2800" b="1" dirty="0" smtClean="0">
              <a:latin typeface="+mj-lt"/>
            </a:endParaRPr>
          </a:p>
          <a:p>
            <a:pPr>
              <a:buNone/>
            </a:pPr>
            <a:endParaRPr lang="en-GB" sz="2800" b="1" dirty="0" smtClean="0">
              <a:latin typeface="+mj-lt"/>
            </a:endParaRPr>
          </a:p>
          <a:p>
            <a:endParaRPr lang="en-GB" sz="2800" b="1" dirty="0" smtClean="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a:bodyPr>
          <a:lstStyle/>
          <a:p>
            <a:r>
              <a:rPr lang="en-GB" sz="2200" b="1" u="sng" dirty="0" smtClean="0">
                <a:latin typeface="Bodoni MT" pitchFamily="18" charset="0"/>
              </a:rPr>
              <a:t>MINORITY GROUPS</a:t>
            </a:r>
            <a:endParaRPr lang="en-GB" sz="2200" b="1" u="sng" dirty="0">
              <a:latin typeface="Bodoni MT" pitchFamily="18" charset="0"/>
            </a:endParaRPr>
          </a:p>
        </p:txBody>
      </p:sp>
      <p:sp>
        <p:nvSpPr>
          <p:cNvPr id="3" name="Content Placeholder 2"/>
          <p:cNvSpPr>
            <a:spLocks noGrp="1"/>
          </p:cNvSpPr>
          <p:nvPr>
            <p:ph idx="1"/>
          </p:nvPr>
        </p:nvSpPr>
        <p:spPr>
          <a:xfrm>
            <a:off x="0" y="500042"/>
            <a:ext cx="9144000" cy="6357958"/>
          </a:xfrm>
        </p:spPr>
        <p:txBody>
          <a:bodyPr>
            <a:noAutofit/>
          </a:bodyPr>
          <a:lstStyle/>
          <a:p>
            <a:pPr marL="457200" indent="-457200"/>
            <a:r>
              <a:rPr lang="en-GB" sz="2200" b="1" dirty="0" smtClean="0">
                <a:solidFill>
                  <a:srgbClr val="FF0000"/>
                </a:solidFill>
                <a:latin typeface="Bodoni MT" pitchFamily="18" charset="0"/>
              </a:rPr>
              <a:t>MINORITY </a:t>
            </a:r>
            <a:r>
              <a:rPr lang="en-GB" sz="2200" b="1" dirty="0" smtClean="0">
                <a:latin typeface="Bodoni MT" pitchFamily="18" charset="0"/>
              </a:rPr>
              <a:t>groups are sometimes referred to as </a:t>
            </a:r>
            <a:r>
              <a:rPr lang="en-GB" sz="2200" b="1" dirty="0" smtClean="0">
                <a:solidFill>
                  <a:srgbClr val="FF0000"/>
                </a:solidFill>
                <a:latin typeface="Bodoni MT" pitchFamily="18" charset="0"/>
              </a:rPr>
              <a:t>TARGET</a:t>
            </a:r>
            <a:r>
              <a:rPr lang="en-GB" sz="2200" b="1" dirty="0" smtClean="0">
                <a:latin typeface="Bodoni MT" pitchFamily="18" charset="0"/>
              </a:rPr>
              <a:t>,</a:t>
            </a:r>
            <a:r>
              <a:rPr lang="en-GB" sz="2200" b="1" dirty="0" smtClean="0">
                <a:solidFill>
                  <a:srgbClr val="FF0000"/>
                </a:solidFill>
                <a:latin typeface="Bodoni MT" pitchFamily="18" charset="0"/>
              </a:rPr>
              <a:t> PRIORITY </a:t>
            </a:r>
            <a:r>
              <a:rPr lang="en-GB" sz="2200" b="1" dirty="0" smtClean="0">
                <a:latin typeface="Bodoni MT" pitchFamily="18" charset="0"/>
              </a:rPr>
              <a:t>or </a:t>
            </a:r>
            <a:r>
              <a:rPr lang="en-GB" sz="2200" b="1" dirty="0" smtClean="0">
                <a:solidFill>
                  <a:srgbClr val="FF0000"/>
                </a:solidFill>
                <a:latin typeface="Bodoni MT" pitchFamily="18" charset="0"/>
              </a:rPr>
              <a:t>FOCUS </a:t>
            </a:r>
            <a:r>
              <a:rPr lang="en-GB" sz="2200" b="1" dirty="0" smtClean="0">
                <a:latin typeface="Bodoni MT" pitchFamily="18" charset="0"/>
              </a:rPr>
              <a:t>groups</a:t>
            </a:r>
          </a:p>
          <a:p>
            <a:pPr marL="457200" indent="-457200"/>
            <a:r>
              <a:rPr lang="en-GB" sz="2200" b="1" dirty="0" smtClean="0">
                <a:latin typeface="Bodoni MT" pitchFamily="18" charset="0"/>
              </a:rPr>
              <a:t>There are 5 key groups that are most likely to suffer </a:t>
            </a:r>
            <a:r>
              <a:rPr lang="en-GB" sz="2200" b="1" dirty="0" smtClean="0">
                <a:solidFill>
                  <a:srgbClr val="FF0000"/>
                </a:solidFill>
                <a:latin typeface="Bodoni MT" pitchFamily="18" charset="0"/>
              </a:rPr>
              <a:t>DISCRIMINATION </a:t>
            </a:r>
            <a:r>
              <a:rPr lang="en-GB" sz="2200" b="1" dirty="0" smtClean="0">
                <a:latin typeface="Bodoni MT" pitchFamily="18" charset="0"/>
              </a:rPr>
              <a:t>because of </a:t>
            </a:r>
            <a:r>
              <a:rPr lang="en-GB" sz="2200" b="1" dirty="0" smtClean="0">
                <a:solidFill>
                  <a:srgbClr val="FF0000"/>
                </a:solidFill>
                <a:latin typeface="Bodoni MT" pitchFamily="18" charset="0"/>
              </a:rPr>
              <a:t>MYTHS </a:t>
            </a:r>
            <a:r>
              <a:rPr lang="en-GB" sz="2200" b="1" dirty="0" smtClean="0">
                <a:latin typeface="Bodoni MT" pitchFamily="18" charset="0"/>
              </a:rPr>
              <a:t>about them and </a:t>
            </a:r>
            <a:r>
              <a:rPr lang="en-GB" sz="2200" b="1" dirty="0" smtClean="0">
                <a:solidFill>
                  <a:srgbClr val="FF0000"/>
                </a:solidFill>
                <a:latin typeface="Bodoni MT" pitchFamily="18" charset="0"/>
              </a:rPr>
              <a:t>STEREOTYPING</a:t>
            </a:r>
          </a:p>
          <a:p>
            <a:pPr marL="457200" indent="-457200"/>
            <a:r>
              <a:rPr lang="en-GB" sz="2200" b="1" dirty="0" smtClean="0">
                <a:latin typeface="Bodoni MT" pitchFamily="18" charset="0"/>
              </a:rPr>
              <a:t>They may also suffer </a:t>
            </a:r>
            <a:r>
              <a:rPr lang="en-GB" sz="2200" b="1" dirty="0" smtClean="0">
                <a:solidFill>
                  <a:srgbClr val="FF0000"/>
                </a:solidFill>
                <a:latin typeface="Bodoni MT" pitchFamily="18" charset="0"/>
              </a:rPr>
              <a:t>SOCIAL EXCLUSION</a:t>
            </a:r>
            <a:r>
              <a:rPr lang="en-GB" sz="2200" b="1" dirty="0" smtClean="0">
                <a:latin typeface="Bodoni MT" pitchFamily="18" charset="0"/>
              </a:rPr>
              <a:t>. This is when a group is disadvantaged because of low income, poor housing, poor health, lack of employable skills, living in an area with crime</a:t>
            </a:r>
          </a:p>
          <a:p>
            <a:pPr marL="457200" indent="-457200">
              <a:buAutoNum type="arabicParenR"/>
            </a:pPr>
            <a:r>
              <a:rPr lang="en-GB" sz="2200" b="1" dirty="0" smtClean="0">
                <a:latin typeface="Bodoni MT" pitchFamily="18" charset="0"/>
              </a:rPr>
              <a:t> </a:t>
            </a:r>
            <a:r>
              <a:rPr lang="en-GB" sz="2200" b="1" dirty="0" smtClean="0">
                <a:solidFill>
                  <a:srgbClr val="FF0000"/>
                </a:solidFill>
                <a:latin typeface="Bodoni MT" pitchFamily="18" charset="0"/>
              </a:rPr>
              <a:t>YOUNG PEOPLE</a:t>
            </a:r>
          </a:p>
          <a:p>
            <a:pPr marL="457200" indent="-457200">
              <a:buAutoNum type="arabicParenR"/>
            </a:pPr>
            <a:r>
              <a:rPr lang="en-GB" sz="2200" b="1" dirty="0" smtClean="0">
                <a:latin typeface="Bodoni MT" pitchFamily="18" charset="0"/>
              </a:rPr>
              <a:t> </a:t>
            </a:r>
            <a:r>
              <a:rPr lang="en-GB" sz="2200" b="1" dirty="0" smtClean="0">
                <a:solidFill>
                  <a:srgbClr val="FF0000"/>
                </a:solidFill>
                <a:latin typeface="Bodoni MT" pitchFamily="18" charset="0"/>
              </a:rPr>
              <a:t>THE ELDERLY</a:t>
            </a:r>
          </a:p>
          <a:p>
            <a:pPr marL="457200" indent="-457200">
              <a:buAutoNum type="arabicParenR"/>
            </a:pPr>
            <a:r>
              <a:rPr lang="en-GB" sz="2200" b="1" dirty="0" smtClean="0">
                <a:latin typeface="Bodoni MT" pitchFamily="18" charset="0"/>
              </a:rPr>
              <a:t> </a:t>
            </a:r>
            <a:r>
              <a:rPr lang="en-GB" sz="2200" b="1" dirty="0" smtClean="0">
                <a:solidFill>
                  <a:srgbClr val="FF0000"/>
                </a:solidFill>
                <a:latin typeface="Bodoni MT" pitchFamily="18" charset="0"/>
              </a:rPr>
              <a:t>PEOPLE WITH DISABILITIES</a:t>
            </a:r>
          </a:p>
          <a:p>
            <a:pPr marL="457200" indent="-457200">
              <a:buAutoNum type="arabicParenR"/>
            </a:pPr>
            <a:r>
              <a:rPr lang="en-GB" sz="2200" b="1" dirty="0" smtClean="0">
                <a:latin typeface="Bodoni MT" pitchFamily="18" charset="0"/>
              </a:rPr>
              <a:t> </a:t>
            </a:r>
            <a:r>
              <a:rPr lang="en-GB" sz="2200" b="1" dirty="0" smtClean="0">
                <a:solidFill>
                  <a:srgbClr val="FF0000"/>
                </a:solidFill>
                <a:latin typeface="Bodoni MT" pitchFamily="18" charset="0"/>
              </a:rPr>
              <a:t>WOMEN</a:t>
            </a:r>
          </a:p>
          <a:p>
            <a:pPr marL="457200" indent="-457200">
              <a:buAutoNum type="arabicParenR"/>
            </a:pPr>
            <a:r>
              <a:rPr lang="en-GB" sz="2200" b="1" dirty="0" smtClean="0">
                <a:latin typeface="Bodoni MT" pitchFamily="18" charset="0"/>
              </a:rPr>
              <a:t> </a:t>
            </a:r>
            <a:r>
              <a:rPr lang="en-GB" sz="2200" b="1" dirty="0" smtClean="0">
                <a:solidFill>
                  <a:srgbClr val="FF0000"/>
                </a:solidFill>
                <a:latin typeface="Bodoni MT" pitchFamily="18" charset="0"/>
              </a:rPr>
              <a:t>ETHNIC MINORITIES</a:t>
            </a:r>
          </a:p>
          <a:p>
            <a:pPr marL="457200" indent="-457200"/>
            <a:r>
              <a:rPr lang="en-GB" sz="2200" b="1" dirty="0" smtClean="0">
                <a:latin typeface="Bodoni MT" pitchFamily="18" charset="0"/>
              </a:rPr>
              <a:t> </a:t>
            </a:r>
            <a:r>
              <a:rPr lang="en-GB" sz="2200" b="1" dirty="0" smtClean="0">
                <a:solidFill>
                  <a:srgbClr val="FF0000"/>
                </a:solidFill>
                <a:latin typeface="Bodoni MT" pitchFamily="18" charset="0"/>
              </a:rPr>
              <a:t>SPORT ENGLAND </a:t>
            </a:r>
            <a:r>
              <a:rPr lang="en-GB" sz="2200" b="1" dirty="0" smtClean="0">
                <a:latin typeface="Bodoni MT" pitchFamily="18" charset="0"/>
              </a:rPr>
              <a:t>gives these groups </a:t>
            </a:r>
            <a:r>
              <a:rPr lang="en-GB" sz="2200" b="1" dirty="0" smtClean="0">
                <a:solidFill>
                  <a:srgbClr val="FF0000"/>
                </a:solidFill>
                <a:latin typeface="Bodoni MT" pitchFamily="18" charset="0"/>
              </a:rPr>
              <a:t>HIGH PRIORITY </a:t>
            </a:r>
            <a:r>
              <a:rPr lang="en-GB" sz="2200" b="1" dirty="0" smtClean="0">
                <a:latin typeface="Bodoni MT" pitchFamily="18" charset="0"/>
              </a:rPr>
              <a:t>in an attempt to increase their </a:t>
            </a:r>
            <a:r>
              <a:rPr lang="en-GB" sz="2200" b="1" dirty="0" smtClean="0">
                <a:solidFill>
                  <a:srgbClr val="FF0000"/>
                </a:solidFill>
                <a:latin typeface="Bodoni MT" pitchFamily="18" charset="0"/>
              </a:rPr>
              <a:t>MASS PARTICIPATION </a:t>
            </a:r>
            <a:r>
              <a:rPr lang="en-GB" sz="2200" b="1" dirty="0" smtClean="0">
                <a:latin typeface="Bodoni MT" pitchFamily="18" charset="0"/>
              </a:rPr>
              <a:t>and maybe </a:t>
            </a:r>
            <a:r>
              <a:rPr lang="en-GB" sz="2200" b="1" dirty="0" smtClean="0">
                <a:solidFill>
                  <a:srgbClr val="FF0000"/>
                </a:solidFill>
                <a:latin typeface="Bodoni MT" pitchFamily="18" charset="0"/>
              </a:rPr>
              <a:t>EXCELLENCE</a:t>
            </a:r>
            <a:endParaRPr lang="en-GB" sz="2200" b="1" dirty="0" smtClean="0">
              <a:latin typeface="Bodoni MT" pitchFamily="18" charset="0"/>
            </a:endParaRPr>
          </a:p>
          <a:p>
            <a:pPr marL="457200" indent="-457200">
              <a:buAutoNum type="arabicParenR"/>
            </a:pPr>
            <a:endParaRPr lang="en-GB" sz="2200" b="1" dirty="0" smtClean="0">
              <a:latin typeface="Bodoni MT" pitchFamily="18" charset="0"/>
            </a:endParaRPr>
          </a:p>
          <a:p>
            <a:pPr>
              <a:buNone/>
            </a:pPr>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600" b="1" u="sng" dirty="0" smtClean="0">
                <a:latin typeface="Bodoni MT" pitchFamily="18" charset="0"/>
              </a:rPr>
              <a:t>MINORITY GROUPS</a:t>
            </a:r>
            <a:endParaRPr lang="en-GB" sz="3600" b="1" u="sng" dirty="0">
              <a:latin typeface="Bodoni MT" pitchFamily="18" charset="0"/>
            </a:endParaRPr>
          </a:p>
        </p:txBody>
      </p:sp>
      <p:sp>
        <p:nvSpPr>
          <p:cNvPr id="3" name="Content Placeholder 2"/>
          <p:cNvSpPr>
            <a:spLocks noGrp="1"/>
          </p:cNvSpPr>
          <p:nvPr>
            <p:ph idx="1"/>
          </p:nvPr>
        </p:nvSpPr>
        <p:spPr>
          <a:xfrm>
            <a:off x="0" y="357166"/>
            <a:ext cx="9144000" cy="6500834"/>
          </a:xfrm>
        </p:spPr>
        <p:txBody>
          <a:bodyPr>
            <a:noAutofit/>
          </a:bodyPr>
          <a:lstStyle/>
          <a:p>
            <a:pPr marL="457200" indent="-457200">
              <a:buNone/>
            </a:pPr>
            <a:r>
              <a:rPr lang="en-GB" sz="2000" b="1" dirty="0" smtClean="0">
                <a:latin typeface="Bodoni MT" pitchFamily="18" charset="0"/>
              </a:rPr>
              <a:t>	There are many constraints on these </a:t>
            </a:r>
            <a:r>
              <a:rPr lang="en-GB" sz="2000" b="1" dirty="0" smtClean="0">
                <a:solidFill>
                  <a:srgbClr val="FF0000"/>
                </a:solidFill>
                <a:latin typeface="Bodoni MT" pitchFamily="18" charset="0"/>
              </a:rPr>
              <a:t>MINORITY GROUPS. </a:t>
            </a:r>
            <a:r>
              <a:rPr lang="en-GB" sz="2000" b="1" dirty="0" smtClean="0">
                <a:latin typeface="Bodoni MT" pitchFamily="18" charset="0"/>
              </a:rPr>
              <a:t>For each group identify the barriers that prevents their </a:t>
            </a:r>
            <a:r>
              <a:rPr lang="en-GB" sz="2000" b="1" dirty="0" smtClean="0">
                <a:solidFill>
                  <a:srgbClr val="FF0000"/>
                </a:solidFill>
                <a:latin typeface="Bodoni MT" pitchFamily="18" charset="0"/>
              </a:rPr>
              <a:t>ACCESS </a:t>
            </a:r>
            <a:r>
              <a:rPr lang="en-GB" sz="2000" b="1" dirty="0" smtClean="0">
                <a:latin typeface="Bodoni MT" pitchFamily="18" charset="0"/>
              </a:rPr>
              <a:t>to sport. Think about the following but start by stating why they need to take part at all. Are these Opportunity, Provision or Esteem barriers?</a:t>
            </a:r>
          </a:p>
          <a:p>
            <a:pPr marL="457200" indent="-457200"/>
            <a:r>
              <a:rPr lang="en-GB" sz="2000" b="1" dirty="0" smtClean="0">
                <a:latin typeface="Bodoni MT" pitchFamily="18" charset="0"/>
              </a:rPr>
              <a:t>Myths and Stereotypes – this can include Racism</a:t>
            </a:r>
          </a:p>
          <a:p>
            <a:pPr marL="457200" indent="-457200"/>
            <a:r>
              <a:rPr lang="en-GB" sz="2000" b="1" dirty="0" smtClean="0">
                <a:latin typeface="Bodoni MT" pitchFamily="18" charset="0"/>
              </a:rPr>
              <a:t>Equipment, facilities, kit</a:t>
            </a:r>
          </a:p>
          <a:p>
            <a:pPr marL="457200" indent="-457200"/>
            <a:r>
              <a:rPr lang="en-GB" sz="2000" b="1" dirty="0" smtClean="0">
                <a:latin typeface="Bodoni MT" pitchFamily="18" charset="0"/>
              </a:rPr>
              <a:t>Peers and Image of self and the sport</a:t>
            </a:r>
          </a:p>
          <a:p>
            <a:pPr marL="457200" indent="-457200"/>
            <a:r>
              <a:rPr lang="en-GB" sz="2000" b="1" dirty="0" smtClean="0">
                <a:latin typeface="Bodoni MT" pitchFamily="18" charset="0"/>
              </a:rPr>
              <a:t>Financial Factors</a:t>
            </a:r>
          </a:p>
          <a:p>
            <a:pPr marL="457200" indent="-457200"/>
            <a:r>
              <a:rPr lang="en-GB" sz="2000" b="1" dirty="0" smtClean="0">
                <a:latin typeface="Bodoni MT" pitchFamily="18" charset="0"/>
              </a:rPr>
              <a:t>Time</a:t>
            </a:r>
          </a:p>
          <a:p>
            <a:pPr marL="457200" indent="-457200"/>
            <a:r>
              <a:rPr lang="en-GB" sz="2000" b="1" dirty="0" smtClean="0">
                <a:latin typeface="Bodoni MT" pitchFamily="18" charset="0"/>
              </a:rPr>
              <a:t>Media Role</a:t>
            </a:r>
          </a:p>
          <a:p>
            <a:pPr marL="457200" indent="-457200"/>
            <a:r>
              <a:rPr lang="en-GB" sz="2000" b="1" dirty="0" smtClean="0">
                <a:latin typeface="Bodoni MT" pitchFamily="18" charset="0"/>
              </a:rPr>
              <a:t>Lifetime Sport, Lifelong Physical Activity</a:t>
            </a:r>
          </a:p>
          <a:p>
            <a:pPr marL="457200" indent="-457200"/>
            <a:r>
              <a:rPr lang="en-GB" sz="2000" b="1" dirty="0" smtClean="0">
                <a:latin typeface="Bodoni MT" pitchFamily="18" charset="0"/>
              </a:rPr>
              <a:t>Transport</a:t>
            </a:r>
          </a:p>
          <a:p>
            <a:pPr marL="457200" indent="-457200"/>
            <a:r>
              <a:rPr lang="en-GB" sz="2000" b="1" dirty="0" smtClean="0">
                <a:latin typeface="Bodoni MT" pitchFamily="18" charset="0"/>
              </a:rPr>
              <a:t>Illness or Injury – Physical Problems</a:t>
            </a:r>
          </a:p>
          <a:p>
            <a:pPr marL="457200" indent="-457200"/>
            <a:r>
              <a:rPr lang="en-GB" sz="2000" b="1" dirty="0" smtClean="0">
                <a:latin typeface="Bodoni MT" pitchFamily="18" charset="0"/>
              </a:rPr>
              <a:t>Type of Disability – Physical, Mental, Sensory, Wheelchair</a:t>
            </a:r>
          </a:p>
          <a:p>
            <a:pPr marL="457200" indent="-457200"/>
            <a:r>
              <a:rPr lang="en-GB" sz="2000" b="1" dirty="0" smtClean="0">
                <a:latin typeface="Bodoni MT" pitchFamily="18" charset="0"/>
              </a:rPr>
              <a:t>Range of Programmes on Offer</a:t>
            </a:r>
          </a:p>
          <a:p>
            <a:pPr marL="457200" indent="-457200"/>
            <a:r>
              <a:rPr lang="en-GB" sz="2000" b="1" dirty="0" smtClean="0">
                <a:latin typeface="Bodoni MT" pitchFamily="18" charset="0"/>
              </a:rPr>
              <a:t>Role Models</a:t>
            </a:r>
          </a:p>
          <a:p>
            <a:pPr marL="457200" indent="-457200" algn="ctr">
              <a:buNone/>
            </a:pPr>
            <a:r>
              <a:rPr lang="en-GB" sz="2000" b="1" i="1" dirty="0" smtClean="0">
                <a:latin typeface="Bodoni MT" pitchFamily="18" charset="0"/>
              </a:rPr>
              <a:t>Feedback your answers to another group. Prioritise the Needs of that group and create a plan to increase their </a:t>
            </a:r>
            <a:r>
              <a:rPr lang="en-GB" sz="2000" b="1" i="1" dirty="0" smtClean="0">
                <a:solidFill>
                  <a:srgbClr val="FF0000"/>
                </a:solidFill>
                <a:latin typeface="Bodoni MT" pitchFamily="18" charset="0"/>
              </a:rPr>
              <a:t>ACCESS. </a:t>
            </a:r>
            <a:r>
              <a:rPr lang="en-GB" sz="2000" b="1" i="1" dirty="0" smtClean="0">
                <a:latin typeface="Bodoni MT" pitchFamily="18" charset="0"/>
              </a:rPr>
              <a:t>State whether the need is Opportunity, Provision or Esteem</a:t>
            </a:r>
          </a:p>
          <a:p>
            <a:pPr marL="457200" indent="-457200">
              <a:buNone/>
            </a:pPr>
            <a:endParaRPr lang="en-GB" sz="2000" b="1" dirty="0" smtClean="0">
              <a:latin typeface="Bodoni MT" pitchFamily="18" charset="0"/>
            </a:endParaRPr>
          </a:p>
          <a:p>
            <a:pPr marL="457200" indent="-457200">
              <a:buAutoNum type="arabicParenR"/>
            </a:pPr>
            <a:endParaRPr lang="en-GB" sz="2000" b="1" dirty="0" smtClean="0">
              <a:latin typeface="Bodoni MT" pitchFamily="18" charset="0"/>
            </a:endParaRPr>
          </a:p>
          <a:p>
            <a:pPr>
              <a:buNone/>
            </a:pPr>
            <a:endParaRPr lang="en-GB" sz="2000" b="1" dirty="0" smtClean="0">
              <a:latin typeface="Bodoni MT" pitchFamily="18" charset="0"/>
            </a:endParaRPr>
          </a:p>
          <a:p>
            <a:endParaRPr lang="en-GB" sz="2000" b="1" dirty="0" smtClean="0">
              <a:latin typeface="Bodoni M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Autofit/>
          </a:bodyPr>
          <a:lstStyle/>
          <a:p>
            <a:r>
              <a:rPr lang="en-GB" sz="2200" b="1" u="sng" dirty="0" smtClean="0"/>
              <a:t>Drugs in Sport</a:t>
            </a:r>
            <a:endParaRPr lang="en-GB" sz="2200" b="1" u="sng" dirty="0"/>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200" b="1" dirty="0" smtClean="0">
                <a:latin typeface="+mj-lt"/>
              </a:rPr>
              <a:t>Drugs change the chemical balance of your body. Doing this with a view to improving performance is called </a:t>
            </a:r>
            <a:r>
              <a:rPr lang="en-GB" sz="2200" b="1" dirty="0" smtClean="0">
                <a:solidFill>
                  <a:srgbClr val="FF0000"/>
                </a:solidFill>
                <a:latin typeface="+mj-lt"/>
              </a:rPr>
              <a:t>DOPING</a:t>
            </a:r>
            <a:r>
              <a:rPr lang="en-GB" sz="2200" b="1" dirty="0" smtClean="0">
                <a:latin typeface="+mj-lt"/>
              </a:rPr>
              <a:t>.</a:t>
            </a:r>
          </a:p>
          <a:p>
            <a:pPr marL="457200" indent="-457200"/>
            <a:r>
              <a:rPr lang="en-GB" sz="2200" b="1" dirty="0" smtClean="0">
                <a:latin typeface="+mj-lt"/>
              </a:rPr>
              <a:t>Drugs are common place in sport and often involve some athletes trying to evade the testers with processes such as </a:t>
            </a:r>
            <a:r>
              <a:rPr lang="en-GB" sz="2200" b="1" dirty="0" smtClean="0">
                <a:solidFill>
                  <a:srgbClr val="FF0000"/>
                </a:solidFill>
                <a:latin typeface="+mj-lt"/>
              </a:rPr>
              <a:t>MASKING DRUGS</a:t>
            </a:r>
          </a:p>
          <a:p>
            <a:pPr marL="457200" indent="-457200"/>
            <a:r>
              <a:rPr lang="en-GB" sz="2200" b="1" dirty="0" smtClean="0">
                <a:latin typeface="+mj-lt"/>
              </a:rPr>
              <a:t>The </a:t>
            </a:r>
            <a:r>
              <a:rPr lang="en-GB" sz="2200" b="1" dirty="0" smtClean="0">
                <a:solidFill>
                  <a:srgbClr val="FF0000"/>
                </a:solidFill>
                <a:latin typeface="+mj-lt"/>
              </a:rPr>
              <a:t>COUNTER CULTURE </a:t>
            </a:r>
            <a:r>
              <a:rPr lang="en-GB" sz="2200" b="1" dirty="0" smtClean="0">
                <a:latin typeface="+mj-lt"/>
              </a:rPr>
              <a:t>argument (an idea that is very different from the mainstream culture) is that we should allow athletes to take drugs to level the playing field</a:t>
            </a:r>
          </a:p>
          <a:p>
            <a:pPr marL="457200" indent="-457200"/>
            <a:r>
              <a:rPr lang="en-GB" sz="2200" b="1" dirty="0" smtClean="0">
                <a:solidFill>
                  <a:srgbClr val="FF0000"/>
                </a:solidFill>
                <a:latin typeface="+mj-lt"/>
              </a:rPr>
              <a:t>WADA </a:t>
            </a:r>
            <a:r>
              <a:rPr lang="en-GB" sz="2200" b="1" dirty="0" smtClean="0">
                <a:latin typeface="+mj-lt"/>
              </a:rPr>
              <a:t>– The World Anti Doping Agency</a:t>
            </a:r>
          </a:p>
          <a:p>
            <a:pPr marL="457200" indent="-457200"/>
            <a:r>
              <a:rPr lang="en-GB" sz="2200" b="1" dirty="0" smtClean="0">
                <a:solidFill>
                  <a:srgbClr val="FF0000"/>
                </a:solidFill>
                <a:latin typeface="+mj-lt"/>
              </a:rPr>
              <a:t>100% ME </a:t>
            </a:r>
            <a:r>
              <a:rPr lang="en-GB" sz="2200" b="1" dirty="0" smtClean="0">
                <a:latin typeface="+mj-lt"/>
              </a:rPr>
              <a:t>– UK Sports Anti Doping Organisation</a:t>
            </a:r>
          </a:p>
          <a:p>
            <a:pPr marL="457200" indent="-457200"/>
            <a:r>
              <a:rPr lang="en-GB" sz="2200" b="1" dirty="0" smtClean="0">
                <a:latin typeface="+mj-lt"/>
              </a:rPr>
              <a:t>There are issues of </a:t>
            </a:r>
            <a:r>
              <a:rPr lang="en-GB" sz="2200" b="1" dirty="0" smtClean="0">
                <a:solidFill>
                  <a:srgbClr val="FF0000"/>
                </a:solidFill>
                <a:latin typeface="+mj-lt"/>
              </a:rPr>
              <a:t>MORALITY</a:t>
            </a:r>
            <a:r>
              <a:rPr lang="en-GB" sz="2200" b="1" dirty="0" smtClean="0">
                <a:latin typeface="+mj-lt"/>
              </a:rPr>
              <a:t>, </a:t>
            </a:r>
            <a:r>
              <a:rPr lang="en-GB" sz="2200" b="1" dirty="0" smtClean="0">
                <a:solidFill>
                  <a:srgbClr val="FF0000"/>
                </a:solidFill>
                <a:latin typeface="+mj-lt"/>
              </a:rPr>
              <a:t>ROLE MODELS </a:t>
            </a:r>
            <a:r>
              <a:rPr lang="en-GB" sz="2200" b="1" dirty="0" smtClean="0">
                <a:latin typeface="+mj-lt"/>
              </a:rPr>
              <a:t>and </a:t>
            </a:r>
            <a:r>
              <a:rPr lang="en-GB" sz="2200" b="1" dirty="0" smtClean="0">
                <a:solidFill>
                  <a:srgbClr val="FF0000"/>
                </a:solidFill>
                <a:latin typeface="+mj-lt"/>
              </a:rPr>
              <a:t>SPIRIT OF SPORT</a:t>
            </a:r>
          </a:p>
          <a:p>
            <a:pPr marL="514350" indent="-514350">
              <a:buAutoNum type="alphaUcParenR"/>
            </a:pPr>
            <a:r>
              <a:rPr lang="en-GB" sz="2200" b="1" dirty="0" smtClean="0">
                <a:latin typeface="+mj-lt"/>
              </a:rPr>
              <a:t>Explain the </a:t>
            </a:r>
            <a:r>
              <a:rPr lang="en-GB" sz="2200" b="1" dirty="0" smtClean="0">
                <a:solidFill>
                  <a:srgbClr val="FF0000"/>
                </a:solidFill>
                <a:latin typeface="+mj-lt"/>
              </a:rPr>
              <a:t>REASONS</a:t>
            </a:r>
            <a:r>
              <a:rPr lang="en-GB" sz="2200" b="1" dirty="0" smtClean="0">
                <a:latin typeface="+mj-lt"/>
              </a:rPr>
              <a:t> why athletes choose to </a:t>
            </a:r>
            <a:r>
              <a:rPr lang="en-GB" sz="2200" b="1" dirty="0" smtClean="0">
                <a:solidFill>
                  <a:srgbClr val="FF0000"/>
                </a:solidFill>
                <a:latin typeface="+mj-lt"/>
              </a:rPr>
              <a:t>DOPE. </a:t>
            </a:r>
            <a:r>
              <a:rPr lang="en-GB" sz="2200" b="1" dirty="0" smtClean="0">
                <a:latin typeface="+mj-lt"/>
              </a:rPr>
              <a:t>Think about: </a:t>
            </a:r>
            <a:r>
              <a:rPr lang="en-GB" sz="2200" b="1" dirty="0" smtClean="0">
                <a:solidFill>
                  <a:srgbClr val="FF0000"/>
                </a:solidFill>
                <a:latin typeface="+mj-lt"/>
              </a:rPr>
              <a:t>PSYCHOLOGICAL, SOCIAL </a:t>
            </a:r>
            <a:r>
              <a:rPr lang="en-GB" sz="2200" b="1" dirty="0" smtClean="0">
                <a:latin typeface="+mj-lt"/>
              </a:rPr>
              <a:t>and </a:t>
            </a:r>
            <a:r>
              <a:rPr lang="en-GB" sz="2200" b="1" dirty="0" smtClean="0">
                <a:solidFill>
                  <a:srgbClr val="FF0000"/>
                </a:solidFill>
                <a:latin typeface="+mj-lt"/>
              </a:rPr>
              <a:t>PHYSICAL </a:t>
            </a:r>
            <a:r>
              <a:rPr lang="en-GB" sz="2200" b="1" dirty="0" smtClean="0">
                <a:latin typeface="+mj-lt"/>
              </a:rPr>
              <a:t>reasons</a:t>
            </a:r>
          </a:p>
          <a:p>
            <a:pPr marL="514350" indent="-514350">
              <a:buAutoNum type="alphaUcParenR"/>
            </a:pPr>
            <a:r>
              <a:rPr lang="en-GB" sz="2200" b="1" dirty="0" smtClean="0">
                <a:latin typeface="+mj-lt"/>
              </a:rPr>
              <a:t>What are the </a:t>
            </a:r>
            <a:r>
              <a:rPr lang="en-GB" sz="2200" b="1" dirty="0" smtClean="0">
                <a:solidFill>
                  <a:srgbClr val="FF0000"/>
                </a:solidFill>
                <a:latin typeface="+mj-lt"/>
              </a:rPr>
              <a:t>CONSEQUENCES (4) ? </a:t>
            </a:r>
            <a:r>
              <a:rPr lang="en-GB" sz="2200" b="1" dirty="0" smtClean="0">
                <a:latin typeface="+mj-lt"/>
              </a:rPr>
              <a:t>Think about: </a:t>
            </a:r>
            <a:r>
              <a:rPr lang="en-GB" sz="2200" b="1" dirty="0" smtClean="0">
                <a:solidFill>
                  <a:srgbClr val="FF0000"/>
                </a:solidFill>
                <a:latin typeface="+mj-lt"/>
              </a:rPr>
              <a:t>MORALITY, HEALTH </a:t>
            </a:r>
            <a:r>
              <a:rPr lang="en-GB" sz="2200" b="1" dirty="0" smtClean="0">
                <a:latin typeface="+mj-lt"/>
              </a:rPr>
              <a:t>and </a:t>
            </a:r>
            <a:r>
              <a:rPr lang="en-GB" sz="2200" b="1" dirty="0" smtClean="0">
                <a:solidFill>
                  <a:srgbClr val="FF0000"/>
                </a:solidFill>
                <a:latin typeface="+mj-lt"/>
              </a:rPr>
              <a:t>WELL BEING, LEGALITY, ROLE MODELLING</a:t>
            </a:r>
          </a:p>
          <a:p>
            <a:pPr marL="514350" indent="-514350">
              <a:buAutoNum type="alphaUcParenR"/>
            </a:pPr>
            <a:r>
              <a:rPr lang="en-GB" sz="2200" b="1" dirty="0" smtClean="0">
                <a:latin typeface="+mj-lt"/>
              </a:rPr>
              <a:t>Suggest </a:t>
            </a:r>
            <a:r>
              <a:rPr lang="en-GB" sz="2200" b="1" dirty="0" smtClean="0">
                <a:solidFill>
                  <a:srgbClr val="FF0000"/>
                </a:solidFill>
                <a:latin typeface="+mj-lt"/>
              </a:rPr>
              <a:t>SOLUTION (5) </a:t>
            </a:r>
            <a:r>
              <a:rPr lang="en-GB" sz="2200" b="1" dirty="0" smtClean="0">
                <a:latin typeface="+mj-lt"/>
              </a:rPr>
              <a:t>to this problem. Think about </a:t>
            </a:r>
            <a:r>
              <a:rPr lang="en-GB" sz="2200" b="1" dirty="0" smtClean="0">
                <a:solidFill>
                  <a:srgbClr val="FF0000"/>
                </a:solidFill>
                <a:latin typeface="+mj-lt"/>
              </a:rPr>
              <a:t>TESTING, PUNISHMENTS, EDUCATION, LAW, ROLE MODELS</a:t>
            </a: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84"/>
            <a:ext cx="8229600" cy="439888"/>
          </a:xfrm>
        </p:spPr>
        <p:txBody>
          <a:bodyPr>
            <a:noAutofit/>
          </a:bodyPr>
          <a:lstStyle/>
          <a:p>
            <a:r>
              <a:rPr lang="en-GB" sz="3200" b="1" u="sng" dirty="0" smtClean="0"/>
              <a:t>UK Surviving Ethnic Sports and Games </a:t>
            </a:r>
            <a:endParaRPr lang="en-GB" sz="3200" b="1" u="sng" dirty="0"/>
          </a:p>
        </p:txBody>
      </p:sp>
      <p:sp>
        <p:nvSpPr>
          <p:cNvPr id="3" name="Content Placeholder 2"/>
          <p:cNvSpPr>
            <a:spLocks noGrp="1"/>
          </p:cNvSpPr>
          <p:nvPr>
            <p:ph idx="1"/>
          </p:nvPr>
        </p:nvSpPr>
        <p:spPr>
          <a:xfrm>
            <a:off x="0" y="332656"/>
            <a:ext cx="9144000" cy="6525344"/>
          </a:xfrm>
        </p:spPr>
        <p:txBody>
          <a:bodyPr>
            <a:noAutofit/>
          </a:bodyPr>
          <a:lstStyle/>
          <a:p>
            <a:r>
              <a:rPr lang="en-GB" sz="2200" b="1" dirty="0" smtClean="0">
                <a:solidFill>
                  <a:srgbClr val="FF0000"/>
                </a:solidFill>
                <a:latin typeface="+mj-lt"/>
              </a:rPr>
              <a:t>SOCIETY </a:t>
            </a:r>
            <a:r>
              <a:rPr lang="en-GB" sz="2200" b="1" dirty="0" smtClean="0">
                <a:latin typeface="+mj-lt"/>
              </a:rPr>
              <a:t>– a group of people bound together by similar traditions, institutions or nationality</a:t>
            </a:r>
          </a:p>
          <a:p>
            <a:r>
              <a:rPr lang="en-GB" sz="2200" b="1" dirty="0" smtClean="0">
                <a:solidFill>
                  <a:srgbClr val="FF0000"/>
                </a:solidFill>
                <a:latin typeface="+mj-lt"/>
              </a:rPr>
              <a:t>CULTURE</a:t>
            </a:r>
            <a:r>
              <a:rPr lang="en-GB" sz="2200" b="1" dirty="0" smtClean="0">
                <a:latin typeface="+mj-lt"/>
              </a:rPr>
              <a:t> – the traditions, beliefs customs, practices, sports, pastimes or social behaviour of a particular society or nation</a:t>
            </a:r>
          </a:p>
          <a:p>
            <a:r>
              <a:rPr lang="en-GB" sz="2200" b="1" dirty="0" smtClean="0">
                <a:solidFill>
                  <a:srgbClr val="FF0000"/>
                </a:solidFill>
                <a:latin typeface="+mj-lt"/>
              </a:rPr>
              <a:t>SPORT AND CULTURE </a:t>
            </a:r>
            <a:r>
              <a:rPr lang="en-GB" sz="2200" b="1" dirty="0" smtClean="0">
                <a:latin typeface="+mj-lt"/>
              </a:rPr>
              <a:t>– link </a:t>
            </a:r>
            <a:r>
              <a:rPr lang="en-GB" sz="2200" b="1" dirty="0" smtClean="0">
                <a:latin typeface="+mj-lt"/>
              </a:rPr>
              <a:t>between a society and its sports or pastimes</a:t>
            </a:r>
          </a:p>
          <a:p>
            <a:r>
              <a:rPr lang="en-GB" sz="2200" b="1" dirty="0" smtClean="0">
                <a:solidFill>
                  <a:srgbClr val="FF0000"/>
                </a:solidFill>
                <a:latin typeface="+mj-lt"/>
              </a:rPr>
              <a:t>ETHNIC IDENTITY- </a:t>
            </a:r>
            <a:r>
              <a:rPr lang="en-GB" sz="2200" b="1" dirty="0" smtClean="0">
                <a:latin typeface="+mj-lt"/>
              </a:rPr>
              <a:t>unique behaviour, traits, or characteristics of a group based on ritual or tradition</a:t>
            </a:r>
          </a:p>
          <a:p>
            <a:pPr>
              <a:buNone/>
            </a:pPr>
            <a:r>
              <a:rPr lang="en-GB" sz="2200" b="1" dirty="0" smtClean="0">
                <a:latin typeface="+mj-lt"/>
              </a:rPr>
              <a:t>These games have survived because of:</a:t>
            </a:r>
          </a:p>
          <a:p>
            <a:pPr marL="457200" indent="-457200">
              <a:buAutoNum type="arabicParenR"/>
            </a:pPr>
            <a:r>
              <a:rPr lang="en-GB" sz="2200" b="1" dirty="0" smtClean="0">
                <a:latin typeface="+mj-lt"/>
              </a:rPr>
              <a:t>It was a </a:t>
            </a:r>
            <a:r>
              <a:rPr lang="en-GB" sz="2200" b="1" dirty="0" smtClean="0">
                <a:solidFill>
                  <a:srgbClr val="FF0000"/>
                </a:solidFill>
                <a:latin typeface="+mj-lt"/>
              </a:rPr>
              <a:t>TRADITION</a:t>
            </a:r>
            <a:r>
              <a:rPr lang="en-GB" sz="2200" b="1" dirty="0" smtClean="0">
                <a:latin typeface="+mj-lt"/>
              </a:rPr>
              <a:t> to keep it going</a:t>
            </a:r>
          </a:p>
          <a:p>
            <a:pPr marL="457200" indent="-457200">
              <a:buAutoNum type="arabicParenR"/>
            </a:pPr>
            <a:r>
              <a:rPr lang="en-GB" sz="2200" b="1" dirty="0" smtClean="0">
                <a:latin typeface="+mj-lt"/>
              </a:rPr>
              <a:t>It was </a:t>
            </a:r>
            <a:r>
              <a:rPr lang="en-GB" sz="2200" b="1" dirty="0" smtClean="0">
                <a:solidFill>
                  <a:srgbClr val="FF0000"/>
                </a:solidFill>
                <a:latin typeface="+mj-lt"/>
              </a:rPr>
              <a:t>SOCIAL</a:t>
            </a:r>
            <a:r>
              <a:rPr lang="en-GB" sz="2200" b="1" dirty="0" smtClean="0">
                <a:latin typeface="+mj-lt"/>
              </a:rPr>
              <a:t> .. Included pubs and drinking</a:t>
            </a:r>
          </a:p>
          <a:p>
            <a:pPr marL="457200" indent="-457200">
              <a:buAutoNum type="arabicParenR"/>
            </a:pPr>
            <a:r>
              <a:rPr lang="en-GB" sz="2200" b="1" dirty="0" smtClean="0">
                <a:latin typeface="+mj-lt"/>
              </a:rPr>
              <a:t>They developed in </a:t>
            </a:r>
            <a:r>
              <a:rPr lang="en-GB" sz="2200" b="1" dirty="0" smtClean="0">
                <a:solidFill>
                  <a:srgbClr val="FF0000"/>
                </a:solidFill>
                <a:latin typeface="+mj-lt"/>
              </a:rPr>
              <a:t>ISOLATION </a:t>
            </a:r>
            <a:r>
              <a:rPr lang="en-GB" sz="2200" b="1" dirty="0" smtClean="0">
                <a:latin typeface="+mj-lt"/>
              </a:rPr>
              <a:t>due to travel problems</a:t>
            </a:r>
          </a:p>
          <a:p>
            <a:pPr marL="457200" indent="-457200">
              <a:buAutoNum type="arabicParenR"/>
            </a:pPr>
            <a:r>
              <a:rPr lang="en-GB" sz="2200" b="1" dirty="0" smtClean="0">
                <a:latin typeface="+mj-lt"/>
              </a:rPr>
              <a:t>It was </a:t>
            </a:r>
            <a:r>
              <a:rPr lang="en-GB" sz="2200" b="1" dirty="0" smtClean="0">
                <a:solidFill>
                  <a:srgbClr val="FF0000"/>
                </a:solidFill>
                <a:latin typeface="+mj-lt"/>
              </a:rPr>
              <a:t>LOCAL</a:t>
            </a:r>
            <a:r>
              <a:rPr lang="en-GB" sz="2200" b="1" dirty="0" smtClean="0">
                <a:latin typeface="+mj-lt"/>
              </a:rPr>
              <a:t> and unique to the area, </a:t>
            </a:r>
            <a:r>
              <a:rPr lang="en-GB" sz="2200" b="1" dirty="0" smtClean="0">
                <a:latin typeface="+mj-lt"/>
              </a:rPr>
              <a:t>celebrating </a:t>
            </a:r>
            <a:r>
              <a:rPr lang="en-GB" sz="2200" b="1" dirty="0" smtClean="0">
                <a:latin typeface="+mj-lt"/>
              </a:rPr>
              <a:t>what was great about it</a:t>
            </a:r>
          </a:p>
          <a:p>
            <a:pPr marL="457200" indent="-457200">
              <a:buAutoNum type="arabicParenR"/>
            </a:pPr>
            <a:r>
              <a:rPr lang="en-GB" sz="2200" b="1" dirty="0" smtClean="0">
                <a:latin typeface="+mj-lt"/>
              </a:rPr>
              <a:t>It included </a:t>
            </a:r>
            <a:r>
              <a:rPr lang="en-GB" sz="2200" b="1" dirty="0" smtClean="0">
                <a:solidFill>
                  <a:srgbClr val="FF0000"/>
                </a:solidFill>
                <a:latin typeface="+mj-lt"/>
              </a:rPr>
              <a:t>FESTIVAL</a:t>
            </a:r>
            <a:r>
              <a:rPr lang="en-GB" sz="2200" b="1" dirty="0" smtClean="0">
                <a:latin typeface="+mj-lt"/>
              </a:rPr>
              <a:t> and </a:t>
            </a:r>
            <a:r>
              <a:rPr lang="en-GB" sz="2200" b="1" dirty="0" smtClean="0">
                <a:solidFill>
                  <a:srgbClr val="FF0000"/>
                </a:solidFill>
                <a:latin typeface="+mj-lt"/>
              </a:rPr>
              <a:t>RITUAL</a:t>
            </a:r>
            <a:r>
              <a:rPr lang="en-GB" sz="2200" b="1" dirty="0" smtClean="0">
                <a:latin typeface="+mj-lt"/>
              </a:rPr>
              <a:t> such as singing national </a:t>
            </a:r>
            <a:r>
              <a:rPr lang="en-GB" sz="2200" b="1" dirty="0" smtClean="0">
                <a:latin typeface="+mj-lt"/>
              </a:rPr>
              <a:t>anthem</a:t>
            </a:r>
            <a:endParaRPr lang="en-GB" sz="2200" b="1" dirty="0" smtClean="0">
              <a:latin typeface="+mj-lt"/>
            </a:endParaRPr>
          </a:p>
          <a:p>
            <a:pPr marL="457200" indent="-457200">
              <a:buAutoNum type="arabicParenR"/>
            </a:pPr>
            <a:r>
              <a:rPr lang="en-GB" sz="2200" b="1" dirty="0" smtClean="0">
                <a:latin typeface="+mj-lt"/>
              </a:rPr>
              <a:t>It often happened on the same day each year. </a:t>
            </a:r>
            <a:r>
              <a:rPr lang="en-GB" sz="2200" b="1" dirty="0" smtClean="0">
                <a:solidFill>
                  <a:srgbClr val="FF0000"/>
                </a:solidFill>
                <a:latin typeface="+mj-lt"/>
              </a:rPr>
              <a:t>ANNUAL </a:t>
            </a:r>
            <a:r>
              <a:rPr lang="en-GB" sz="2200" b="1" dirty="0" smtClean="0">
                <a:latin typeface="+mj-lt"/>
              </a:rPr>
              <a:t>or </a:t>
            </a:r>
            <a:r>
              <a:rPr lang="en-GB" sz="2200" b="1" dirty="0" smtClean="0">
                <a:solidFill>
                  <a:srgbClr val="FF0000"/>
                </a:solidFill>
                <a:latin typeface="+mj-lt"/>
              </a:rPr>
              <a:t>PUBLIC HOLIDAYs</a:t>
            </a:r>
          </a:p>
          <a:p>
            <a:pPr marL="457200" indent="-457200">
              <a:buAutoNum type="arabicParenR"/>
            </a:pPr>
            <a:r>
              <a:rPr lang="en-GB" sz="2200" b="1" dirty="0" smtClean="0">
                <a:latin typeface="+mj-lt"/>
              </a:rPr>
              <a:t>They were </a:t>
            </a:r>
            <a:r>
              <a:rPr lang="en-GB" sz="2200" b="1" dirty="0" smtClean="0">
                <a:solidFill>
                  <a:srgbClr val="FF0000"/>
                </a:solidFill>
                <a:latin typeface="+mj-lt"/>
              </a:rPr>
              <a:t>ROWDY </a:t>
            </a:r>
          </a:p>
          <a:p>
            <a:pPr marL="457200" indent="-457200">
              <a:buAutoNum type="arabicParenR"/>
            </a:pPr>
            <a:r>
              <a:rPr lang="en-GB" sz="2200" b="1" dirty="0" smtClean="0">
                <a:latin typeface="+mj-lt"/>
              </a:rPr>
              <a:t>Even centuries ago they promoted </a:t>
            </a:r>
            <a:r>
              <a:rPr lang="en-GB" sz="2200" b="1" dirty="0" smtClean="0">
                <a:solidFill>
                  <a:srgbClr val="FF0000"/>
                </a:solidFill>
                <a:latin typeface="+mj-lt"/>
              </a:rPr>
              <a:t>TOURISM</a:t>
            </a:r>
            <a:r>
              <a:rPr lang="en-GB" sz="2200" b="1" dirty="0" smtClean="0">
                <a:latin typeface="+mj-lt"/>
              </a:rPr>
              <a:t> .. They still do</a:t>
            </a:r>
          </a:p>
          <a:p>
            <a:pPr marL="457200" indent="-457200">
              <a:buAutoNum type="arabicParenR"/>
            </a:pPr>
            <a:endParaRPr lang="en-GB" sz="2200" b="1" dirty="0" smtClean="0">
              <a:latin typeface="+mj-lt"/>
            </a:endParaRPr>
          </a:p>
          <a:p>
            <a:pPr marL="457200" indent="-457200">
              <a:buAutoNum type="arabicParenR"/>
            </a:pPr>
            <a:endParaRPr lang="en-GB" sz="2200" b="1" dirty="0" smtClean="0">
              <a:latin typeface="+mj-lt"/>
            </a:endParaRP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t>Modern Technological Products </a:t>
            </a:r>
            <a:endParaRPr lang="en-GB" sz="3200" b="1" u="sng" dirty="0"/>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200" b="1" dirty="0" smtClean="0">
                <a:latin typeface="+mj-lt"/>
              </a:rPr>
              <a:t>Technological advances are constantly having an impact on performance levels in sport.</a:t>
            </a:r>
          </a:p>
          <a:p>
            <a:pPr marL="457200" indent="-457200"/>
            <a:r>
              <a:rPr lang="en-GB" sz="2200" b="1" dirty="0" smtClean="0">
                <a:latin typeface="+mj-lt"/>
              </a:rPr>
              <a:t>By the 1990s the javelin had improved so much that athletes were in danger of being speared. This led to heavier javelins</a:t>
            </a:r>
          </a:p>
          <a:p>
            <a:pPr marL="457200" indent="-457200"/>
            <a:r>
              <a:rPr lang="en-GB" sz="2200" b="1" dirty="0" smtClean="0">
                <a:latin typeface="+mj-lt"/>
              </a:rPr>
              <a:t>There are 3 main / key impacts: -</a:t>
            </a:r>
          </a:p>
          <a:p>
            <a:pPr marL="457200" indent="-457200">
              <a:buAutoNum type="arabicParenR"/>
            </a:pPr>
            <a:r>
              <a:rPr lang="en-GB" sz="2200" b="1" dirty="0" smtClean="0">
                <a:latin typeface="+mj-lt"/>
              </a:rPr>
              <a:t> </a:t>
            </a:r>
            <a:r>
              <a:rPr lang="en-GB" sz="2200" b="1" dirty="0" smtClean="0">
                <a:solidFill>
                  <a:srgbClr val="FF0000"/>
                </a:solidFill>
                <a:latin typeface="+mj-lt"/>
              </a:rPr>
              <a:t>INCREASED SAFTEY</a:t>
            </a:r>
          </a:p>
          <a:p>
            <a:pPr marL="457200" indent="-457200">
              <a:buAutoNum type="arabicParenR"/>
            </a:pPr>
            <a:r>
              <a:rPr lang="en-GB" sz="2200" b="1" dirty="0" smtClean="0">
                <a:latin typeface="+mj-lt"/>
              </a:rPr>
              <a:t> </a:t>
            </a:r>
            <a:r>
              <a:rPr lang="en-GB" sz="2200" b="1" dirty="0" smtClean="0">
                <a:solidFill>
                  <a:srgbClr val="FF0000"/>
                </a:solidFill>
                <a:latin typeface="+mj-lt"/>
              </a:rPr>
              <a:t>INCREASED COMFORT</a:t>
            </a:r>
          </a:p>
          <a:p>
            <a:pPr marL="457200" indent="-457200">
              <a:buAutoNum type="arabicParenR"/>
            </a:pPr>
            <a:r>
              <a:rPr lang="en-GB" sz="2200" b="1" dirty="0" smtClean="0">
                <a:latin typeface="+mj-lt"/>
              </a:rPr>
              <a:t> </a:t>
            </a:r>
            <a:r>
              <a:rPr lang="en-GB" sz="2200" b="1" dirty="0" smtClean="0">
                <a:solidFill>
                  <a:srgbClr val="FF0000"/>
                </a:solidFill>
                <a:latin typeface="+mj-lt"/>
              </a:rPr>
              <a:t>IMPROVED PERFORMANCE</a:t>
            </a:r>
          </a:p>
          <a:p>
            <a:pPr>
              <a:buNone/>
            </a:pPr>
            <a:r>
              <a:rPr lang="en-GB" sz="2200" b="1" dirty="0" smtClean="0">
                <a:latin typeface="+mj-lt"/>
              </a:rPr>
              <a:t>Can you describe some important Technological Advances that have improved Comfort, Safety or Performance. Think about:</a:t>
            </a:r>
          </a:p>
          <a:p>
            <a:r>
              <a:rPr lang="en-GB" sz="2200" b="1" dirty="0" smtClean="0">
                <a:latin typeface="+mj-lt"/>
              </a:rPr>
              <a:t>Equipment / Machinery / Materials used in the sport or to help play it  / Clothing / Shoes / Officiating / Television and Media input / Video Technology / Science and Medicine</a:t>
            </a: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Autofit/>
          </a:bodyPr>
          <a:lstStyle/>
          <a:p>
            <a:r>
              <a:rPr lang="en-GB" sz="2200" b="1" u="sng" dirty="0" smtClean="0"/>
              <a:t>THE OLYMPIC GAMES</a:t>
            </a:r>
            <a:endParaRPr lang="en-GB" sz="2200" b="1" u="sng" dirty="0"/>
          </a:p>
        </p:txBody>
      </p:sp>
      <p:sp>
        <p:nvSpPr>
          <p:cNvPr id="3" name="Content Placeholder 2"/>
          <p:cNvSpPr>
            <a:spLocks noGrp="1"/>
          </p:cNvSpPr>
          <p:nvPr>
            <p:ph idx="1"/>
          </p:nvPr>
        </p:nvSpPr>
        <p:spPr>
          <a:xfrm>
            <a:off x="0" y="285728"/>
            <a:ext cx="9144000" cy="6572272"/>
          </a:xfrm>
        </p:spPr>
        <p:txBody>
          <a:bodyPr>
            <a:noAutofit/>
          </a:bodyPr>
          <a:lstStyle/>
          <a:p>
            <a:pPr marL="457200" indent="-457200"/>
            <a:r>
              <a:rPr lang="en-GB" sz="2200" b="1" dirty="0" smtClean="0">
                <a:latin typeface="+mj-lt"/>
              </a:rPr>
              <a:t>A Frenchman </a:t>
            </a:r>
            <a:r>
              <a:rPr lang="en-GB" sz="2200" b="1" dirty="0" smtClean="0">
                <a:solidFill>
                  <a:srgbClr val="FF0000"/>
                </a:solidFill>
                <a:latin typeface="+mj-lt"/>
              </a:rPr>
              <a:t>BARON PIERRE DE COUBERTIN </a:t>
            </a:r>
            <a:r>
              <a:rPr lang="en-GB" sz="2200" b="1" dirty="0" smtClean="0">
                <a:latin typeface="+mj-lt"/>
              </a:rPr>
              <a:t>started the Modern Olympic Games in Athens in 1896. The Ancient Games took place throughout the Mediterranean Before Christ. Now there are </a:t>
            </a:r>
            <a:r>
              <a:rPr lang="en-GB" sz="2200" b="1" dirty="0" smtClean="0">
                <a:solidFill>
                  <a:srgbClr val="FF0000"/>
                </a:solidFill>
                <a:latin typeface="+mj-lt"/>
              </a:rPr>
              <a:t>SUMMER</a:t>
            </a:r>
            <a:r>
              <a:rPr lang="en-GB" sz="2200" b="1" dirty="0" smtClean="0">
                <a:latin typeface="+mj-lt"/>
              </a:rPr>
              <a:t> and </a:t>
            </a:r>
            <a:r>
              <a:rPr lang="en-GB" sz="2200" b="1" dirty="0" smtClean="0">
                <a:solidFill>
                  <a:srgbClr val="FF0000"/>
                </a:solidFill>
                <a:latin typeface="+mj-lt"/>
              </a:rPr>
              <a:t>WINTER</a:t>
            </a:r>
            <a:r>
              <a:rPr lang="en-GB" sz="2200" b="1" dirty="0" smtClean="0">
                <a:latin typeface="+mj-lt"/>
              </a:rPr>
              <a:t> formats</a:t>
            </a:r>
          </a:p>
          <a:p>
            <a:pPr marL="457200" indent="-457200"/>
            <a:r>
              <a:rPr lang="en-GB" sz="2200" b="1" dirty="0" smtClean="0">
                <a:latin typeface="+mj-lt"/>
              </a:rPr>
              <a:t>He came to England in the late 19</a:t>
            </a:r>
            <a:r>
              <a:rPr lang="en-GB" sz="2200" b="1" baseline="30000" dirty="0" smtClean="0">
                <a:latin typeface="+mj-lt"/>
              </a:rPr>
              <a:t>th</a:t>
            </a:r>
            <a:r>
              <a:rPr lang="en-GB" sz="2200" b="1" dirty="0" smtClean="0">
                <a:latin typeface="+mj-lt"/>
              </a:rPr>
              <a:t> C to visit the games obsessed public Schools. He had been invited to </a:t>
            </a:r>
            <a:r>
              <a:rPr lang="en-GB" sz="2200" b="1" dirty="0" smtClean="0">
                <a:solidFill>
                  <a:srgbClr val="FF0000"/>
                </a:solidFill>
                <a:latin typeface="+mj-lt"/>
              </a:rPr>
              <a:t>MUCH WENLOCK </a:t>
            </a:r>
            <a:r>
              <a:rPr lang="en-GB" sz="2200" b="1" dirty="0" smtClean="0">
                <a:latin typeface="+mj-lt"/>
              </a:rPr>
              <a:t>a village in Shropshire to observe the </a:t>
            </a:r>
            <a:r>
              <a:rPr lang="en-GB" sz="2200" b="1" dirty="0" smtClean="0">
                <a:solidFill>
                  <a:srgbClr val="FF0000"/>
                </a:solidFill>
                <a:latin typeface="+mj-lt"/>
              </a:rPr>
              <a:t>MUCH WENLOCK GAMES</a:t>
            </a:r>
            <a:r>
              <a:rPr lang="en-GB" sz="2200" b="1" dirty="0" smtClean="0">
                <a:latin typeface="+mj-lt"/>
              </a:rPr>
              <a:t>. They still take place today. He copied this to make the Modern Olympics. He wanted the same for France</a:t>
            </a:r>
          </a:p>
          <a:p>
            <a:pPr marL="457200" indent="-457200"/>
            <a:r>
              <a:rPr lang="en-GB" sz="2200" b="1" dirty="0" smtClean="0">
                <a:latin typeface="+mj-lt"/>
              </a:rPr>
              <a:t>De </a:t>
            </a:r>
            <a:r>
              <a:rPr lang="en-GB" sz="2200" b="1" dirty="0" err="1" smtClean="0">
                <a:latin typeface="+mj-lt"/>
              </a:rPr>
              <a:t>Coubertin’s</a:t>
            </a:r>
            <a:r>
              <a:rPr lang="en-GB" sz="2200" b="1" dirty="0" smtClean="0">
                <a:latin typeface="+mj-lt"/>
              </a:rPr>
              <a:t> Aims were to </a:t>
            </a:r>
            <a:r>
              <a:rPr lang="en-GB" sz="2200" b="1" dirty="0" smtClean="0">
                <a:solidFill>
                  <a:srgbClr val="FF0000"/>
                </a:solidFill>
                <a:latin typeface="+mj-lt"/>
              </a:rPr>
              <a:t>ENNOBLE</a:t>
            </a:r>
            <a:r>
              <a:rPr lang="en-GB" sz="2200" b="1" dirty="0" smtClean="0">
                <a:latin typeface="+mj-lt"/>
              </a:rPr>
              <a:t> and </a:t>
            </a:r>
            <a:r>
              <a:rPr lang="en-GB" sz="2200" b="1" dirty="0" smtClean="0">
                <a:solidFill>
                  <a:srgbClr val="FF0000"/>
                </a:solidFill>
                <a:latin typeface="+mj-lt"/>
              </a:rPr>
              <a:t>STRENGTHEN SPORT </a:t>
            </a:r>
            <a:r>
              <a:rPr lang="en-GB" sz="2200" b="1" dirty="0" smtClean="0">
                <a:latin typeface="+mj-lt"/>
              </a:rPr>
              <a:t>ensuring their </a:t>
            </a:r>
            <a:r>
              <a:rPr lang="en-GB" sz="2200" b="1" dirty="0" smtClean="0">
                <a:solidFill>
                  <a:srgbClr val="FF0000"/>
                </a:solidFill>
                <a:latin typeface="+mj-lt"/>
              </a:rPr>
              <a:t>INDEPENDENCE</a:t>
            </a:r>
            <a:r>
              <a:rPr lang="en-GB" sz="2200" b="1" dirty="0" smtClean="0">
                <a:latin typeface="+mj-lt"/>
              </a:rPr>
              <a:t> and </a:t>
            </a:r>
            <a:r>
              <a:rPr lang="en-GB" sz="2200" b="1" dirty="0" smtClean="0">
                <a:solidFill>
                  <a:srgbClr val="FF0000"/>
                </a:solidFill>
                <a:latin typeface="+mj-lt"/>
              </a:rPr>
              <a:t>DURATION</a:t>
            </a:r>
            <a:r>
              <a:rPr lang="en-GB" sz="2200" b="1" dirty="0" smtClean="0">
                <a:latin typeface="+mj-lt"/>
              </a:rPr>
              <a:t> and to </a:t>
            </a:r>
            <a:r>
              <a:rPr lang="en-GB" sz="2200" b="1" dirty="0" smtClean="0">
                <a:solidFill>
                  <a:srgbClr val="FF0000"/>
                </a:solidFill>
                <a:latin typeface="+mj-lt"/>
              </a:rPr>
              <a:t>GLORIFY THE INDIVIDUAL ATHLETE</a:t>
            </a:r>
            <a:r>
              <a:rPr lang="en-GB" sz="2200" b="1" dirty="0" smtClean="0">
                <a:latin typeface="+mj-lt"/>
              </a:rPr>
              <a:t> through their </a:t>
            </a:r>
            <a:r>
              <a:rPr lang="en-GB" sz="2200" b="1" dirty="0" smtClean="0">
                <a:solidFill>
                  <a:srgbClr val="FF0000"/>
                </a:solidFill>
                <a:latin typeface="+mj-lt"/>
              </a:rPr>
              <a:t>PROWESS</a:t>
            </a:r>
            <a:r>
              <a:rPr lang="en-GB" sz="2200" b="1" dirty="0" smtClean="0">
                <a:latin typeface="+mj-lt"/>
              </a:rPr>
              <a:t> and </a:t>
            </a:r>
            <a:r>
              <a:rPr lang="en-GB" sz="2200" b="1" dirty="0" smtClean="0">
                <a:solidFill>
                  <a:srgbClr val="FF0000"/>
                </a:solidFill>
                <a:latin typeface="+mj-lt"/>
              </a:rPr>
              <a:t>COMPETITION</a:t>
            </a:r>
          </a:p>
          <a:p>
            <a:pPr marL="457200" indent="-457200"/>
            <a:r>
              <a:rPr lang="en-GB" sz="2200" b="1" dirty="0" smtClean="0">
                <a:latin typeface="+mj-lt"/>
              </a:rPr>
              <a:t>The </a:t>
            </a:r>
            <a:r>
              <a:rPr lang="en-GB" sz="2200" b="1" dirty="0" smtClean="0">
                <a:solidFill>
                  <a:srgbClr val="FF0000"/>
                </a:solidFill>
                <a:latin typeface="+mj-lt"/>
              </a:rPr>
              <a:t>INTERNATIONAL OLYMPIC COMMITTEE (IOC) </a:t>
            </a:r>
            <a:r>
              <a:rPr lang="en-GB" sz="2200" b="1" dirty="0" smtClean="0">
                <a:latin typeface="+mj-lt"/>
              </a:rPr>
              <a:t>states that the principles of the Games are </a:t>
            </a:r>
            <a:r>
              <a:rPr lang="en-GB" sz="2200" b="1" dirty="0" smtClean="0">
                <a:solidFill>
                  <a:srgbClr val="FF0000"/>
                </a:solidFill>
                <a:latin typeface="+mj-lt"/>
              </a:rPr>
              <a:t>PEACE, EDUCATION, NON DISCRIMINATION, FRIENDSHIP, SOLIDARITY </a:t>
            </a:r>
            <a:r>
              <a:rPr lang="en-GB" sz="2200" b="1" dirty="0" smtClean="0">
                <a:latin typeface="+mj-lt"/>
              </a:rPr>
              <a:t>and </a:t>
            </a:r>
            <a:r>
              <a:rPr lang="en-GB" sz="2200" b="1" dirty="0" smtClean="0">
                <a:solidFill>
                  <a:srgbClr val="FF0000"/>
                </a:solidFill>
                <a:latin typeface="+mj-lt"/>
              </a:rPr>
              <a:t>FAIR PLAY</a:t>
            </a:r>
          </a:p>
          <a:p>
            <a:pPr marL="457200" indent="-457200"/>
            <a:r>
              <a:rPr lang="en-GB" sz="2200" b="1" dirty="0" smtClean="0">
                <a:latin typeface="+mj-lt"/>
              </a:rPr>
              <a:t>The </a:t>
            </a:r>
            <a:r>
              <a:rPr lang="en-GB" sz="2200" b="1" dirty="0" smtClean="0">
                <a:solidFill>
                  <a:srgbClr val="FF0000"/>
                </a:solidFill>
                <a:latin typeface="+mj-lt"/>
              </a:rPr>
              <a:t>PHILOSOPHY</a:t>
            </a:r>
            <a:r>
              <a:rPr lang="en-GB" sz="2200" b="1" dirty="0" smtClean="0">
                <a:latin typeface="+mj-lt"/>
              </a:rPr>
              <a:t> of the Olympics is called </a:t>
            </a:r>
            <a:r>
              <a:rPr lang="en-GB" sz="2200" b="1" dirty="0" smtClean="0">
                <a:solidFill>
                  <a:srgbClr val="FF0000"/>
                </a:solidFill>
                <a:latin typeface="+mj-lt"/>
              </a:rPr>
              <a:t>OLYMPISM</a:t>
            </a:r>
            <a:r>
              <a:rPr lang="en-GB" sz="2200" b="1" dirty="0" smtClean="0">
                <a:latin typeface="+mj-lt"/>
              </a:rPr>
              <a:t>. It is </a:t>
            </a:r>
            <a:r>
              <a:rPr lang="en-GB" sz="2200" b="1" dirty="0" smtClean="0">
                <a:solidFill>
                  <a:srgbClr val="FF0000"/>
                </a:solidFill>
                <a:latin typeface="+mj-lt"/>
              </a:rPr>
              <a:t>EFFORT, ROLE MODELLING, TOLERANCE, GENEROSITY, UNITY, RESPECT. </a:t>
            </a:r>
          </a:p>
          <a:p>
            <a:pPr marL="457200" indent="-457200"/>
            <a:r>
              <a:rPr lang="en-GB" sz="2200" b="1" dirty="0" smtClean="0">
                <a:latin typeface="+mj-lt"/>
              </a:rPr>
              <a:t>Originally for </a:t>
            </a:r>
            <a:r>
              <a:rPr lang="en-GB" sz="2200" b="1" dirty="0" smtClean="0">
                <a:solidFill>
                  <a:srgbClr val="FF0000"/>
                </a:solidFill>
                <a:latin typeface="+mj-lt"/>
              </a:rPr>
              <a:t>AMATEUR GENTLEMEN </a:t>
            </a:r>
            <a:r>
              <a:rPr lang="en-GB" sz="2200" b="1" dirty="0" smtClean="0">
                <a:latin typeface="+mj-lt"/>
              </a:rPr>
              <a:t>only. No professionals </a:t>
            </a:r>
            <a:r>
              <a:rPr lang="en-GB" sz="2200" b="1" dirty="0" smtClean="0">
                <a:latin typeface="+mj-lt"/>
              </a:rPr>
              <a:t>-</a:t>
            </a:r>
            <a:r>
              <a:rPr lang="en-GB" sz="2200" b="1" dirty="0" smtClean="0">
                <a:latin typeface="+mj-lt"/>
              </a:rPr>
              <a:t>Cheating</a:t>
            </a:r>
            <a:r>
              <a:rPr lang="en-GB" sz="2200" b="1" dirty="0" smtClean="0">
                <a:latin typeface="+mj-lt"/>
              </a:rPr>
              <a:t>!</a:t>
            </a:r>
          </a:p>
          <a:p>
            <a:pPr marL="457200" indent="-457200"/>
            <a:r>
              <a:rPr lang="en-GB" sz="2200" b="1" dirty="0" smtClean="0">
                <a:solidFill>
                  <a:srgbClr val="FF0000"/>
                </a:solidFill>
                <a:latin typeface="+mj-lt"/>
              </a:rPr>
              <a:t>THE OATH </a:t>
            </a:r>
            <a:r>
              <a:rPr lang="en-GB" sz="2200" b="1" dirty="0" smtClean="0">
                <a:latin typeface="+mj-lt"/>
              </a:rPr>
              <a:t>is taken by one athlete and one judge holding the Flag</a:t>
            </a:r>
          </a:p>
          <a:p>
            <a:pPr marL="457200" indent="-457200"/>
            <a:endParaRPr lang="en-GB" sz="2200" b="1" dirty="0" smtClean="0">
              <a:latin typeface="+mj-lt"/>
            </a:endParaRPr>
          </a:p>
          <a:p>
            <a:pPr marL="457200" indent="-457200"/>
            <a:endParaRPr lang="en-GB" sz="2200" b="1" dirty="0" smtClean="0">
              <a:latin typeface="+mj-lt"/>
            </a:endParaRPr>
          </a:p>
          <a:p>
            <a:pPr>
              <a:buNone/>
            </a:pPr>
            <a:endParaRPr lang="en-GB" sz="2200" b="1" dirty="0" smtClean="0">
              <a:latin typeface="+mj-lt"/>
            </a:endParaRPr>
          </a:p>
          <a:p>
            <a:endParaRPr lang="en-GB" sz="2200" b="1" dirty="0" smtClean="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Bodoni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4592</Words>
  <Application>Microsoft Office PowerPoint</Application>
  <PresentationFormat>On-screen Show (4:3)</PresentationFormat>
  <Paragraphs>423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Physical Activity</vt:lpstr>
      <vt:lpstr>Professionalism and Amateursim</vt:lpstr>
      <vt:lpstr>MINORITY GROUPS</vt:lpstr>
      <vt:lpstr>MINORITY GROUPS</vt:lpstr>
      <vt:lpstr>Drugs in Sport</vt:lpstr>
      <vt:lpstr>UK Surviving Ethnic Sports and Games </vt:lpstr>
      <vt:lpstr>Modern Technological Products </vt:lpstr>
      <vt:lpstr>THE OLYMPIC GAMES</vt:lpstr>
      <vt:lpstr>LONDON 2012</vt:lpstr>
      <vt:lpstr>Slide 11</vt:lpstr>
      <vt:lpstr>COMMERCIALISM AT THE OLYMPIC GAMES</vt:lpstr>
      <vt:lpstr>COMMERCIALISM AT THE OLYMPIC GAMES</vt:lpstr>
      <vt:lpstr>COMMERCIALISM - INTER RELATIONSHIP </vt:lpstr>
      <vt:lpstr>Triangular Relationship between Sport, Sponsorship and The Media</vt:lpstr>
      <vt:lpstr>MEDIA</vt:lpstr>
      <vt:lpstr>VIOLENCE IN SPORT</vt:lpstr>
      <vt:lpstr>VIOLENCE IN SPORT</vt:lpstr>
      <vt:lpstr>CURRENT GOVERNMENT INITIATIVES</vt:lpstr>
      <vt:lpstr>Funding of Physical Activity</vt:lpstr>
      <vt:lpstr>THE 4 HOME UK INSTITUTES OF SPORT</vt:lpstr>
      <vt:lpstr>NATIONAL GOVERNING BODIES</vt:lpstr>
      <vt:lpstr>THE NATIONAL LOTTERY</vt:lpstr>
      <vt:lpstr>Slide 24</vt:lpstr>
      <vt:lpstr>UK BODIES INFLUENCING PARTICIPATION AND EXCELLENCE</vt:lpstr>
      <vt:lpstr>UK BODIES INFLUENCING PARTICIPATION AND EXCELLENCE</vt:lpstr>
      <vt:lpstr>Excellence and Participation </vt:lpstr>
      <vt:lpstr>Excellence and Participation in the UK</vt:lpstr>
      <vt:lpstr>SOCIO CULTURAL FACTORS THAT AFFECT PARTICPATION </vt:lpstr>
      <vt:lpstr>Slide 30</vt:lpstr>
      <vt:lpstr>Slide 31</vt:lpstr>
      <vt:lpstr>Australia</vt:lpstr>
      <vt:lpstr>KEY TERMS</vt:lpstr>
      <vt:lpstr>THE NATURE OF SPORT IN AUSTRALIA</vt:lpstr>
      <vt:lpstr>AUSTRALIAN RULES FOOTBALL </vt:lpstr>
      <vt:lpstr>AUSTRALIAN RULES FOOTBALL </vt:lpstr>
      <vt:lpstr>The Role of 19th C Public Schools </vt:lpstr>
      <vt:lpstr>The Role of 19th C Public Schools </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MODERN OLYMPICS GAMES</dc:title>
  <dc:creator>mrobinson</dc:creator>
  <cp:lastModifiedBy>mrobinson</cp:lastModifiedBy>
  <cp:revision>266</cp:revision>
  <dcterms:created xsi:type="dcterms:W3CDTF">2009-02-12T08:41:41Z</dcterms:created>
  <dcterms:modified xsi:type="dcterms:W3CDTF">2011-03-17T17:19:40Z</dcterms:modified>
</cp:coreProperties>
</file>