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4"/>
  </p:handoutMasterIdLst>
  <p:sldIdLst>
    <p:sldId id="346" r:id="rId2"/>
    <p:sldId id="347" r:id="rId3"/>
    <p:sldId id="348" r:id="rId4"/>
    <p:sldId id="349" r:id="rId5"/>
    <p:sldId id="350" r:id="rId6"/>
    <p:sldId id="351" r:id="rId7"/>
    <p:sldId id="352" r:id="rId8"/>
    <p:sldId id="341" r:id="rId9"/>
    <p:sldId id="345" r:id="rId10"/>
    <p:sldId id="353" r:id="rId11"/>
    <p:sldId id="354" r:id="rId12"/>
    <p:sldId id="355" r:id="rId13"/>
    <p:sldId id="356" r:id="rId14"/>
    <p:sldId id="357" r:id="rId15"/>
    <p:sldId id="358" r:id="rId16"/>
    <p:sldId id="359" r:id="rId17"/>
    <p:sldId id="360" r:id="rId18"/>
    <p:sldId id="363" r:id="rId19"/>
    <p:sldId id="364" r:id="rId20"/>
    <p:sldId id="365" r:id="rId21"/>
    <p:sldId id="361" r:id="rId22"/>
    <p:sldId id="362" r:id="rId23"/>
    <p:sldId id="366" r:id="rId24"/>
    <p:sldId id="367" r:id="rId25"/>
    <p:sldId id="372" r:id="rId26"/>
    <p:sldId id="373" r:id="rId27"/>
    <p:sldId id="368" r:id="rId28"/>
    <p:sldId id="369" r:id="rId29"/>
    <p:sldId id="370" r:id="rId30"/>
    <p:sldId id="371" r:id="rId31"/>
    <p:sldId id="378" r:id="rId32"/>
    <p:sldId id="379" r:id="rId33"/>
    <p:sldId id="380" r:id="rId34"/>
    <p:sldId id="381" r:id="rId35"/>
    <p:sldId id="382" r:id="rId36"/>
    <p:sldId id="383" r:id="rId37"/>
    <p:sldId id="384" r:id="rId38"/>
    <p:sldId id="385" r:id="rId39"/>
    <p:sldId id="386" r:id="rId40"/>
    <p:sldId id="387" r:id="rId41"/>
    <p:sldId id="374" r:id="rId42"/>
    <p:sldId id="375"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22" autoAdjust="0"/>
    <p:restoredTop sz="94709" autoAdjust="0"/>
  </p:normalViewPr>
  <p:slideViewPr>
    <p:cSldViewPr>
      <p:cViewPr varScale="1">
        <p:scale>
          <a:sx n="70" d="100"/>
          <a:sy n="70" d="100"/>
        </p:scale>
        <p:origin x="-522" y="-102"/>
      </p:cViewPr>
      <p:guideLst>
        <p:guide orient="horz" pos="2160"/>
        <p:guide pos="2880"/>
      </p:guideLst>
    </p:cSldViewPr>
  </p:slideViewPr>
  <p:outlineViewPr>
    <p:cViewPr>
      <p:scale>
        <a:sx n="33" d="100"/>
        <a:sy n="33" d="100"/>
      </p:scale>
      <p:origin x="0" y="16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A83160F-116D-4008-AAD6-2A83C719619C}" type="datetimeFigureOut">
              <a:rPr lang="en-GB" smtClean="0"/>
              <a:t>21/03/2011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BE75DCA-6B31-46B3-B26C-718C51314BCC}" type="slidenum">
              <a:rPr lang="en-GB" smtClean="0"/>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FF870F8-55FE-424A-855D-F6DCF7CB5E1C}" type="datetimeFigureOut">
              <a:rPr lang="en-US" smtClean="0"/>
              <a:pPr/>
              <a:t>3/21/2011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F870F8-55FE-424A-855D-F6DCF7CB5E1C}" type="datetimeFigureOut">
              <a:rPr lang="en-US" smtClean="0"/>
              <a:pPr/>
              <a:t>3/21/2011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F870F8-55FE-424A-855D-F6DCF7CB5E1C}" type="datetimeFigureOut">
              <a:rPr lang="en-US" smtClean="0"/>
              <a:pPr/>
              <a:t>3/21/2011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F870F8-55FE-424A-855D-F6DCF7CB5E1C}" type="datetimeFigureOut">
              <a:rPr lang="en-US" smtClean="0"/>
              <a:pPr/>
              <a:t>3/21/2011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F870F8-55FE-424A-855D-F6DCF7CB5E1C}" type="datetimeFigureOut">
              <a:rPr lang="en-US" smtClean="0"/>
              <a:pPr/>
              <a:t>3/21/2011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FF870F8-55FE-424A-855D-F6DCF7CB5E1C}" type="datetimeFigureOut">
              <a:rPr lang="en-US" smtClean="0"/>
              <a:pPr/>
              <a:t>3/21/2011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FF870F8-55FE-424A-855D-F6DCF7CB5E1C}" type="datetimeFigureOut">
              <a:rPr lang="en-US" smtClean="0"/>
              <a:pPr/>
              <a:t>3/21/2011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FF870F8-55FE-424A-855D-F6DCF7CB5E1C}" type="datetimeFigureOut">
              <a:rPr lang="en-US" smtClean="0"/>
              <a:pPr/>
              <a:t>3/21/2011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F870F8-55FE-424A-855D-F6DCF7CB5E1C}" type="datetimeFigureOut">
              <a:rPr lang="en-US" smtClean="0"/>
              <a:pPr/>
              <a:t>3/21/2011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F870F8-55FE-424A-855D-F6DCF7CB5E1C}" type="datetimeFigureOut">
              <a:rPr lang="en-US" smtClean="0"/>
              <a:pPr/>
              <a:t>3/21/2011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F870F8-55FE-424A-855D-F6DCF7CB5E1C}" type="datetimeFigureOut">
              <a:rPr lang="en-US" smtClean="0"/>
              <a:pPr/>
              <a:t>3/21/2011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F870F8-55FE-424A-855D-F6DCF7CB5E1C}" type="datetimeFigureOut">
              <a:rPr lang="en-US" smtClean="0"/>
              <a:pPr/>
              <a:t>3/21/2011</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4500FB-6A39-42F5-8902-ED330C1902E0}"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400" b="1" dirty="0" smtClean="0">
                <a:latin typeface="Bodoni MT" pitchFamily="18" charset="0"/>
              </a:rPr>
              <a:t>PERSONALITY</a:t>
            </a:r>
            <a:r>
              <a:rPr lang="en-GB" sz="2400" b="1" dirty="0" smtClean="0">
                <a:solidFill>
                  <a:srgbClr val="FF0000"/>
                </a:solidFill>
                <a:latin typeface="Bodoni MT" pitchFamily="18" charset="0"/>
              </a:rPr>
              <a:t> </a:t>
            </a:r>
          </a:p>
          <a:p>
            <a:r>
              <a:rPr lang="en-GB" sz="2200" b="1" dirty="0" smtClean="0">
                <a:latin typeface="Bodoni MT" pitchFamily="18" charset="0"/>
              </a:rPr>
              <a:t>Performance and participation are determined by personality. There are 3 </a:t>
            </a:r>
            <a:r>
              <a:rPr lang="en-GB" sz="2200" b="1" dirty="0" smtClean="0">
                <a:solidFill>
                  <a:srgbClr val="FF0000"/>
                </a:solidFill>
                <a:latin typeface="Bodoni MT" pitchFamily="18" charset="0"/>
              </a:rPr>
              <a:t>THEORIES</a:t>
            </a:r>
            <a:r>
              <a:rPr lang="en-GB" sz="2200" b="1" dirty="0" smtClean="0">
                <a:latin typeface="Bodoni MT" pitchFamily="18" charset="0"/>
              </a:rPr>
              <a:t> of </a:t>
            </a:r>
            <a:r>
              <a:rPr lang="en-GB" sz="2200" b="1" dirty="0" smtClean="0">
                <a:solidFill>
                  <a:srgbClr val="FF0000"/>
                </a:solidFill>
                <a:latin typeface="Bodoni MT" pitchFamily="18" charset="0"/>
              </a:rPr>
              <a:t>PERSONALITY DEVELOPMENT</a:t>
            </a:r>
            <a:r>
              <a:rPr lang="en-GB" sz="2200" b="1" dirty="0" smtClean="0">
                <a:latin typeface="Bodoni MT" pitchFamily="18" charset="0"/>
              </a:rPr>
              <a:t>. </a:t>
            </a:r>
          </a:p>
          <a:p>
            <a:pPr marL="457200" indent="-457200">
              <a:buAutoNum type="arabicParenR"/>
            </a:pPr>
            <a:r>
              <a:rPr lang="en-GB" sz="2200" b="1" dirty="0" smtClean="0">
                <a:solidFill>
                  <a:srgbClr val="FF0000"/>
                </a:solidFill>
                <a:latin typeface="Bodoni MT" pitchFamily="18" charset="0"/>
              </a:rPr>
              <a:t>TRAIT PERSPECTIVE</a:t>
            </a:r>
            <a:r>
              <a:rPr lang="en-GB" sz="2200" b="1" dirty="0" smtClean="0">
                <a:latin typeface="Bodoni MT" pitchFamily="18" charset="0"/>
              </a:rPr>
              <a:t>: Personality is made up of many </a:t>
            </a:r>
            <a:r>
              <a:rPr lang="en-GB" sz="2200" b="1" dirty="0" smtClean="0">
                <a:solidFill>
                  <a:srgbClr val="FF0000"/>
                </a:solidFill>
                <a:latin typeface="Bodoni MT" pitchFamily="18" charset="0"/>
              </a:rPr>
              <a:t>SECONDARY TRAITS</a:t>
            </a:r>
            <a:r>
              <a:rPr lang="en-GB" sz="2200" b="1" dirty="0" smtClean="0">
                <a:latin typeface="Bodoni MT" pitchFamily="18" charset="0"/>
              </a:rPr>
              <a:t> that we </a:t>
            </a:r>
            <a:r>
              <a:rPr lang="en-GB" sz="2200" b="1" dirty="0" smtClean="0">
                <a:solidFill>
                  <a:srgbClr val="FF0000"/>
                </a:solidFill>
                <a:latin typeface="Bodoni MT" pitchFamily="18" charset="0"/>
              </a:rPr>
              <a:t>INHERIT</a:t>
            </a:r>
            <a:r>
              <a:rPr lang="en-GB" sz="2200" b="1" dirty="0" smtClean="0">
                <a:latin typeface="Bodoni MT" pitchFamily="18" charset="0"/>
              </a:rPr>
              <a:t> from our </a:t>
            </a:r>
            <a:r>
              <a:rPr lang="en-GB" sz="2200" b="1" dirty="0" smtClean="0">
                <a:solidFill>
                  <a:srgbClr val="FF0000"/>
                </a:solidFill>
                <a:latin typeface="Bodoni MT" pitchFamily="18" charset="0"/>
              </a:rPr>
              <a:t>PARENTS</a:t>
            </a:r>
            <a:r>
              <a:rPr lang="en-GB" sz="2200" b="1" dirty="0" smtClean="0">
                <a:latin typeface="Bodoni MT" pitchFamily="18" charset="0"/>
              </a:rPr>
              <a:t>. Behaviour is </a:t>
            </a:r>
            <a:r>
              <a:rPr lang="en-GB" sz="2200" b="1" dirty="0" smtClean="0">
                <a:solidFill>
                  <a:srgbClr val="FF0000"/>
                </a:solidFill>
                <a:latin typeface="Bodoni MT" pitchFamily="18" charset="0"/>
              </a:rPr>
              <a:t>INNATE</a:t>
            </a:r>
            <a:r>
              <a:rPr lang="en-GB" sz="2200" b="1" dirty="0" smtClean="0">
                <a:latin typeface="Bodoni MT" pitchFamily="18" charset="0"/>
              </a:rPr>
              <a:t>, </a:t>
            </a:r>
            <a:r>
              <a:rPr lang="en-GB" sz="2200" b="1" dirty="0" smtClean="0">
                <a:solidFill>
                  <a:srgbClr val="FF0000"/>
                </a:solidFill>
                <a:latin typeface="Bodoni MT" pitchFamily="18" charset="0"/>
              </a:rPr>
              <a:t>GENETICALLY </a:t>
            </a:r>
            <a:r>
              <a:rPr lang="en-GB" sz="2200" b="1" dirty="0" smtClean="0">
                <a:latin typeface="Bodoni MT" pitchFamily="18" charset="0"/>
              </a:rPr>
              <a:t>determined, </a:t>
            </a:r>
            <a:r>
              <a:rPr lang="en-GB" sz="2200" b="1" dirty="0" smtClean="0">
                <a:solidFill>
                  <a:srgbClr val="FF0000"/>
                </a:solidFill>
                <a:latin typeface="Bodoni MT" pitchFamily="18" charset="0"/>
              </a:rPr>
              <a:t>STABLE </a:t>
            </a:r>
            <a:r>
              <a:rPr lang="en-GB" sz="2200" b="1" dirty="0" smtClean="0">
                <a:latin typeface="Bodoni MT" pitchFamily="18" charset="0"/>
              </a:rPr>
              <a:t>and </a:t>
            </a:r>
            <a:r>
              <a:rPr lang="en-GB" sz="2200" b="1" dirty="0" smtClean="0">
                <a:solidFill>
                  <a:srgbClr val="FF0000"/>
                </a:solidFill>
                <a:latin typeface="Bodoni MT" pitchFamily="18" charset="0"/>
              </a:rPr>
              <a:t>CONSISTENT </a:t>
            </a:r>
            <a:r>
              <a:rPr lang="en-GB" sz="2200" b="1" dirty="0" smtClean="0">
                <a:latin typeface="Bodoni MT" pitchFamily="18" charset="0"/>
              </a:rPr>
              <a:t>in all situations. Behaviour = Function of Personality </a:t>
            </a:r>
            <a:r>
              <a:rPr lang="en-GB" sz="2200" b="1" dirty="0" smtClean="0">
                <a:solidFill>
                  <a:srgbClr val="FF0000"/>
                </a:solidFill>
                <a:latin typeface="Bodoni MT" pitchFamily="18" charset="0"/>
              </a:rPr>
              <a:t>(B = F(P)) </a:t>
            </a:r>
          </a:p>
          <a:p>
            <a:pPr marL="457200" indent="-457200">
              <a:buNone/>
            </a:pPr>
            <a:r>
              <a:rPr lang="en-GB" sz="2200" b="1" dirty="0" smtClean="0">
                <a:solidFill>
                  <a:srgbClr val="FF0000"/>
                </a:solidFill>
                <a:latin typeface="Bodoni MT" pitchFamily="18" charset="0"/>
              </a:rPr>
              <a:t>	EYESENCK’s </a:t>
            </a:r>
            <a:r>
              <a:rPr lang="en-GB" sz="2200" b="1" dirty="0" smtClean="0">
                <a:latin typeface="Bodoni MT" pitchFamily="18" charset="0"/>
              </a:rPr>
              <a:t>model identifies 4 primary personality traits or types: A) Neurotic B) Stable C) Introvert D) Extrovert. In 1975 he added a 3</a:t>
            </a:r>
            <a:r>
              <a:rPr lang="en-GB" sz="2200" b="1" baseline="30000" dirty="0" smtClean="0">
                <a:latin typeface="Bodoni MT" pitchFamily="18" charset="0"/>
              </a:rPr>
              <a:t>rd</a:t>
            </a:r>
            <a:r>
              <a:rPr lang="en-GB" sz="2200" b="1" dirty="0" smtClean="0">
                <a:latin typeface="Bodoni MT" pitchFamily="18" charset="0"/>
              </a:rPr>
              <a:t> scale called PSYCHOTICISM also called </a:t>
            </a:r>
            <a:r>
              <a:rPr lang="en-GB" sz="2200" b="1" dirty="0" smtClean="0">
                <a:solidFill>
                  <a:srgbClr val="FF0000"/>
                </a:solidFill>
                <a:latin typeface="Bodoni MT" pitchFamily="18" charset="0"/>
              </a:rPr>
              <a:t>MENTAL TOUGHNESS </a:t>
            </a:r>
            <a:r>
              <a:rPr lang="en-GB" sz="2200" b="1" dirty="0" smtClean="0">
                <a:latin typeface="Bodoni MT" pitchFamily="18" charset="0"/>
              </a:rPr>
              <a:t>or being </a:t>
            </a:r>
            <a:r>
              <a:rPr lang="en-GB" sz="2200" b="1" dirty="0" smtClean="0">
                <a:solidFill>
                  <a:srgbClr val="FF0000"/>
                </a:solidFill>
                <a:latin typeface="Bodoni MT" pitchFamily="18" charset="0"/>
              </a:rPr>
              <a:t>TOUGH MINDED. </a:t>
            </a:r>
            <a:r>
              <a:rPr lang="en-GB" sz="2200" b="1" dirty="0" smtClean="0">
                <a:latin typeface="Bodoni MT" pitchFamily="18" charset="0"/>
              </a:rPr>
              <a:t>This describes the capacity to cope with pressure. It assesses a persons </a:t>
            </a:r>
            <a:r>
              <a:rPr lang="en-GB" sz="2200" b="1" dirty="0" smtClean="0">
                <a:solidFill>
                  <a:srgbClr val="FF0000"/>
                </a:solidFill>
                <a:latin typeface="Bodoni MT" pitchFamily="18" charset="0"/>
              </a:rPr>
              <a:t>PERSONALITY PROFILE </a:t>
            </a:r>
            <a:r>
              <a:rPr lang="en-GB" sz="2200" b="1" dirty="0" smtClean="0">
                <a:latin typeface="Bodoni MT" pitchFamily="18" charset="0"/>
              </a:rPr>
              <a:t>with a test called the </a:t>
            </a:r>
            <a:r>
              <a:rPr lang="en-GB" sz="2200" b="1" dirty="0" smtClean="0">
                <a:solidFill>
                  <a:srgbClr val="FF0000"/>
                </a:solidFill>
                <a:latin typeface="Bodoni MT" pitchFamily="18" charset="0"/>
              </a:rPr>
              <a:t>EPQ</a:t>
            </a:r>
            <a:r>
              <a:rPr lang="en-GB" sz="2200" b="1" dirty="0" smtClean="0">
                <a:latin typeface="Bodoni MT" pitchFamily="18" charset="0"/>
              </a:rPr>
              <a:t> – </a:t>
            </a:r>
            <a:r>
              <a:rPr lang="en-GB" sz="2200" b="1" dirty="0" err="1" smtClean="0">
                <a:latin typeface="Bodoni MT" pitchFamily="18" charset="0"/>
              </a:rPr>
              <a:t>Eyesenck’s</a:t>
            </a:r>
            <a:r>
              <a:rPr lang="en-GB" sz="2200" b="1" dirty="0" smtClean="0">
                <a:latin typeface="Bodoni MT" pitchFamily="18" charset="0"/>
              </a:rPr>
              <a:t> Personality Questionnaire</a:t>
            </a:r>
          </a:p>
          <a:p>
            <a:pPr marL="457200" indent="-457200">
              <a:buNone/>
            </a:pPr>
            <a:r>
              <a:rPr lang="en-GB" sz="2200" b="1" dirty="0" smtClean="0">
                <a:latin typeface="Bodoni MT" pitchFamily="18" charset="0"/>
              </a:rPr>
              <a:t>	</a:t>
            </a:r>
            <a:r>
              <a:rPr lang="en-GB" sz="2200" b="1" dirty="0" smtClean="0">
                <a:solidFill>
                  <a:srgbClr val="FF0000"/>
                </a:solidFill>
                <a:latin typeface="Bodoni MT" pitchFamily="18" charset="0"/>
              </a:rPr>
              <a:t>CATTELL</a:t>
            </a:r>
            <a:r>
              <a:rPr lang="en-GB" sz="2200" b="1" dirty="0" smtClean="0">
                <a:latin typeface="Bodoni MT" pitchFamily="18" charset="0"/>
              </a:rPr>
              <a:t> believed in </a:t>
            </a:r>
            <a:r>
              <a:rPr lang="en-GB" sz="2200" b="1" dirty="0" smtClean="0">
                <a:solidFill>
                  <a:srgbClr val="FF0000"/>
                </a:solidFill>
                <a:latin typeface="Bodoni MT" pitchFamily="18" charset="0"/>
              </a:rPr>
              <a:t>TRAIT</a:t>
            </a:r>
            <a:r>
              <a:rPr lang="en-GB" sz="2200" b="1" dirty="0" smtClean="0">
                <a:latin typeface="Bodoni MT" pitchFamily="18" charset="0"/>
              </a:rPr>
              <a:t> theory but believed more than 3 dimensions were needed. This led to </a:t>
            </a:r>
            <a:r>
              <a:rPr lang="en-GB" sz="2200" b="1" dirty="0" err="1" smtClean="0">
                <a:latin typeface="Bodoni MT" pitchFamily="18" charset="0"/>
              </a:rPr>
              <a:t>Cattell’s</a:t>
            </a:r>
            <a:r>
              <a:rPr lang="en-GB" sz="2200" b="1" dirty="0" smtClean="0">
                <a:latin typeface="Bodoni MT" pitchFamily="18" charset="0"/>
              </a:rPr>
              <a:t> </a:t>
            </a:r>
            <a:r>
              <a:rPr lang="en-GB" sz="2200" b="1" dirty="0" smtClean="0">
                <a:solidFill>
                  <a:srgbClr val="FF0000"/>
                </a:solidFill>
                <a:latin typeface="Bodoni MT" pitchFamily="18" charset="0"/>
              </a:rPr>
              <a:t>16 PF </a:t>
            </a:r>
            <a:r>
              <a:rPr lang="en-GB" sz="2200" b="1" dirty="0" smtClean="0">
                <a:latin typeface="Bodoni MT" pitchFamily="18" charset="0"/>
              </a:rPr>
              <a:t>(Personality Factor) </a:t>
            </a:r>
            <a:r>
              <a:rPr lang="en-GB" sz="2200" b="1" dirty="0" smtClean="0">
                <a:solidFill>
                  <a:srgbClr val="FF0000"/>
                </a:solidFill>
                <a:latin typeface="Bodoni MT" pitchFamily="18" charset="0"/>
              </a:rPr>
              <a:t>TEST</a:t>
            </a:r>
          </a:p>
          <a:p>
            <a:pPr marL="457200" indent="-457200">
              <a:buNone/>
            </a:pPr>
            <a:r>
              <a:rPr lang="en-GB" sz="2200" b="1" dirty="0" smtClean="0">
                <a:latin typeface="Bodoni MT" pitchFamily="18" charset="0"/>
              </a:rPr>
              <a:t>	</a:t>
            </a:r>
            <a:r>
              <a:rPr lang="en-GB" sz="2200" b="1" dirty="0" smtClean="0">
                <a:solidFill>
                  <a:srgbClr val="FF0000"/>
                </a:solidFill>
                <a:latin typeface="Bodoni MT" pitchFamily="18" charset="0"/>
              </a:rPr>
              <a:t>GIRDANIO </a:t>
            </a:r>
            <a:r>
              <a:rPr lang="en-GB" sz="2200" b="1" dirty="0" smtClean="0">
                <a:latin typeface="Bodoni MT" pitchFamily="18" charset="0"/>
              </a:rPr>
              <a:t>was a trait theorist. He proposed that there are </a:t>
            </a:r>
            <a:r>
              <a:rPr lang="en-GB" sz="2200" b="1" dirty="0" smtClean="0">
                <a:solidFill>
                  <a:srgbClr val="FF0000"/>
                </a:solidFill>
                <a:latin typeface="Bodoni MT" pitchFamily="18" charset="0"/>
              </a:rPr>
              <a:t>2 DISTINCT PERSONALITIES</a:t>
            </a:r>
            <a:r>
              <a:rPr lang="en-GB" sz="2200" b="1" dirty="0" smtClean="0">
                <a:latin typeface="Bodoni MT" pitchFamily="18" charset="0"/>
              </a:rPr>
              <a:t> – </a:t>
            </a:r>
            <a:r>
              <a:rPr lang="en-GB" sz="2200" b="1" dirty="0" smtClean="0">
                <a:solidFill>
                  <a:srgbClr val="FF0000"/>
                </a:solidFill>
                <a:latin typeface="Bodoni MT" pitchFamily="18" charset="0"/>
              </a:rPr>
              <a:t>TYPE A </a:t>
            </a:r>
            <a:r>
              <a:rPr lang="en-GB" sz="2200" b="1" dirty="0" smtClean="0">
                <a:latin typeface="Bodoni MT" pitchFamily="18" charset="0"/>
              </a:rPr>
              <a:t>(competitive, works fast, ambitious, controlling, stressed) and </a:t>
            </a:r>
            <a:r>
              <a:rPr lang="en-GB" sz="2200" b="1" dirty="0" smtClean="0">
                <a:solidFill>
                  <a:srgbClr val="FF0000"/>
                </a:solidFill>
                <a:latin typeface="Bodoni MT" pitchFamily="18" charset="0"/>
              </a:rPr>
              <a:t>TYPE B </a:t>
            </a:r>
            <a:r>
              <a:rPr lang="en-GB" sz="2200" b="1" dirty="0" smtClean="0">
                <a:latin typeface="Bodoni MT" pitchFamily="18" charset="0"/>
              </a:rPr>
              <a:t>(non competitive, works slowly, low ambition, not controlling, less prone to stress). This is </a:t>
            </a:r>
            <a:r>
              <a:rPr lang="en-GB" sz="2200" b="1" dirty="0" smtClean="0">
                <a:solidFill>
                  <a:srgbClr val="FF0000"/>
                </a:solidFill>
                <a:latin typeface="Bodoni MT" pitchFamily="18" charset="0"/>
              </a:rPr>
              <a:t>NARROW BAND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100" b="1" dirty="0" smtClean="0">
                <a:latin typeface="Bodoni MT" pitchFamily="18" charset="0"/>
              </a:rPr>
              <a:t>ATTRIBUTION THEORY </a:t>
            </a:r>
          </a:p>
          <a:p>
            <a:r>
              <a:rPr lang="en-GB" sz="2100" b="1" dirty="0" smtClean="0">
                <a:latin typeface="Bodoni MT" pitchFamily="18" charset="0"/>
              </a:rPr>
              <a:t>Attribution Theory identifies the reasons given by performers to explain success and failure. It has powerful implications for achievement related behaviour. Weiner’s </a:t>
            </a:r>
            <a:r>
              <a:rPr lang="en-GB" sz="2100" b="1" dirty="0" smtClean="0">
                <a:solidFill>
                  <a:srgbClr val="FF0000"/>
                </a:solidFill>
                <a:latin typeface="Bodoni MT" pitchFamily="18" charset="0"/>
              </a:rPr>
              <a:t>MODEL OF ATTRIBUTION </a:t>
            </a:r>
            <a:r>
              <a:rPr lang="en-GB" sz="2100" b="1" dirty="0" smtClean="0">
                <a:latin typeface="Bodoni MT" pitchFamily="18" charset="0"/>
              </a:rPr>
              <a:t>has 2 dimensions. </a:t>
            </a:r>
          </a:p>
          <a:p>
            <a:pPr marL="457200" indent="-457200">
              <a:buAutoNum type="arabicParenR"/>
            </a:pPr>
            <a:r>
              <a:rPr lang="en-GB" sz="2100" b="1" dirty="0" smtClean="0">
                <a:solidFill>
                  <a:srgbClr val="FF0000"/>
                </a:solidFill>
                <a:latin typeface="Bodoni MT" pitchFamily="18" charset="0"/>
              </a:rPr>
              <a:t>LOCUS OF CAUSALITY</a:t>
            </a:r>
            <a:r>
              <a:rPr lang="en-GB" sz="2100" b="1" dirty="0" smtClean="0">
                <a:latin typeface="Bodoni MT" pitchFamily="18" charset="0"/>
              </a:rPr>
              <a:t>. This identifies the</a:t>
            </a:r>
            <a:r>
              <a:rPr lang="en-GB" sz="2100" b="1" dirty="0" smtClean="0">
                <a:solidFill>
                  <a:srgbClr val="FF0000"/>
                </a:solidFill>
                <a:latin typeface="Bodoni MT" pitchFamily="18" charset="0"/>
              </a:rPr>
              <a:t> PERCEIVED </a:t>
            </a:r>
            <a:r>
              <a:rPr lang="en-GB" sz="2100" b="1" dirty="0" smtClean="0">
                <a:latin typeface="Bodoni MT" pitchFamily="18" charset="0"/>
              </a:rPr>
              <a:t>cause of success or failure. </a:t>
            </a:r>
            <a:r>
              <a:rPr lang="en-GB" sz="2100" b="1" dirty="0" smtClean="0">
                <a:solidFill>
                  <a:srgbClr val="FF0000"/>
                </a:solidFill>
                <a:latin typeface="Bodoni MT" pitchFamily="18" charset="0"/>
              </a:rPr>
              <a:t>EFFORT</a:t>
            </a:r>
            <a:r>
              <a:rPr lang="en-GB" sz="2100" b="1" dirty="0" smtClean="0">
                <a:latin typeface="Bodoni MT" pitchFamily="18" charset="0"/>
              </a:rPr>
              <a:t> and </a:t>
            </a:r>
            <a:r>
              <a:rPr lang="en-GB" sz="2100" b="1" dirty="0" smtClean="0">
                <a:solidFill>
                  <a:srgbClr val="FF0000"/>
                </a:solidFill>
                <a:latin typeface="Bodoni MT" pitchFamily="18" charset="0"/>
              </a:rPr>
              <a:t>ABILITY</a:t>
            </a:r>
            <a:r>
              <a:rPr lang="en-GB" sz="2100" b="1" dirty="0" smtClean="0">
                <a:latin typeface="Bodoni MT" pitchFamily="18" charset="0"/>
              </a:rPr>
              <a:t> represent internal factors and </a:t>
            </a:r>
            <a:r>
              <a:rPr lang="en-GB" sz="2100" b="1" dirty="0" smtClean="0">
                <a:solidFill>
                  <a:srgbClr val="FF0000"/>
                </a:solidFill>
                <a:latin typeface="Bodoni MT" pitchFamily="18" charset="0"/>
              </a:rPr>
              <a:t>TASK DIFFICULTY</a:t>
            </a:r>
            <a:r>
              <a:rPr lang="en-GB" sz="2100" b="1" dirty="0" smtClean="0">
                <a:latin typeface="Bodoni MT" pitchFamily="18" charset="0"/>
              </a:rPr>
              <a:t> and </a:t>
            </a:r>
            <a:r>
              <a:rPr lang="en-GB" sz="2100" b="1" dirty="0" smtClean="0">
                <a:solidFill>
                  <a:srgbClr val="FF0000"/>
                </a:solidFill>
                <a:latin typeface="Bodoni MT" pitchFamily="18" charset="0"/>
              </a:rPr>
              <a:t>LUCK</a:t>
            </a:r>
            <a:r>
              <a:rPr lang="en-GB" sz="2100" b="1" dirty="0" smtClean="0">
                <a:latin typeface="Bodoni MT" pitchFamily="18" charset="0"/>
              </a:rPr>
              <a:t> are the environmental variables</a:t>
            </a:r>
          </a:p>
          <a:p>
            <a:pPr marL="457200" indent="-457200">
              <a:buAutoNum type="arabicParenR"/>
            </a:pPr>
            <a:r>
              <a:rPr lang="en-GB" sz="2100" b="1" dirty="0" smtClean="0">
                <a:solidFill>
                  <a:srgbClr val="FF0000"/>
                </a:solidFill>
                <a:latin typeface="Bodoni MT" pitchFamily="18" charset="0"/>
              </a:rPr>
              <a:t>STABILITY. </a:t>
            </a:r>
            <a:r>
              <a:rPr lang="en-GB" sz="2100" b="1" dirty="0" smtClean="0">
                <a:latin typeface="Bodoni MT" pitchFamily="18" charset="0"/>
              </a:rPr>
              <a:t>This is whether attributions are </a:t>
            </a:r>
            <a:r>
              <a:rPr lang="en-GB" sz="2100" b="1" dirty="0" smtClean="0">
                <a:solidFill>
                  <a:srgbClr val="FF0000"/>
                </a:solidFill>
                <a:latin typeface="Bodoni MT" pitchFamily="18" charset="0"/>
              </a:rPr>
              <a:t>STABLE</a:t>
            </a:r>
            <a:r>
              <a:rPr lang="en-GB" sz="2100" b="1" dirty="0" smtClean="0">
                <a:latin typeface="Bodoni MT" pitchFamily="18" charset="0"/>
              </a:rPr>
              <a:t> or </a:t>
            </a:r>
            <a:r>
              <a:rPr lang="en-GB" sz="2100" b="1" dirty="0" smtClean="0">
                <a:solidFill>
                  <a:srgbClr val="FF0000"/>
                </a:solidFill>
                <a:latin typeface="Bodoni MT" pitchFamily="18" charset="0"/>
              </a:rPr>
              <a:t>UNSTABLE</a:t>
            </a:r>
            <a:r>
              <a:rPr lang="en-GB" sz="2100" b="1" dirty="0" smtClean="0">
                <a:latin typeface="Bodoni MT" pitchFamily="18" charset="0"/>
              </a:rPr>
              <a:t>. That is its degree of </a:t>
            </a:r>
            <a:r>
              <a:rPr lang="en-GB" sz="2100" b="1" dirty="0" smtClean="0">
                <a:solidFill>
                  <a:srgbClr val="FF0000"/>
                </a:solidFill>
                <a:latin typeface="Bodoni MT" pitchFamily="18" charset="0"/>
              </a:rPr>
              <a:t>PERMANENCE</a:t>
            </a:r>
          </a:p>
          <a:p>
            <a:pPr marL="457200" indent="-457200"/>
            <a:r>
              <a:rPr lang="en-GB" sz="2100" b="1" dirty="0" smtClean="0">
                <a:latin typeface="Bodoni MT" pitchFamily="18" charset="0"/>
              </a:rPr>
              <a:t>Attributing failure to external causes is often used by coaches. Internal attributions are often used to reinforce success. High </a:t>
            </a:r>
            <a:r>
              <a:rPr lang="en-GB" sz="2100" b="1" dirty="0" err="1" smtClean="0">
                <a:latin typeface="Bodoni MT" pitchFamily="18" charset="0"/>
              </a:rPr>
              <a:t>Nach</a:t>
            </a:r>
            <a:r>
              <a:rPr lang="en-GB" sz="2100" b="1" dirty="0" smtClean="0">
                <a:latin typeface="Bodoni MT" pitchFamily="18" charset="0"/>
              </a:rPr>
              <a:t> attribute their own success and failure this way. This is </a:t>
            </a:r>
            <a:r>
              <a:rPr lang="en-GB" sz="2100" b="1" dirty="0" smtClean="0">
                <a:solidFill>
                  <a:srgbClr val="FF0000"/>
                </a:solidFill>
                <a:latin typeface="Bodoni MT" pitchFamily="18" charset="0"/>
              </a:rPr>
              <a:t>ATTRIBUTION BIAS</a:t>
            </a:r>
          </a:p>
          <a:p>
            <a:pPr marL="457200" indent="-457200"/>
            <a:r>
              <a:rPr lang="en-GB" sz="2100" b="1" dirty="0" smtClean="0">
                <a:latin typeface="Bodoni MT" pitchFamily="18" charset="0"/>
              </a:rPr>
              <a:t>Low achievers attribute failure to internal factors and success to external factors. This is </a:t>
            </a:r>
            <a:r>
              <a:rPr lang="en-GB" sz="2100" b="1" dirty="0" smtClean="0">
                <a:solidFill>
                  <a:srgbClr val="FF0000"/>
                </a:solidFill>
                <a:latin typeface="Bodoni MT" pitchFamily="18" charset="0"/>
              </a:rPr>
              <a:t>NEGATIVE APPLICATION of ATTRIBUTION</a:t>
            </a:r>
          </a:p>
          <a:p>
            <a:pPr marL="457200" indent="-457200"/>
            <a:r>
              <a:rPr lang="en-GB" sz="2100" b="1" dirty="0" smtClean="0">
                <a:solidFill>
                  <a:srgbClr val="FF0000"/>
                </a:solidFill>
                <a:latin typeface="Bodoni MT" pitchFamily="18" charset="0"/>
              </a:rPr>
              <a:t>ATTRIBUTION TRAINING </a:t>
            </a:r>
            <a:r>
              <a:rPr lang="en-GB" sz="2100" b="1" dirty="0" smtClean="0">
                <a:latin typeface="Bodoni MT" pitchFamily="18" charset="0"/>
              </a:rPr>
              <a:t>involves changing the performers </a:t>
            </a:r>
            <a:r>
              <a:rPr lang="en-GB" sz="2100" b="1" dirty="0" smtClean="0">
                <a:solidFill>
                  <a:srgbClr val="FF0000"/>
                </a:solidFill>
                <a:latin typeface="Bodoni MT" pitchFamily="18" charset="0"/>
              </a:rPr>
              <a:t>PERCEPTION </a:t>
            </a:r>
            <a:r>
              <a:rPr lang="en-GB" sz="2100" b="1" dirty="0" smtClean="0">
                <a:latin typeface="Bodoni MT" pitchFamily="18" charset="0"/>
              </a:rPr>
              <a:t>of the causes of failure. It can convert learned helplessness into mastery orientation and can increase confidence, pride, self esteem, expectation of success, incentive value and task orientation. </a:t>
            </a:r>
          </a:p>
          <a:p>
            <a:pPr marL="457200" indent="-457200"/>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100" b="1" dirty="0" smtClean="0">
                <a:latin typeface="Bodoni MT" pitchFamily="18" charset="0"/>
              </a:rPr>
              <a:t>AGGRESSION</a:t>
            </a:r>
          </a:p>
          <a:p>
            <a:r>
              <a:rPr lang="en-GB" sz="2100" b="1" dirty="0" smtClean="0">
                <a:latin typeface="Bodoni MT" pitchFamily="18" charset="0"/>
              </a:rPr>
              <a:t>Aggression is </a:t>
            </a:r>
            <a:r>
              <a:rPr lang="en-GB" sz="2100" b="1" dirty="0" smtClean="0">
                <a:solidFill>
                  <a:srgbClr val="FF0000"/>
                </a:solidFill>
                <a:latin typeface="Bodoni MT" pitchFamily="18" charset="0"/>
              </a:rPr>
              <a:t>FORCEFUL BEHAVIOUR </a:t>
            </a:r>
            <a:r>
              <a:rPr lang="en-GB" sz="2100" b="1" dirty="0" smtClean="0">
                <a:latin typeface="Bodoni MT" pitchFamily="18" charset="0"/>
              </a:rPr>
              <a:t>in sport. There are 2 types</a:t>
            </a:r>
          </a:p>
          <a:p>
            <a:pPr marL="457200" indent="-457200">
              <a:buAutoNum type="arabicParenR"/>
            </a:pPr>
            <a:r>
              <a:rPr lang="en-GB" sz="2100" b="1" dirty="0" smtClean="0">
                <a:solidFill>
                  <a:srgbClr val="FF0000"/>
                </a:solidFill>
                <a:latin typeface="Bodoni MT" pitchFamily="18" charset="0"/>
              </a:rPr>
              <a:t>HOSTILE AGGRESSION: </a:t>
            </a:r>
            <a:r>
              <a:rPr lang="en-GB" sz="2100" b="1" dirty="0" smtClean="0">
                <a:latin typeface="Bodoni MT" pitchFamily="18" charset="0"/>
              </a:rPr>
              <a:t>deliberate intention to harm or injure another</a:t>
            </a:r>
          </a:p>
          <a:p>
            <a:pPr marL="457200" indent="-457200">
              <a:buAutoNum type="arabicParenR"/>
            </a:pPr>
            <a:r>
              <a:rPr lang="en-GB" sz="2100" b="1" dirty="0" smtClean="0">
                <a:solidFill>
                  <a:srgbClr val="FF0000"/>
                </a:solidFill>
                <a:latin typeface="Bodoni MT" pitchFamily="18" charset="0"/>
              </a:rPr>
              <a:t>CHANNELLED AGGRESSION: </a:t>
            </a:r>
            <a:r>
              <a:rPr lang="en-GB" sz="2100" b="1" dirty="0" smtClean="0">
                <a:latin typeface="Bodoni MT" pitchFamily="18" charset="0"/>
              </a:rPr>
              <a:t>often called assertion it involves robust play towards completing a skill and not inflicting injury. </a:t>
            </a:r>
          </a:p>
          <a:p>
            <a:pPr marL="457200" indent="-457200"/>
            <a:r>
              <a:rPr lang="en-GB" sz="2100" b="1" dirty="0" smtClean="0">
                <a:latin typeface="Bodoni MT" pitchFamily="18" charset="0"/>
              </a:rPr>
              <a:t>An </a:t>
            </a:r>
            <a:r>
              <a:rPr lang="en-GB" sz="2100" b="1" dirty="0" smtClean="0">
                <a:solidFill>
                  <a:srgbClr val="FF0000"/>
                </a:solidFill>
                <a:latin typeface="Bodoni MT" pitchFamily="18" charset="0"/>
              </a:rPr>
              <a:t>ANTECEDENT</a:t>
            </a:r>
            <a:r>
              <a:rPr lang="en-GB" sz="2100" b="1" dirty="0" smtClean="0">
                <a:latin typeface="Bodoni MT" pitchFamily="18" charset="0"/>
              </a:rPr>
              <a:t> is a prior event which can lead to aggression. There are 10</a:t>
            </a:r>
          </a:p>
          <a:p>
            <a:pPr marL="457200" indent="-457200">
              <a:buAutoNum type="arabicParenR"/>
            </a:pPr>
            <a:r>
              <a:rPr lang="en-GB" sz="2100" b="1" dirty="0" smtClean="0">
                <a:latin typeface="Bodoni MT" pitchFamily="18" charset="0"/>
              </a:rPr>
              <a:t>Actual or Perceived </a:t>
            </a:r>
            <a:r>
              <a:rPr lang="en-GB" sz="2100" b="1" dirty="0" smtClean="0">
                <a:solidFill>
                  <a:srgbClr val="FF0000"/>
                </a:solidFill>
                <a:latin typeface="Bodoni MT" pitchFamily="18" charset="0"/>
              </a:rPr>
              <a:t>UNFAIRNESS</a:t>
            </a:r>
          </a:p>
          <a:p>
            <a:pPr marL="457200" indent="-457200">
              <a:buAutoNum type="arabicParenR"/>
            </a:pPr>
            <a:r>
              <a:rPr lang="en-GB" sz="2100" b="1" dirty="0" smtClean="0">
                <a:solidFill>
                  <a:srgbClr val="FF0000"/>
                </a:solidFill>
                <a:latin typeface="Bodoni MT" pitchFamily="18" charset="0"/>
              </a:rPr>
              <a:t>FRUSTRATION </a:t>
            </a:r>
            <a:r>
              <a:rPr lang="en-GB" sz="2100" b="1" dirty="0" smtClean="0">
                <a:latin typeface="Bodoni MT" pitchFamily="18" charset="0"/>
              </a:rPr>
              <a:t>at poor performance</a:t>
            </a:r>
          </a:p>
          <a:p>
            <a:pPr marL="457200" indent="-457200">
              <a:buAutoNum type="arabicParenR"/>
            </a:pPr>
            <a:r>
              <a:rPr lang="en-GB" sz="2100" b="1" dirty="0" smtClean="0">
                <a:solidFill>
                  <a:srgbClr val="FF0000"/>
                </a:solidFill>
                <a:latin typeface="Bodoni MT" pitchFamily="18" charset="0"/>
              </a:rPr>
              <a:t>DISPLACED AGGRESSION </a:t>
            </a:r>
            <a:r>
              <a:rPr lang="en-GB" sz="2100" b="1" dirty="0" smtClean="0">
                <a:latin typeface="Bodoni MT" pitchFamily="18" charset="0"/>
              </a:rPr>
              <a:t>To change the direction of aggression – play harder</a:t>
            </a:r>
          </a:p>
          <a:p>
            <a:pPr marL="457200" indent="-457200">
              <a:buAutoNum type="arabicParenR"/>
            </a:pPr>
            <a:r>
              <a:rPr lang="en-GB" sz="2100" b="1" dirty="0" smtClean="0">
                <a:latin typeface="Bodoni MT" pitchFamily="18" charset="0"/>
              </a:rPr>
              <a:t>Excessive</a:t>
            </a:r>
            <a:r>
              <a:rPr lang="en-GB" sz="2100" b="1" dirty="0" smtClean="0">
                <a:solidFill>
                  <a:srgbClr val="FF0000"/>
                </a:solidFill>
                <a:latin typeface="Bodoni MT" pitchFamily="18" charset="0"/>
              </a:rPr>
              <a:t> PRESSURE </a:t>
            </a:r>
            <a:r>
              <a:rPr lang="en-GB" sz="2100" b="1" dirty="0" smtClean="0">
                <a:latin typeface="Bodoni MT" pitchFamily="18" charset="0"/>
              </a:rPr>
              <a:t>to win</a:t>
            </a:r>
          </a:p>
          <a:p>
            <a:pPr marL="457200" indent="-457200">
              <a:buAutoNum type="arabicParenR"/>
            </a:pPr>
            <a:r>
              <a:rPr lang="en-GB" sz="2100" b="1" dirty="0" smtClean="0">
                <a:solidFill>
                  <a:srgbClr val="FF0000"/>
                </a:solidFill>
                <a:latin typeface="Bodoni MT" pitchFamily="18" charset="0"/>
              </a:rPr>
              <a:t>RETALIATION</a:t>
            </a:r>
          </a:p>
          <a:p>
            <a:pPr marL="457200" indent="-457200">
              <a:buAutoNum type="arabicParenR"/>
            </a:pPr>
            <a:r>
              <a:rPr lang="en-GB" sz="2100" b="1" dirty="0" smtClean="0">
                <a:solidFill>
                  <a:srgbClr val="FF0000"/>
                </a:solidFill>
                <a:latin typeface="Bodoni MT" pitchFamily="18" charset="0"/>
              </a:rPr>
              <a:t>COPYING </a:t>
            </a:r>
            <a:r>
              <a:rPr lang="en-GB" sz="2100" b="1" dirty="0" smtClean="0">
                <a:latin typeface="Bodoni MT" pitchFamily="18" charset="0"/>
              </a:rPr>
              <a:t>the behaviour of others</a:t>
            </a:r>
          </a:p>
          <a:p>
            <a:pPr marL="457200" indent="-457200">
              <a:buAutoNum type="arabicParenR"/>
            </a:pPr>
            <a:r>
              <a:rPr lang="en-GB" sz="2100" b="1" dirty="0" smtClean="0">
                <a:solidFill>
                  <a:srgbClr val="FF0000"/>
                </a:solidFill>
                <a:latin typeface="Bodoni MT" pitchFamily="18" charset="0"/>
              </a:rPr>
              <a:t>NATURE</a:t>
            </a:r>
            <a:r>
              <a:rPr lang="en-GB" sz="2100" b="1" dirty="0" smtClean="0">
                <a:latin typeface="Bodoni MT" pitchFamily="18" charset="0"/>
              </a:rPr>
              <a:t> of the game</a:t>
            </a:r>
          </a:p>
          <a:p>
            <a:pPr marL="457200" indent="-457200">
              <a:buAutoNum type="arabicParenR"/>
            </a:pPr>
            <a:r>
              <a:rPr lang="en-GB" sz="2100" b="1" dirty="0" smtClean="0">
                <a:solidFill>
                  <a:srgbClr val="FF0000"/>
                </a:solidFill>
                <a:latin typeface="Bodoni MT" pitchFamily="18" charset="0"/>
              </a:rPr>
              <a:t>REACTION to HOSTILE SITUATION </a:t>
            </a:r>
            <a:r>
              <a:rPr lang="en-GB" sz="2100" b="1" dirty="0" smtClean="0">
                <a:latin typeface="Bodoni MT" pitchFamily="18" charset="0"/>
              </a:rPr>
              <a:t>(crowds)</a:t>
            </a:r>
          </a:p>
          <a:p>
            <a:pPr marL="457200" indent="-457200">
              <a:buAutoNum type="arabicParenR"/>
            </a:pPr>
            <a:r>
              <a:rPr lang="en-GB" sz="2100" b="1" dirty="0" smtClean="0">
                <a:solidFill>
                  <a:srgbClr val="FF0000"/>
                </a:solidFill>
                <a:latin typeface="Bodoni MT" pitchFamily="18" charset="0"/>
              </a:rPr>
              <a:t>LOSING HEAVILY</a:t>
            </a:r>
          </a:p>
          <a:p>
            <a:pPr marL="457200" indent="-457200">
              <a:buAutoNum type="arabicParenR"/>
            </a:pPr>
            <a:r>
              <a:rPr lang="en-GB" sz="2100" b="1" dirty="0" smtClean="0">
                <a:solidFill>
                  <a:srgbClr val="FF0000"/>
                </a:solidFill>
                <a:latin typeface="Bodoni MT" pitchFamily="18" charset="0"/>
              </a:rPr>
              <a:t>ILL FEELING </a:t>
            </a:r>
            <a:r>
              <a:rPr lang="en-GB" sz="2100" b="1" dirty="0" smtClean="0">
                <a:latin typeface="Bodoni MT" pitchFamily="18" charset="0"/>
              </a:rPr>
              <a:t>and prior </a:t>
            </a:r>
            <a:r>
              <a:rPr lang="en-GB" sz="2100" b="1" dirty="0" smtClean="0">
                <a:solidFill>
                  <a:srgbClr val="FF0000"/>
                </a:solidFill>
                <a:latin typeface="Bodoni MT" pitchFamily="18" charset="0"/>
              </a:rPr>
              <a:t>RIVALRY</a:t>
            </a:r>
          </a:p>
          <a:p>
            <a:pPr marL="457200" indent="-457200">
              <a:buAutoNum type="arabicParenR"/>
            </a:pPr>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100" b="1" dirty="0" smtClean="0">
                <a:latin typeface="Bodoni MT" pitchFamily="18" charset="0"/>
              </a:rPr>
              <a:t>4 THEORIES OF AGGRESSION</a:t>
            </a:r>
          </a:p>
          <a:p>
            <a:r>
              <a:rPr lang="en-GB" sz="2100" b="1" dirty="0" smtClean="0">
                <a:solidFill>
                  <a:srgbClr val="FF0000"/>
                </a:solidFill>
                <a:latin typeface="Bodoni MT" pitchFamily="18" charset="0"/>
              </a:rPr>
              <a:t>INSTINCT THEORY: </a:t>
            </a:r>
            <a:r>
              <a:rPr lang="en-GB" sz="2100" b="1" dirty="0" smtClean="0">
                <a:latin typeface="Bodoni MT" pitchFamily="18" charset="0"/>
              </a:rPr>
              <a:t>(Freud/Lorenz) This is a </a:t>
            </a:r>
            <a:r>
              <a:rPr lang="en-GB" sz="2100" b="1" dirty="0" smtClean="0">
                <a:solidFill>
                  <a:srgbClr val="FF0000"/>
                </a:solidFill>
                <a:latin typeface="Bodoni MT" pitchFamily="18" charset="0"/>
              </a:rPr>
              <a:t>TRAIT </a:t>
            </a:r>
            <a:r>
              <a:rPr lang="en-GB" sz="2100" b="1" dirty="0" smtClean="0">
                <a:latin typeface="Bodoni MT" pitchFamily="18" charset="0"/>
              </a:rPr>
              <a:t>view of behaviour and says that behaviour is </a:t>
            </a:r>
            <a:r>
              <a:rPr lang="en-GB" sz="2100" b="1" dirty="0" smtClean="0">
                <a:solidFill>
                  <a:srgbClr val="FF0000"/>
                </a:solidFill>
                <a:latin typeface="Bodoni MT" pitchFamily="18" charset="0"/>
              </a:rPr>
              <a:t>GENTIC</a:t>
            </a:r>
            <a:r>
              <a:rPr lang="en-GB" sz="2100" b="1" dirty="0" smtClean="0">
                <a:latin typeface="Bodoni MT" pitchFamily="18" charset="0"/>
              </a:rPr>
              <a:t>, </a:t>
            </a:r>
            <a:r>
              <a:rPr lang="en-GB" sz="2100" b="1" dirty="0" smtClean="0">
                <a:solidFill>
                  <a:srgbClr val="FF0000"/>
                </a:solidFill>
                <a:latin typeface="Bodoni MT" pitchFamily="18" charset="0"/>
              </a:rPr>
              <a:t>PREDICTABLE</a:t>
            </a:r>
            <a:r>
              <a:rPr lang="en-GB" sz="2100" b="1" dirty="0" smtClean="0">
                <a:latin typeface="Bodoni MT" pitchFamily="18" charset="0"/>
              </a:rPr>
              <a:t> and that everyone has a trait of violence. The </a:t>
            </a:r>
            <a:r>
              <a:rPr lang="en-GB" sz="2100" b="1" dirty="0" smtClean="0">
                <a:solidFill>
                  <a:srgbClr val="FF0000"/>
                </a:solidFill>
                <a:latin typeface="Bodoni MT" pitchFamily="18" charset="0"/>
              </a:rPr>
              <a:t>DEATH INSTINCT </a:t>
            </a:r>
            <a:r>
              <a:rPr lang="en-GB" sz="2100" b="1" dirty="0" smtClean="0">
                <a:latin typeface="Bodoni MT" pitchFamily="18" charset="0"/>
              </a:rPr>
              <a:t>(Freud) and aggressive energy must be </a:t>
            </a:r>
            <a:r>
              <a:rPr lang="en-GB" sz="2100" b="1" dirty="0" smtClean="0">
                <a:solidFill>
                  <a:srgbClr val="FF0000"/>
                </a:solidFill>
                <a:latin typeface="Bodoni MT" pitchFamily="18" charset="0"/>
              </a:rPr>
              <a:t>RELEASED</a:t>
            </a:r>
            <a:r>
              <a:rPr lang="en-GB" sz="2100" b="1" dirty="0" smtClean="0">
                <a:latin typeface="Bodoni MT" pitchFamily="18" charset="0"/>
              </a:rPr>
              <a:t> as it keeps building up (Lorenz) </a:t>
            </a:r>
          </a:p>
          <a:p>
            <a:r>
              <a:rPr lang="en-GB" sz="2100" b="1" dirty="0" smtClean="0">
                <a:solidFill>
                  <a:srgbClr val="FF0000"/>
                </a:solidFill>
                <a:latin typeface="Bodoni MT" pitchFamily="18" charset="0"/>
              </a:rPr>
              <a:t>SOCIAL LEARNING THEORY</a:t>
            </a:r>
            <a:r>
              <a:rPr lang="en-GB" sz="2100" b="1" dirty="0" smtClean="0">
                <a:latin typeface="Bodoni MT" pitchFamily="18" charset="0"/>
              </a:rPr>
              <a:t>: (</a:t>
            </a:r>
            <a:r>
              <a:rPr lang="en-GB" sz="2100" b="1" dirty="0" err="1" smtClean="0">
                <a:latin typeface="Bodoni MT" pitchFamily="18" charset="0"/>
              </a:rPr>
              <a:t>Bandura</a:t>
            </a:r>
            <a:r>
              <a:rPr lang="en-GB" sz="2100" b="1" dirty="0" smtClean="0">
                <a:latin typeface="Bodoni MT" pitchFamily="18" charset="0"/>
              </a:rPr>
              <a:t>) Aggression is </a:t>
            </a:r>
            <a:r>
              <a:rPr lang="en-GB" sz="2100" b="1" dirty="0" smtClean="0">
                <a:solidFill>
                  <a:srgbClr val="FF0000"/>
                </a:solidFill>
                <a:latin typeface="Bodoni MT" pitchFamily="18" charset="0"/>
              </a:rPr>
              <a:t>LEARNED</a:t>
            </a:r>
            <a:r>
              <a:rPr lang="en-GB" sz="2100" b="1" dirty="0" smtClean="0">
                <a:latin typeface="Bodoni MT" pitchFamily="18" charset="0"/>
              </a:rPr>
              <a:t> from role models and </a:t>
            </a:r>
            <a:r>
              <a:rPr lang="en-GB" sz="2100" b="1" dirty="0" smtClean="0">
                <a:solidFill>
                  <a:srgbClr val="FF0000"/>
                </a:solidFill>
                <a:latin typeface="Bodoni MT" pitchFamily="18" charset="0"/>
              </a:rPr>
              <a:t>NURTURED </a:t>
            </a:r>
            <a:r>
              <a:rPr lang="en-GB" sz="2100" b="1" dirty="0" smtClean="0">
                <a:latin typeface="Bodoni MT" pitchFamily="18" charset="0"/>
              </a:rPr>
              <a:t>through </a:t>
            </a:r>
            <a:r>
              <a:rPr lang="en-GB" sz="2100" b="1" dirty="0" smtClean="0">
                <a:solidFill>
                  <a:srgbClr val="FF0000"/>
                </a:solidFill>
                <a:latin typeface="Bodoni MT" pitchFamily="18" charset="0"/>
              </a:rPr>
              <a:t>ENVIRONMENTAL</a:t>
            </a:r>
            <a:r>
              <a:rPr lang="en-GB" sz="2100" b="1" dirty="0" smtClean="0">
                <a:latin typeface="Bodoni MT" pitchFamily="18" charset="0"/>
              </a:rPr>
              <a:t> factors. It becomes accepted if it is </a:t>
            </a:r>
            <a:r>
              <a:rPr lang="en-GB" sz="2100" b="1" dirty="0" smtClean="0">
                <a:solidFill>
                  <a:srgbClr val="FF0000"/>
                </a:solidFill>
                <a:latin typeface="Bodoni MT" pitchFamily="18" charset="0"/>
              </a:rPr>
              <a:t>REINFORCED</a:t>
            </a:r>
            <a:r>
              <a:rPr lang="en-GB" sz="2100" b="1" dirty="0" smtClean="0">
                <a:latin typeface="Bodoni MT" pitchFamily="18" charset="0"/>
              </a:rPr>
              <a:t>. It is common in </a:t>
            </a:r>
            <a:r>
              <a:rPr lang="en-GB" sz="2100" b="1" dirty="0" smtClean="0">
                <a:solidFill>
                  <a:srgbClr val="FF0000"/>
                </a:solidFill>
                <a:latin typeface="Bodoni MT" pitchFamily="18" charset="0"/>
              </a:rPr>
              <a:t>GROUPS</a:t>
            </a:r>
          </a:p>
          <a:p>
            <a:r>
              <a:rPr lang="en-GB" sz="2100" b="1" dirty="0" smtClean="0">
                <a:solidFill>
                  <a:srgbClr val="FF0000"/>
                </a:solidFill>
                <a:latin typeface="Bodoni MT" pitchFamily="18" charset="0"/>
              </a:rPr>
              <a:t>FRUSTRATION AGGRESSION HYPOTHESIS</a:t>
            </a:r>
            <a:r>
              <a:rPr lang="en-GB" sz="2100" b="1" dirty="0" smtClean="0">
                <a:latin typeface="Bodoni MT" pitchFamily="18" charset="0"/>
              </a:rPr>
              <a:t>: (Dollard) This is an </a:t>
            </a:r>
            <a:r>
              <a:rPr lang="en-GB" sz="2100" b="1" dirty="0" smtClean="0">
                <a:solidFill>
                  <a:srgbClr val="FF0000"/>
                </a:solidFill>
                <a:latin typeface="Bodoni MT" pitchFamily="18" charset="0"/>
              </a:rPr>
              <a:t>INTERACTIONIST </a:t>
            </a:r>
            <a:r>
              <a:rPr lang="en-GB" sz="2100" b="1" dirty="0" smtClean="0">
                <a:latin typeface="Bodoni MT" pitchFamily="18" charset="0"/>
              </a:rPr>
              <a:t>theory. Frustration develops when goal directed behaviour is blocked. This increases when the goal is </a:t>
            </a:r>
            <a:r>
              <a:rPr lang="en-GB" sz="2100" b="1" dirty="0" smtClean="0">
                <a:solidFill>
                  <a:srgbClr val="FF0000"/>
                </a:solidFill>
                <a:latin typeface="Bodoni MT" pitchFamily="18" charset="0"/>
              </a:rPr>
              <a:t>EGO</a:t>
            </a:r>
            <a:r>
              <a:rPr lang="en-GB" sz="2100" b="1" dirty="0" smtClean="0">
                <a:latin typeface="Bodoni MT" pitchFamily="18" charset="0"/>
              </a:rPr>
              <a:t> or </a:t>
            </a:r>
            <a:r>
              <a:rPr lang="en-GB" sz="2100" b="1" dirty="0" smtClean="0">
                <a:solidFill>
                  <a:srgbClr val="FF0000"/>
                </a:solidFill>
                <a:latin typeface="Bodoni MT" pitchFamily="18" charset="0"/>
              </a:rPr>
              <a:t>OUTCOME</a:t>
            </a:r>
            <a:r>
              <a:rPr lang="en-GB" sz="2100" b="1" dirty="0" smtClean="0">
                <a:latin typeface="Bodoni MT" pitchFamily="18" charset="0"/>
              </a:rPr>
              <a:t> orientated. Frustration from the environment </a:t>
            </a:r>
            <a:r>
              <a:rPr lang="en-GB" sz="2100" b="1" dirty="0" smtClean="0">
                <a:solidFill>
                  <a:srgbClr val="FF0000"/>
                </a:solidFill>
                <a:latin typeface="Bodoni MT" pitchFamily="18" charset="0"/>
              </a:rPr>
              <a:t>TRIGGERS </a:t>
            </a:r>
            <a:r>
              <a:rPr lang="en-GB" sz="2100" b="1" dirty="0" smtClean="0">
                <a:latin typeface="Bodoni MT" pitchFamily="18" charset="0"/>
              </a:rPr>
              <a:t>the aggressive </a:t>
            </a:r>
            <a:r>
              <a:rPr lang="en-GB" sz="2100" b="1" dirty="0" smtClean="0">
                <a:solidFill>
                  <a:srgbClr val="FF0000"/>
                </a:solidFill>
                <a:latin typeface="Bodoni MT" pitchFamily="18" charset="0"/>
              </a:rPr>
              <a:t>GENE</a:t>
            </a:r>
            <a:r>
              <a:rPr lang="en-GB" sz="2100" b="1" dirty="0" smtClean="0">
                <a:latin typeface="Bodoni MT" pitchFamily="18" charset="0"/>
              </a:rPr>
              <a:t>. If the aggression is successful the person </a:t>
            </a:r>
            <a:r>
              <a:rPr lang="en-GB" sz="2100" b="1" dirty="0" smtClean="0">
                <a:solidFill>
                  <a:srgbClr val="FF0000"/>
                </a:solidFill>
                <a:latin typeface="Bodoni MT" pitchFamily="18" charset="0"/>
              </a:rPr>
              <a:t>FEELS GOOD </a:t>
            </a:r>
            <a:r>
              <a:rPr lang="en-GB" sz="2100" b="1" dirty="0" smtClean="0">
                <a:latin typeface="Bodoni MT" pitchFamily="18" charset="0"/>
              </a:rPr>
              <a:t>and frustration </a:t>
            </a:r>
            <a:r>
              <a:rPr lang="en-GB" sz="2100" b="1" dirty="0" smtClean="0">
                <a:solidFill>
                  <a:srgbClr val="FF0000"/>
                </a:solidFill>
                <a:latin typeface="Bodoni MT" pitchFamily="18" charset="0"/>
              </a:rPr>
              <a:t>RELEASED. </a:t>
            </a:r>
            <a:r>
              <a:rPr lang="en-GB" sz="2100" b="1" dirty="0" smtClean="0">
                <a:latin typeface="Bodoni MT" pitchFamily="18" charset="0"/>
              </a:rPr>
              <a:t>This is</a:t>
            </a:r>
            <a:r>
              <a:rPr lang="en-GB" sz="2100" b="1" dirty="0" smtClean="0">
                <a:solidFill>
                  <a:srgbClr val="FF0000"/>
                </a:solidFill>
                <a:latin typeface="Bodoni MT" pitchFamily="18" charset="0"/>
              </a:rPr>
              <a:t> CATHARTICISM</a:t>
            </a:r>
            <a:r>
              <a:rPr lang="en-GB" sz="2100" b="1" dirty="0" smtClean="0">
                <a:latin typeface="Bodoni MT" pitchFamily="18" charset="0"/>
              </a:rPr>
              <a:t>. If aggression fails or results in punishment </a:t>
            </a:r>
            <a:r>
              <a:rPr lang="en-GB" sz="2100" b="1" dirty="0" smtClean="0">
                <a:solidFill>
                  <a:srgbClr val="FF0000"/>
                </a:solidFill>
                <a:latin typeface="Bodoni MT" pitchFamily="18" charset="0"/>
              </a:rPr>
              <a:t>FURTHER FRUSTRATION </a:t>
            </a:r>
            <a:r>
              <a:rPr lang="en-GB" sz="2100" b="1" dirty="0" smtClean="0">
                <a:latin typeface="Bodoni MT" pitchFamily="18" charset="0"/>
              </a:rPr>
              <a:t>is generated. </a:t>
            </a:r>
          </a:p>
          <a:p>
            <a:r>
              <a:rPr lang="en-GB" sz="2100" b="1" dirty="0" smtClean="0">
                <a:solidFill>
                  <a:srgbClr val="FF0000"/>
                </a:solidFill>
                <a:latin typeface="Bodoni MT" pitchFamily="18" charset="0"/>
              </a:rPr>
              <a:t>AGGRESSION CUE HYPOTHESIS</a:t>
            </a:r>
            <a:r>
              <a:rPr lang="en-GB" sz="2100" b="1" dirty="0" smtClean="0">
                <a:latin typeface="Bodoni MT" pitchFamily="18" charset="0"/>
              </a:rPr>
              <a:t>: (Berkowitz) An </a:t>
            </a:r>
            <a:r>
              <a:rPr lang="en-GB" sz="2100" b="1" dirty="0" smtClean="0">
                <a:solidFill>
                  <a:srgbClr val="FF0000"/>
                </a:solidFill>
                <a:latin typeface="Bodoni MT" pitchFamily="18" charset="0"/>
              </a:rPr>
              <a:t>INTERCATIONIST </a:t>
            </a:r>
            <a:r>
              <a:rPr lang="en-GB" sz="2100" b="1" dirty="0" smtClean="0">
                <a:latin typeface="Bodoni MT" pitchFamily="18" charset="0"/>
              </a:rPr>
              <a:t>approach. Frustration leads to increased arousal but this creates </a:t>
            </a:r>
            <a:r>
              <a:rPr lang="en-GB" sz="2100" b="1" dirty="0" smtClean="0">
                <a:solidFill>
                  <a:srgbClr val="FF0000"/>
                </a:solidFill>
                <a:latin typeface="Bodoni MT" pitchFamily="18" charset="0"/>
              </a:rPr>
              <a:t>READINESS </a:t>
            </a:r>
            <a:r>
              <a:rPr lang="en-GB" sz="2100" b="1" dirty="0" smtClean="0">
                <a:latin typeface="Bodoni MT" pitchFamily="18" charset="0"/>
              </a:rPr>
              <a:t>for aggression which is triggered only when the relevant </a:t>
            </a:r>
            <a:r>
              <a:rPr lang="en-GB" sz="2100" b="1" dirty="0" smtClean="0">
                <a:solidFill>
                  <a:srgbClr val="FF0000"/>
                </a:solidFill>
                <a:latin typeface="Bodoni MT" pitchFamily="18" charset="0"/>
              </a:rPr>
              <a:t>ENVIRONMENTAL CUE </a:t>
            </a:r>
            <a:r>
              <a:rPr lang="en-GB" sz="2100" b="1" dirty="0" smtClean="0">
                <a:latin typeface="Bodoni MT" pitchFamily="18" charset="0"/>
              </a:rPr>
              <a:t>is present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100" b="1" dirty="0" smtClean="0">
                <a:latin typeface="Bodoni MT" pitchFamily="18" charset="0"/>
              </a:rPr>
              <a:t>ELIMINATION OF AGGRESSION</a:t>
            </a:r>
          </a:p>
          <a:p>
            <a:r>
              <a:rPr lang="en-GB" sz="2100" b="1" dirty="0" smtClean="0">
                <a:latin typeface="Bodoni MT" pitchFamily="18" charset="0"/>
              </a:rPr>
              <a:t>There are </a:t>
            </a:r>
            <a:r>
              <a:rPr lang="en-GB" sz="2100" b="1" dirty="0" smtClean="0">
                <a:solidFill>
                  <a:srgbClr val="FF0000"/>
                </a:solidFill>
                <a:latin typeface="Bodoni MT" pitchFamily="18" charset="0"/>
              </a:rPr>
              <a:t>2 METHODS </a:t>
            </a:r>
            <a:r>
              <a:rPr lang="en-GB" sz="2100" b="1" dirty="0" smtClean="0">
                <a:latin typeface="Bodoni MT" pitchFamily="18" charset="0"/>
              </a:rPr>
              <a:t>to eliminate aggression</a:t>
            </a:r>
          </a:p>
          <a:p>
            <a:pPr marL="457200" indent="-457200">
              <a:buAutoNum type="arabicParenR"/>
            </a:pPr>
            <a:r>
              <a:rPr lang="en-GB" sz="2100" b="1" dirty="0" smtClean="0">
                <a:solidFill>
                  <a:srgbClr val="FF0000"/>
                </a:solidFill>
                <a:latin typeface="Bodoni MT" pitchFamily="18" charset="0"/>
              </a:rPr>
              <a:t>COGNITIVE TECHNIQUES: </a:t>
            </a:r>
            <a:r>
              <a:rPr lang="en-GB" sz="2100" b="1" dirty="0" smtClean="0">
                <a:latin typeface="Bodoni MT" pitchFamily="18" charset="0"/>
              </a:rPr>
              <a:t>These are </a:t>
            </a:r>
            <a:r>
              <a:rPr lang="en-GB" sz="2100" b="1" dirty="0" smtClean="0">
                <a:solidFill>
                  <a:srgbClr val="FF0000"/>
                </a:solidFill>
                <a:latin typeface="Bodoni MT" pitchFamily="18" charset="0"/>
              </a:rPr>
              <a:t>PSYCHOLOGICAL </a:t>
            </a:r>
            <a:r>
              <a:rPr lang="en-GB" sz="2100" b="1" dirty="0" smtClean="0">
                <a:latin typeface="Bodoni MT" pitchFamily="18" charset="0"/>
              </a:rPr>
              <a:t>strategies designed to </a:t>
            </a:r>
            <a:r>
              <a:rPr lang="en-GB" sz="2100" b="1" dirty="0" smtClean="0">
                <a:solidFill>
                  <a:srgbClr val="FF0000"/>
                </a:solidFill>
                <a:latin typeface="Bodoni MT" pitchFamily="18" charset="0"/>
              </a:rPr>
              <a:t>LOWER AROUSAL</a:t>
            </a:r>
            <a:r>
              <a:rPr lang="en-GB" sz="2100" b="1" dirty="0" smtClean="0">
                <a:latin typeface="Bodoni MT" pitchFamily="18" charset="0"/>
              </a:rPr>
              <a:t>. They include </a:t>
            </a:r>
            <a:r>
              <a:rPr lang="en-GB" sz="2100" b="1" dirty="0" smtClean="0">
                <a:solidFill>
                  <a:srgbClr val="FF0000"/>
                </a:solidFill>
                <a:latin typeface="Bodoni MT" pitchFamily="18" charset="0"/>
              </a:rPr>
              <a:t>IMAGERY </a:t>
            </a:r>
            <a:r>
              <a:rPr lang="en-GB" sz="2100" b="1" dirty="0" smtClean="0">
                <a:latin typeface="Bodoni MT" pitchFamily="18" charset="0"/>
              </a:rPr>
              <a:t>and </a:t>
            </a:r>
            <a:r>
              <a:rPr lang="en-GB" sz="2100" b="1" dirty="0" smtClean="0">
                <a:solidFill>
                  <a:srgbClr val="FF0000"/>
                </a:solidFill>
                <a:latin typeface="Bodoni MT" pitchFamily="18" charset="0"/>
              </a:rPr>
              <a:t>MENTAL REHEARSAL</a:t>
            </a:r>
            <a:r>
              <a:rPr lang="en-GB" sz="2100" b="1" dirty="0" smtClean="0">
                <a:latin typeface="Bodoni MT" pitchFamily="18" charset="0"/>
              </a:rPr>
              <a:t>. </a:t>
            </a:r>
            <a:r>
              <a:rPr lang="en-GB" sz="2100" b="1" dirty="0" smtClean="0">
                <a:solidFill>
                  <a:srgbClr val="FF0000"/>
                </a:solidFill>
                <a:latin typeface="Bodoni MT" pitchFamily="18" charset="0"/>
              </a:rPr>
              <a:t>POSITIVE SELF TALK </a:t>
            </a:r>
            <a:r>
              <a:rPr lang="en-GB" sz="2100" b="1" dirty="0" smtClean="0">
                <a:latin typeface="Bodoni MT" pitchFamily="18" charset="0"/>
              </a:rPr>
              <a:t>and </a:t>
            </a:r>
            <a:r>
              <a:rPr lang="en-GB" sz="2100" b="1" dirty="0" smtClean="0">
                <a:solidFill>
                  <a:srgbClr val="FF0000"/>
                </a:solidFill>
                <a:latin typeface="Bodoni MT" pitchFamily="18" charset="0"/>
              </a:rPr>
              <a:t>REPEATING WORDS </a:t>
            </a:r>
            <a:r>
              <a:rPr lang="en-GB" sz="2100" b="1" dirty="0" smtClean="0">
                <a:latin typeface="Bodoni MT" pitchFamily="18" charset="0"/>
              </a:rPr>
              <a:t>or </a:t>
            </a:r>
            <a:r>
              <a:rPr lang="en-GB" sz="2100" b="1" dirty="0" smtClean="0">
                <a:solidFill>
                  <a:srgbClr val="FF0000"/>
                </a:solidFill>
                <a:latin typeface="Bodoni MT" pitchFamily="18" charset="0"/>
              </a:rPr>
              <a:t>PHRASES</a:t>
            </a:r>
            <a:r>
              <a:rPr lang="en-GB" sz="2100" b="1" dirty="0" smtClean="0">
                <a:latin typeface="Bodoni MT" pitchFamily="18" charset="0"/>
              </a:rPr>
              <a:t>. </a:t>
            </a:r>
            <a:r>
              <a:rPr lang="en-GB" sz="2100" b="1" dirty="0" smtClean="0">
                <a:solidFill>
                  <a:srgbClr val="FF0000"/>
                </a:solidFill>
                <a:latin typeface="Bodoni MT" pitchFamily="18" charset="0"/>
              </a:rPr>
              <a:t>DISTANCING</a:t>
            </a:r>
            <a:r>
              <a:rPr lang="en-GB" sz="2100" b="1" dirty="0" smtClean="0">
                <a:latin typeface="Bodoni MT" pitchFamily="18" charset="0"/>
              </a:rPr>
              <a:t> one self can help as can </a:t>
            </a:r>
            <a:r>
              <a:rPr lang="en-GB" sz="2100" b="1" dirty="0" smtClean="0">
                <a:solidFill>
                  <a:srgbClr val="FF0000"/>
                </a:solidFill>
                <a:latin typeface="Bodoni MT" pitchFamily="18" charset="0"/>
              </a:rPr>
              <a:t>WALKING AWAY</a:t>
            </a:r>
            <a:r>
              <a:rPr lang="en-GB" sz="2100" b="1" dirty="0" smtClean="0">
                <a:latin typeface="Bodoni MT" pitchFamily="18" charset="0"/>
              </a:rPr>
              <a:t>. Some athletes </a:t>
            </a:r>
            <a:r>
              <a:rPr lang="en-GB" sz="2100" b="1" dirty="0" smtClean="0">
                <a:solidFill>
                  <a:srgbClr val="FF0000"/>
                </a:solidFill>
                <a:latin typeface="Bodoni MT" pitchFamily="18" charset="0"/>
              </a:rPr>
              <a:t>REASON </a:t>
            </a:r>
            <a:r>
              <a:rPr lang="en-GB" sz="2100" b="1" smtClean="0">
                <a:latin typeface="Bodoni MT" pitchFamily="18" charset="0"/>
              </a:rPr>
              <a:t>with themselves                                                                                  </a:t>
            </a:r>
            <a:endParaRPr lang="en-GB" sz="2100" b="1" dirty="0" smtClean="0">
              <a:latin typeface="Bodoni MT" pitchFamily="18" charset="0"/>
            </a:endParaRPr>
          </a:p>
          <a:p>
            <a:pPr marL="457200" indent="-457200">
              <a:buAutoNum type="arabicParenR"/>
            </a:pPr>
            <a:r>
              <a:rPr lang="en-GB" sz="2100" b="1" dirty="0" smtClean="0">
                <a:solidFill>
                  <a:srgbClr val="FF0000"/>
                </a:solidFill>
                <a:latin typeface="Bodoni MT" pitchFamily="18" charset="0"/>
              </a:rPr>
              <a:t>SOMATIC TECHNIQUES: </a:t>
            </a:r>
            <a:r>
              <a:rPr lang="en-GB" sz="2100" b="1" dirty="0" smtClean="0">
                <a:latin typeface="Bodoni MT" pitchFamily="18" charset="0"/>
              </a:rPr>
              <a:t>These are </a:t>
            </a:r>
            <a:r>
              <a:rPr lang="en-GB" sz="2100" b="1" dirty="0" smtClean="0">
                <a:solidFill>
                  <a:srgbClr val="FF0000"/>
                </a:solidFill>
                <a:latin typeface="Bodoni MT" pitchFamily="18" charset="0"/>
              </a:rPr>
              <a:t>PHYSIOLOGICAL</a:t>
            </a:r>
            <a:r>
              <a:rPr lang="en-GB" sz="2100" b="1" dirty="0" smtClean="0">
                <a:latin typeface="Bodoni MT" pitchFamily="18" charset="0"/>
              </a:rPr>
              <a:t> strategies such as </a:t>
            </a:r>
            <a:r>
              <a:rPr lang="en-GB" sz="2100" b="1" dirty="0" smtClean="0">
                <a:solidFill>
                  <a:srgbClr val="FF0000"/>
                </a:solidFill>
                <a:latin typeface="Bodoni MT" pitchFamily="18" charset="0"/>
              </a:rPr>
              <a:t>RELAXATION </a:t>
            </a:r>
            <a:r>
              <a:rPr lang="en-GB" sz="2100" b="1" dirty="0" smtClean="0">
                <a:latin typeface="Bodoni MT" pitchFamily="18" charset="0"/>
              </a:rPr>
              <a:t>techniques and </a:t>
            </a:r>
            <a:r>
              <a:rPr lang="en-GB" sz="2100" b="1" dirty="0" smtClean="0">
                <a:solidFill>
                  <a:srgbClr val="FF0000"/>
                </a:solidFill>
                <a:latin typeface="Bodoni MT" pitchFamily="18" charset="0"/>
              </a:rPr>
              <a:t>BREATHING</a:t>
            </a:r>
            <a:r>
              <a:rPr lang="en-GB" sz="2100" b="1" dirty="0" smtClean="0">
                <a:latin typeface="Bodoni MT" pitchFamily="18" charset="0"/>
              </a:rPr>
              <a:t> exercises. </a:t>
            </a:r>
            <a:r>
              <a:rPr lang="en-GB" sz="2100" b="1" dirty="0" smtClean="0">
                <a:solidFill>
                  <a:srgbClr val="FF0000"/>
                </a:solidFill>
                <a:latin typeface="Bodoni MT" pitchFamily="18" charset="0"/>
              </a:rPr>
              <a:t>BIO FEEDBACK </a:t>
            </a:r>
            <a:r>
              <a:rPr lang="en-GB" sz="2100" b="1" dirty="0" smtClean="0">
                <a:latin typeface="Bodoni MT" pitchFamily="18" charset="0"/>
              </a:rPr>
              <a:t>is used to give information about the physiological state. Roles of </a:t>
            </a:r>
            <a:r>
              <a:rPr lang="en-GB" sz="2100" b="1" dirty="0" smtClean="0">
                <a:solidFill>
                  <a:srgbClr val="FF0000"/>
                </a:solidFill>
                <a:latin typeface="Bodoni MT" pitchFamily="18" charset="0"/>
              </a:rPr>
              <a:t>RESPONSIBILITY </a:t>
            </a:r>
            <a:r>
              <a:rPr lang="en-GB" sz="2100" b="1" dirty="0" smtClean="0">
                <a:latin typeface="Bodoni MT" pitchFamily="18" charset="0"/>
              </a:rPr>
              <a:t>are given and non aggressive behaviour reinforced. Aggression can be controlled through </a:t>
            </a:r>
            <a:r>
              <a:rPr lang="en-GB" sz="2100" b="1" dirty="0" smtClean="0">
                <a:solidFill>
                  <a:srgbClr val="FF0000"/>
                </a:solidFill>
                <a:latin typeface="Bodoni MT" pitchFamily="18" charset="0"/>
              </a:rPr>
              <a:t>ATTRIBUTION</a:t>
            </a:r>
            <a:r>
              <a:rPr lang="en-GB" sz="2100" b="1" dirty="0" smtClean="0">
                <a:latin typeface="Bodoni MT" pitchFamily="18" charset="0"/>
              </a:rPr>
              <a:t> giving reasons for success and failure . Coaches could set </a:t>
            </a:r>
            <a:r>
              <a:rPr lang="en-GB" sz="2100" b="1" dirty="0" smtClean="0">
                <a:solidFill>
                  <a:srgbClr val="FF0000"/>
                </a:solidFill>
                <a:latin typeface="Bodoni MT" pitchFamily="18" charset="0"/>
              </a:rPr>
              <a:t>TASK ORIENTATED </a:t>
            </a:r>
            <a:r>
              <a:rPr lang="en-GB" sz="2100" b="1" dirty="0" smtClean="0">
                <a:latin typeface="Bodoni MT" pitchFamily="18" charset="0"/>
              </a:rPr>
              <a:t>environments instead of </a:t>
            </a:r>
            <a:r>
              <a:rPr lang="en-GB" sz="2100" b="1" dirty="0" smtClean="0">
                <a:solidFill>
                  <a:srgbClr val="FF0000"/>
                </a:solidFill>
                <a:latin typeface="Bodoni MT" pitchFamily="18" charset="0"/>
              </a:rPr>
              <a:t>EGO GOALS</a:t>
            </a:r>
            <a:r>
              <a:rPr lang="en-GB" sz="2100" b="1" dirty="0" smtClean="0">
                <a:latin typeface="Bodoni MT" pitchFamily="18" charset="0"/>
              </a:rPr>
              <a:t>. </a:t>
            </a:r>
          </a:p>
          <a:p>
            <a:pPr marL="457200" indent="-457200">
              <a:buNone/>
            </a:pPr>
            <a:endParaRPr lang="en-GB" sz="2100" b="1" dirty="0" smtClean="0">
              <a:latin typeface="Bodoni MT" pitchFamily="18" charset="0"/>
            </a:endParaRPr>
          </a:p>
          <a:p>
            <a:pPr marL="457200" indent="-457200">
              <a:buNone/>
            </a:pPr>
            <a:r>
              <a:rPr lang="en-GB" sz="2100" b="1" dirty="0" smtClean="0">
                <a:latin typeface="Bodoni MT" pitchFamily="18" charset="0"/>
              </a:rPr>
              <a:t>	Increased aggression can lead to </a:t>
            </a:r>
            <a:r>
              <a:rPr lang="en-GB" sz="2100" b="1" dirty="0" smtClean="0">
                <a:solidFill>
                  <a:srgbClr val="FF0000"/>
                </a:solidFill>
                <a:latin typeface="Bodoni MT" pitchFamily="18" charset="0"/>
              </a:rPr>
              <a:t>UNDER ACHIEVEMENT</a:t>
            </a:r>
            <a:r>
              <a:rPr lang="en-GB" sz="2100" b="1" dirty="0" smtClean="0">
                <a:latin typeface="Bodoni MT" pitchFamily="18" charset="0"/>
              </a:rPr>
              <a:t>, reduced </a:t>
            </a:r>
            <a:r>
              <a:rPr lang="en-GB" sz="2100" b="1" dirty="0" smtClean="0">
                <a:solidFill>
                  <a:srgbClr val="FF0000"/>
                </a:solidFill>
                <a:latin typeface="Bodoni MT" pitchFamily="18" charset="0"/>
              </a:rPr>
              <a:t>CONCENTRATION</a:t>
            </a:r>
            <a:r>
              <a:rPr lang="en-GB" sz="2100" b="1" dirty="0" smtClean="0">
                <a:latin typeface="Bodoni MT" pitchFamily="18" charset="0"/>
              </a:rPr>
              <a:t>, increased chance of </a:t>
            </a:r>
            <a:r>
              <a:rPr lang="en-GB" sz="2100" b="1" dirty="0" smtClean="0">
                <a:solidFill>
                  <a:srgbClr val="FF0000"/>
                </a:solidFill>
                <a:latin typeface="Bodoni MT" pitchFamily="18" charset="0"/>
              </a:rPr>
              <a:t>INJURY</a:t>
            </a:r>
            <a:r>
              <a:rPr lang="en-GB" sz="2100" b="1" dirty="0" smtClean="0">
                <a:latin typeface="Bodoni MT" pitchFamily="18" charset="0"/>
              </a:rPr>
              <a:t>, being </a:t>
            </a:r>
            <a:r>
              <a:rPr lang="en-GB" sz="2100" b="1" dirty="0" smtClean="0">
                <a:solidFill>
                  <a:srgbClr val="FF0000"/>
                </a:solidFill>
                <a:latin typeface="Bodoni MT" pitchFamily="18" charset="0"/>
              </a:rPr>
              <a:t>SENT OFF</a:t>
            </a:r>
            <a:r>
              <a:rPr lang="en-GB" sz="2100" b="1" dirty="0" smtClean="0">
                <a:latin typeface="Bodoni MT" pitchFamily="18" charset="0"/>
              </a:rPr>
              <a:t>, </a:t>
            </a:r>
            <a:r>
              <a:rPr lang="en-GB" sz="2100" b="1" dirty="0" smtClean="0">
                <a:solidFill>
                  <a:srgbClr val="FF0000"/>
                </a:solidFill>
                <a:latin typeface="Bodoni MT" pitchFamily="18" charset="0"/>
              </a:rPr>
              <a:t>LEARNED HELPLESSNESS </a:t>
            </a:r>
            <a:r>
              <a:rPr lang="en-GB" sz="2100" b="1" dirty="0" smtClean="0">
                <a:latin typeface="Bodoni MT" pitchFamily="18" charset="0"/>
              </a:rPr>
              <a:t>and reduced </a:t>
            </a:r>
            <a:r>
              <a:rPr lang="en-GB" sz="2100" b="1" dirty="0" smtClean="0">
                <a:solidFill>
                  <a:srgbClr val="FF0000"/>
                </a:solidFill>
                <a:latin typeface="Bodoni MT" pitchFamily="18" charset="0"/>
              </a:rPr>
              <a:t>PARTICIPATION</a:t>
            </a:r>
            <a:r>
              <a:rPr lang="en-GB" sz="2100" b="1" dirty="0" smtClean="0">
                <a:latin typeface="Bodoni MT" pitchFamily="18" charset="0"/>
              </a:rPr>
              <a:t> levels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200" b="1" dirty="0" smtClean="0">
                <a:latin typeface="Bodoni MT" pitchFamily="18" charset="0"/>
              </a:rPr>
              <a:t>GROUP DYNAMICS OF PERFORMANCE </a:t>
            </a:r>
          </a:p>
          <a:p>
            <a:r>
              <a:rPr lang="en-GB" sz="2200" b="1" dirty="0" smtClean="0">
                <a:latin typeface="Bodoni MT" pitchFamily="18" charset="0"/>
              </a:rPr>
              <a:t>Much interest and research has concentrated on </a:t>
            </a:r>
            <a:r>
              <a:rPr lang="en-GB" sz="2200" b="1" dirty="0" smtClean="0">
                <a:solidFill>
                  <a:srgbClr val="FF0000"/>
                </a:solidFill>
                <a:latin typeface="Bodoni MT" pitchFamily="18" charset="0"/>
              </a:rPr>
              <a:t>TEAMS</a:t>
            </a:r>
            <a:r>
              <a:rPr lang="en-GB" sz="2200" b="1" dirty="0" smtClean="0">
                <a:latin typeface="Bodoni MT" pitchFamily="18" charset="0"/>
              </a:rPr>
              <a:t> and </a:t>
            </a:r>
            <a:r>
              <a:rPr lang="en-GB" sz="2200" b="1" dirty="0" smtClean="0">
                <a:solidFill>
                  <a:srgbClr val="FF0000"/>
                </a:solidFill>
                <a:latin typeface="Bodoni MT" pitchFamily="18" charset="0"/>
              </a:rPr>
              <a:t>GROUPS</a:t>
            </a:r>
            <a:r>
              <a:rPr lang="en-GB" sz="2200" b="1" dirty="0" smtClean="0">
                <a:latin typeface="Bodoni MT" pitchFamily="18" charset="0"/>
              </a:rPr>
              <a:t>. </a:t>
            </a:r>
            <a:r>
              <a:rPr lang="en-GB" sz="2200" b="1" dirty="0" smtClean="0">
                <a:solidFill>
                  <a:srgbClr val="FF0000"/>
                </a:solidFill>
                <a:latin typeface="Bodoni MT" pitchFamily="18" charset="0"/>
              </a:rPr>
              <a:t>GROUP DYNAMICS </a:t>
            </a:r>
            <a:r>
              <a:rPr lang="en-GB" sz="2200" b="1" dirty="0" smtClean="0">
                <a:latin typeface="Bodoni MT" pitchFamily="18" charset="0"/>
              </a:rPr>
              <a:t>refer to the </a:t>
            </a:r>
            <a:r>
              <a:rPr lang="en-GB" sz="2200" b="1" dirty="0" smtClean="0">
                <a:solidFill>
                  <a:srgbClr val="FF0000"/>
                </a:solidFill>
                <a:latin typeface="Bodoni MT" pitchFamily="18" charset="0"/>
              </a:rPr>
              <a:t>SOCIAL PROCESSES </a:t>
            </a:r>
            <a:r>
              <a:rPr lang="en-GB" sz="2200" b="1" dirty="0" smtClean="0">
                <a:latin typeface="Bodoni MT" pitchFamily="18" charset="0"/>
              </a:rPr>
              <a:t>which operate within the group between individuals. It is very </a:t>
            </a:r>
            <a:r>
              <a:rPr lang="en-GB" sz="2200" b="1" dirty="0" smtClean="0">
                <a:solidFill>
                  <a:srgbClr val="FF0000"/>
                </a:solidFill>
                <a:latin typeface="Bodoni MT" pitchFamily="18" charset="0"/>
              </a:rPr>
              <a:t>DIFFICULT</a:t>
            </a:r>
            <a:r>
              <a:rPr lang="en-GB" sz="2200" b="1" dirty="0" smtClean="0">
                <a:latin typeface="Bodoni MT" pitchFamily="18" charset="0"/>
              </a:rPr>
              <a:t> to research. The 2 Foci:</a:t>
            </a:r>
          </a:p>
          <a:p>
            <a:pPr marL="457200" indent="-457200">
              <a:buAutoNum type="arabicParenR"/>
            </a:pPr>
            <a:r>
              <a:rPr lang="en-GB" sz="2200" b="1" dirty="0" smtClean="0">
                <a:latin typeface="Bodoni MT" pitchFamily="18" charset="0"/>
              </a:rPr>
              <a:t>How can </a:t>
            </a:r>
            <a:r>
              <a:rPr lang="en-GB" sz="2200" b="1" dirty="0" smtClean="0">
                <a:solidFill>
                  <a:srgbClr val="FF0000"/>
                </a:solidFill>
                <a:latin typeface="Bodoni MT" pitchFamily="18" charset="0"/>
              </a:rPr>
              <a:t>GROUP COHESION </a:t>
            </a:r>
            <a:r>
              <a:rPr lang="en-GB" sz="2200" b="1" dirty="0" smtClean="0">
                <a:latin typeface="Bodoni MT" pitchFamily="18" charset="0"/>
              </a:rPr>
              <a:t>(unity) be developed?</a:t>
            </a:r>
          </a:p>
          <a:p>
            <a:pPr marL="457200" indent="-457200">
              <a:buAutoNum type="arabicParenR"/>
            </a:pPr>
            <a:r>
              <a:rPr lang="en-GB" sz="2200" b="1" dirty="0" smtClean="0">
                <a:latin typeface="Bodoni MT" pitchFamily="18" charset="0"/>
              </a:rPr>
              <a:t>How can group dynamics or </a:t>
            </a:r>
            <a:r>
              <a:rPr lang="en-GB" sz="2200" b="1" dirty="0" smtClean="0">
                <a:solidFill>
                  <a:srgbClr val="FF0000"/>
                </a:solidFill>
                <a:latin typeface="Bodoni MT" pitchFamily="18" charset="0"/>
              </a:rPr>
              <a:t>INTERACTIONS</a:t>
            </a:r>
            <a:r>
              <a:rPr lang="en-GB" sz="2200" b="1" dirty="0" smtClean="0">
                <a:latin typeface="Bodoni MT" pitchFamily="18" charset="0"/>
              </a:rPr>
              <a:t> (action and reaction between 2 or more people) have an influence on an individuals </a:t>
            </a:r>
            <a:r>
              <a:rPr lang="en-GB" sz="2200" b="1" dirty="0" smtClean="0">
                <a:solidFill>
                  <a:srgbClr val="FF0000"/>
                </a:solidFill>
                <a:latin typeface="Bodoni MT" pitchFamily="18" charset="0"/>
              </a:rPr>
              <a:t>ATTITUDE</a:t>
            </a:r>
            <a:r>
              <a:rPr lang="en-GB" sz="2200" b="1" dirty="0" smtClean="0">
                <a:latin typeface="Bodoni MT" pitchFamily="18" charset="0"/>
              </a:rPr>
              <a:t> and </a:t>
            </a:r>
            <a:r>
              <a:rPr lang="en-GB" sz="2200" b="1" dirty="0" smtClean="0">
                <a:solidFill>
                  <a:srgbClr val="FF0000"/>
                </a:solidFill>
                <a:latin typeface="Bodoni MT" pitchFamily="18" charset="0"/>
              </a:rPr>
              <a:t>MOTIVATION</a:t>
            </a:r>
            <a:r>
              <a:rPr lang="en-GB" sz="2200" b="1" dirty="0" smtClean="0">
                <a:latin typeface="Bodoni MT" pitchFamily="18" charset="0"/>
              </a:rPr>
              <a:t> towards a </a:t>
            </a:r>
            <a:r>
              <a:rPr lang="en-GB" sz="2200" b="1" dirty="0" smtClean="0">
                <a:solidFill>
                  <a:srgbClr val="FF0000"/>
                </a:solidFill>
                <a:latin typeface="Bodoni MT" pitchFamily="18" charset="0"/>
              </a:rPr>
              <a:t>HEALTHY</a:t>
            </a:r>
            <a:r>
              <a:rPr lang="en-GB" sz="2200" b="1" dirty="0" smtClean="0">
                <a:latin typeface="Bodoni MT" pitchFamily="18" charset="0"/>
              </a:rPr>
              <a:t> and </a:t>
            </a:r>
            <a:r>
              <a:rPr lang="en-GB" sz="2200" b="1" dirty="0" smtClean="0">
                <a:solidFill>
                  <a:srgbClr val="FF0000"/>
                </a:solidFill>
                <a:latin typeface="Bodoni MT" pitchFamily="18" charset="0"/>
              </a:rPr>
              <a:t>BALANCED </a:t>
            </a:r>
            <a:r>
              <a:rPr lang="en-GB" sz="2200" b="1" dirty="0" smtClean="0">
                <a:latin typeface="Bodoni MT" pitchFamily="18" charset="0"/>
              </a:rPr>
              <a:t>lifestyle?</a:t>
            </a:r>
          </a:p>
          <a:p>
            <a:pPr marL="457200" indent="-457200"/>
            <a:r>
              <a:rPr lang="en-GB" sz="2200" b="1" dirty="0" smtClean="0">
                <a:solidFill>
                  <a:srgbClr val="FF0000"/>
                </a:solidFill>
                <a:latin typeface="Bodoni MT" pitchFamily="18" charset="0"/>
              </a:rPr>
              <a:t>GROUPS</a:t>
            </a:r>
            <a:r>
              <a:rPr lang="en-GB" sz="2200" b="1" dirty="0" smtClean="0">
                <a:latin typeface="Bodoni MT" pitchFamily="18" charset="0"/>
              </a:rPr>
              <a:t> are </a:t>
            </a:r>
            <a:r>
              <a:rPr lang="en-GB" sz="2200" b="1" dirty="0" smtClean="0">
                <a:solidFill>
                  <a:srgbClr val="FF0000"/>
                </a:solidFill>
                <a:latin typeface="Bodoni MT" pitchFamily="18" charset="0"/>
              </a:rPr>
              <a:t>SMALL</a:t>
            </a:r>
            <a:r>
              <a:rPr lang="en-GB" sz="2200" b="1" dirty="0" smtClean="0">
                <a:latin typeface="Bodoni MT" pitchFamily="18" charset="0"/>
              </a:rPr>
              <a:t>, have structured </a:t>
            </a:r>
            <a:r>
              <a:rPr lang="en-GB" sz="2200" b="1" dirty="0" smtClean="0">
                <a:solidFill>
                  <a:srgbClr val="FF0000"/>
                </a:solidFill>
                <a:latin typeface="Bodoni MT" pitchFamily="18" charset="0"/>
              </a:rPr>
              <a:t>PATTERNS of COMMUNICATION</a:t>
            </a:r>
            <a:r>
              <a:rPr lang="en-GB" sz="2200" b="1" dirty="0" smtClean="0">
                <a:latin typeface="Bodoni MT" pitchFamily="18" charset="0"/>
              </a:rPr>
              <a:t>, </a:t>
            </a:r>
            <a:r>
              <a:rPr lang="en-GB" sz="2200" b="1" dirty="0" smtClean="0">
                <a:solidFill>
                  <a:srgbClr val="FF0000"/>
                </a:solidFill>
                <a:latin typeface="Bodoni MT" pitchFamily="18" charset="0"/>
              </a:rPr>
              <a:t>MUTUAL AWARENESS </a:t>
            </a:r>
            <a:r>
              <a:rPr lang="en-GB" sz="2200" b="1" dirty="0" smtClean="0">
                <a:latin typeface="Bodoni MT" pitchFamily="18" charset="0"/>
              </a:rPr>
              <a:t>and </a:t>
            </a:r>
            <a:r>
              <a:rPr lang="en-GB" sz="2200" b="1" dirty="0" smtClean="0">
                <a:solidFill>
                  <a:srgbClr val="FF0000"/>
                </a:solidFill>
                <a:latin typeface="Bodoni MT" pitchFamily="18" charset="0"/>
              </a:rPr>
              <a:t>INDEPENDENCE</a:t>
            </a:r>
            <a:r>
              <a:rPr lang="en-GB" sz="2200" b="1" dirty="0" smtClean="0">
                <a:latin typeface="Bodoni MT" pitchFamily="18" charset="0"/>
              </a:rPr>
              <a:t>, </a:t>
            </a:r>
            <a:r>
              <a:rPr lang="en-GB" sz="2200" b="1" dirty="0" smtClean="0">
                <a:solidFill>
                  <a:srgbClr val="FF0000"/>
                </a:solidFill>
                <a:latin typeface="Bodoni MT" pitchFamily="18" charset="0"/>
              </a:rPr>
              <a:t>COLLECTIVE</a:t>
            </a:r>
            <a:r>
              <a:rPr lang="en-GB" sz="2200" b="1" dirty="0" smtClean="0">
                <a:latin typeface="Bodoni MT" pitchFamily="18" charset="0"/>
              </a:rPr>
              <a:t> </a:t>
            </a:r>
            <a:r>
              <a:rPr lang="en-GB" sz="2200" b="1" dirty="0" smtClean="0">
                <a:solidFill>
                  <a:srgbClr val="FF0000"/>
                </a:solidFill>
                <a:latin typeface="Bodoni MT" pitchFamily="18" charset="0"/>
              </a:rPr>
              <a:t>IDENTITY</a:t>
            </a:r>
            <a:r>
              <a:rPr lang="en-GB" sz="2200" b="1" dirty="0" smtClean="0">
                <a:latin typeface="Bodoni MT" pitchFamily="18" charset="0"/>
              </a:rPr>
              <a:t>, </a:t>
            </a:r>
            <a:r>
              <a:rPr lang="en-GB" sz="2200" b="1" dirty="0" smtClean="0">
                <a:solidFill>
                  <a:srgbClr val="FF0000"/>
                </a:solidFill>
                <a:latin typeface="Bodoni MT" pitchFamily="18" charset="0"/>
              </a:rPr>
              <a:t>COMMON GOALS</a:t>
            </a:r>
            <a:r>
              <a:rPr lang="en-GB" sz="2200" b="1" dirty="0" smtClean="0">
                <a:latin typeface="Bodoni MT" pitchFamily="18" charset="0"/>
              </a:rPr>
              <a:t>, </a:t>
            </a:r>
            <a:r>
              <a:rPr lang="en-GB" sz="2200" b="1" dirty="0" smtClean="0">
                <a:solidFill>
                  <a:srgbClr val="FF0000"/>
                </a:solidFill>
                <a:latin typeface="Bodoni MT" pitchFamily="18" charset="0"/>
              </a:rPr>
              <a:t>SHARED PURPOSES</a:t>
            </a:r>
            <a:r>
              <a:rPr lang="en-GB" sz="2200" b="1" dirty="0" smtClean="0">
                <a:latin typeface="Bodoni MT" pitchFamily="18" charset="0"/>
              </a:rPr>
              <a:t>, and </a:t>
            </a:r>
            <a:r>
              <a:rPr lang="en-GB" sz="2200" b="1" dirty="0" smtClean="0">
                <a:solidFill>
                  <a:srgbClr val="FF0000"/>
                </a:solidFill>
                <a:latin typeface="Bodoni MT" pitchFamily="18" charset="0"/>
              </a:rPr>
              <a:t>UNITY</a:t>
            </a:r>
            <a:r>
              <a:rPr lang="en-GB" sz="2200" b="1" dirty="0" smtClean="0">
                <a:latin typeface="Bodoni MT" pitchFamily="18" charset="0"/>
              </a:rPr>
              <a:t>.</a:t>
            </a:r>
          </a:p>
          <a:p>
            <a:pPr marL="457200" indent="-457200"/>
            <a:r>
              <a:rPr lang="en-GB" sz="2200" b="1" dirty="0" smtClean="0">
                <a:solidFill>
                  <a:srgbClr val="FF0000"/>
                </a:solidFill>
                <a:latin typeface="Bodoni MT" pitchFamily="18" charset="0"/>
              </a:rPr>
              <a:t>STEINER</a:t>
            </a:r>
            <a:r>
              <a:rPr lang="en-GB" sz="2200" b="1" dirty="0" smtClean="0">
                <a:latin typeface="Bodoni MT" pitchFamily="18" charset="0"/>
              </a:rPr>
              <a:t>’s Model of </a:t>
            </a:r>
            <a:r>
              <a:rPr lang="en-GB" sz="2200" b="1" dirty="0" smtClean="0">
                <a:solidFill>
                  <a:srgbClr val="FF0000"/>
                </a:solidFill>
                <a:latin typeface="Bodoni MT" pitchFamily="18" charset="0"/>
              </a:rPr>
              <a:t>GROUP PERFORMANCE</a:t>
            </a:r>
            <a:r>
              <a:rPr lang="en-GB" sz="2200" b="1" dirty="0" smtClean="0">
                <a:latin typeface="Bodoni MT" pitchFamily="18" charset="0"/>
              </a:rPr>
              <a:t>: (AP = PP – FP) </a:t>
            </a:r>
            <a:r>
              <a:rPr lang="en-GB" sz="2200" b="1" dirty="0" smtClean="0">
                <a:solidFill>
                  <a:srgbClr val="FF0000"/>
                </a:solidFill>
                <a:latin typeface="Bodoni MT" pitchFamily="18" charset="0"/>
              </a:rPr>
              <a:t>ACTUAL  PRODUCTIVITY </a:t>
            </a:r>
            <a:r>
              <a:rPr lang="en-GB" sz="2200" b="1" dirty="0" smtClean="0">
                <a:latin typeface="Bodoni MT" pitchFamily="18" charset="0"/>
              </a:rPr>
              <a:t>(means how successful the performance of the team is)= </a:t>
            </a:r>
            <a:r>
              <a:rPr lang="en-GB" sz="2200" b="1" dirty="0" smtClean="0">
                <a:solidFill>
                  <a:srgbClr val="FF0000"/>
                </a:solidFill>
                <a:latin typeface="Bodoni MT" pitchFamily="18" charset="0"/>
              </a:rPr>
              <a:t>POTENTIAL PRODUCTIVITY </a:t>
            </a:r>
            <a:r>
              <a:rPr lang="en-GB" sz="2200" b="1" dirty="0" smtClean="0">
                <a:latin typeface="Bodoni MT" pitchFamily="18" charset="0"/>
              </a:rPr>
              <a:t>(means the maximum capability of the group) –  Losses due to 2 </a:t>
            </a:r>
            <a:r>
              <a:rPr lang="en-GB" sz="2200" b="1" dirty="0" smtClean="0">
                <a:solidFill>
                  <a:srgbClr val="FF0000"/>
                </a:solidFill>
                <a:latin typeface="Bodoni MT" pitchFamily="18" charset="0"/>
              </a:rPr>
              <a:t>FAULTY PROCESSES </a:t>
            </a:r>
            <a:r>
              <a:rPr lang="en-GB" sz="2200" b="1" dirty="0" smtClean="0">
                <a:latin typeface="Bodoni MT" pitchFamily="18" charset="0"/>
              </a:rPr>
              <a:t>(are the factors which can go wrong in the performance which can affect cohesion and performance)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200" b="1" dirty="0" smtClean="0">
                <a:latin typeface="Bodoni MT" pitchFamily="18" charset="0"/>
              </a:rPr>
              <a:t>GROUP DYNAMICS OF PERFORMANCE </a:t>
            </a:r>
          </a:p>
          <a:p>
            <a:pPr algn="ctr">
              <a:buNone/>
            </a:pPr>
            <a:r>
              <a:rPr lang="en-GB" sz="2200" b="1" dirty="0" smtClean="0">
                <a:latin typeface="Bodoni MT" pitchFamily="18" charset="0"/>
              </a:rPr>
              <a:t>There are 2 </a:t>
            </a:r>
            <a:r>
              <a:rPr lang="en-GB" sz="2200" b="1" dirty="0" smtClean="0">
                <a:solidFill>
                  <a:srgbClr val="FF0000"/>
                </a:solidFill>
                <a:latin typeface="Bodoni MT" pitchFamily="18" charset="0"/>
              </a:rPr>
              <a:t>FAULTY PROCESSES</a:t>
            </a:r>
          </a:p>
          <a:p>
            <a:pPr marL="457200" indent="-457200">
              <a:buAutoNum type="arabicParenR"/>
            </a:pPr>
            <a:r>
              <a:rPr lang="en-GB" sz="2100" b="1" dirty="0" smtClean="0">
                <a:solidFill>
                  <a:srgbClr val="FF0000"/>
                </a:solidFill>
                <a:latin typeface="Bodoni MT" pitchFamily="18" charset="0"/>
              </a:rPr>
              <a:t>COORDINATION LOSSES </a:t>
            </a:r>
            <a:r>
              <a:rPr lang="en-GB" sz="2100" b="1" dirty="0" smtClean="0">
                <a:latin typeface="Bodoni MT" pitchFamily="18" charset="0"/>
              </a:rPr>
              <a:t>(</a:t>
            </a:r>
            <a:r>
              <a:rPr lang="en-GB" sz="2100" b="1" dirty="0" err="1" smtClean="0">
                <a:latin typeface="Bodoni MT" pitchFamily="18" charset="0"/>
              </a:rPr>
              <a:t>Ringlemann</a:t>
            </a:r>
            <a:r>
              <a:rPr lang="en-GB" sz="2100" b="1" dirty="0" smtClean="0">
                <a:latin typeface="Bodoni MT" pitchFamily="18" charset="0"/>
              </a:rPr>
              <a:t> Effect) This is a </a:t>
            </a:r>
            <a:r>
              <a:rPr lang="en-GB" sz="2100" b="1" dirty="0" smtClean="0">
                <a:solidFill>
                  <a:srgbClr val="FF0000"/>
                </a:solidFill>
                <a:latin typeface="Bodoni MT" pitchFamily="18" charset="0"/>
              </a:rPr>
              <a:t>BREAK DOWN </a:t>
            </a:r>
            <a:r>
              <a:rPr lang="en-GB" sz="2100" b="1" dirty="0" smtClean="0">
                <a:latin typeface="Bodoni MT" pitchFamily="18" charset="0"/>
              </a:rPr>
              <a:t>in team work because the </a:t>
            </a:r>
            <a:r>
              <a:rPr lang="en-GB" sz="2100" b="1" dirty="0" smtClean="0">
                <a:solidFill>
                  <a:srgbClr val="FF0000"/>
                </a:solidFill>
                <a:latin typeface="Bodoni MT" pitchFamily="18" charset="0"/>
              </a:rPr>
              <a:t>OPERATIONAL EFFECTIVENESS </a:t>
            </a:r>
            <a:r>
              <a:rPr lang="en-GB" sz="2100" b="1" dirty="0" smtClean="0">
                <a:latin typeface="Bodoni MT" pitchFamily="18" charset="0"/>
              </a:rPr>
              <a:t>cannot be sustained for the whole match. ‘</a:t>
            </a:r>
            <a:r>
              <a:rPr lang="en-GB" sz="2100" b="1" dirty="0" err="1" smtClean="0">
                <a:latin typeface="Bodoni MT" pitchFamily="18" charset="0"/>
              </a:rPr>
              <a:t>Ringlemann’s</a:t>
            </a:r>
            <a:r>
              <a:rPr lang="en-GB" sz="2100" b="1" dirty="0" smtClean="0">
                <a:latin typeface="Bodoni MT" pitchFamily="18" charset="0"/>
              </a:rPr>
              <a:t> </a:t>
            </a:r>
            <a:r>
              <a:rPr lang="en-GB" sz="2100" b="1" dirty="0" smtClean="0">
                <a:solidFill>
                  <a:srgbClr val="FF0000"/>
                </a:solidFill>
                <a:latin typeface="Bodoni MT" pitchFamily="18" charset="0"/>
              </a:rPr>
              <a:t>TUG of WAR </a:t>
            </a:r>
            <a:r>
              <a:rPr lang="en-GB" sz="2100" b="1" dirty="0" smtClean="0">
                <a:latin typeface="Bodoni MT" pitchFamily="18" charset="0"/>
              </a:rPr>
              <a:t>experiment’</a:t>
            </a:r>
          </a:p>
          <a:p>
            <a:pPr marL="457200" indent="-457200">
              <a:buAutoNum type="arabicParenR"/>
            </a:pPr>
            <a:r>
              <a:rPr lang="en-GB" sz="2100" b="1" dirty="0" smtClean="0">
                <a:solidFill>
                  <a:srgbClr val="FF0000"/>
                </a:solidFill>
                <a:latin typeface="Bodoni MT" pitchFamily="18" charset="0"/>
              </a:rPr>
              <a:t>MOTIVATION LOSSES </a:t>
            </a:r>
            <a:r>
              <a:rPr lang="en-GB" sz="2100" b="1" dirty="0" smtClean="0">
                <a:latin typeface="Bodoni MT" pitchFamily="18" charset="0"/>
              </a:rPr>
              <a:t>or </a:t>
            </a:r>
            <a:r>
              <a:rPr lang="en-GB" sz="2100" b="1" dirty="0" smtClean="0">
                <a:solidFill>
                  <a:srgbClr val="FF0000"/>
                </a:solidFill>
                <a:latin typeface="Bodoni MT" pitchFamily="18" charset="0"/>
              </a:rPr>
              <a:t>SOCIAL LOAFING</a:t>
            </a:r>
            <a:r>
              <a:rPr lang="en-GB" sz="2100" b="1" dirty="0" smtClean="0">
                <a:latin typeface="Bodoni MT" pitchFamily="18" charset="0"/>
              </a:rPr>
              <a:t>: This is when and </a:t>
            </a:r>
            <a:r>
              <a:rPr lang="en-GB" sz="2100" b="1" dirty="0" smtClean="0">
                <a:solidFill>
                  <a:srgbClr val="FF0000"/>
                </a:solidFill>
                <a:latin typeface="Bodoni MT" pitchFamily="18" charset="0"/>
              </a:rPr>
              <a:t>INDIVIDUAL </a:t>
            </a:r>
            <a:r>
              <a:rPr lang="en-GB" sz="2100" b="1" dirty="0" smtClean="0">
                <a:latin typeface="Bodoni MT" pitchFamily="18" charset="0"/>
              </a:rPr>
              <a:t>loses motivation and </a:t>
            </a:r>
            <a:r>
              <a:rPr lang="en-GB" sz="2100" b="1" dirty="0" smtClean="0">
                <a:solidFill>
                  <a:srgbClr val="FF0000"/>
                </a:solidFill>
                <a:latin typeface="Bodoni MT" pitchFamily="18" charset="0"/>
              </a:rPr>
              <a:t>WITHDRAWS EFFORT </a:t>
            </a:r>
            <a:r>
              <a:rPr lang="en-GB" sz="2100" b="1" dirty="0" smtClean="0">
                <a:latin typeface="Bodoni MT" pitchFamily="18" charset="0"/>
              </a:rPr>
              <a:t>or </a:t>
            </a:r>
            <a:r>
              <a:rPr lang="en-GB" sz="2100" b="1" dirty="0" smtClean="0">
                <a:solidFill>
                  <a:srgbClr val="FF0000"/>
                </a:solidFill>
                <a:latin typeface="Bodoni MT" pitchFamily="18" charset="0"/>
              </a:rPr>
              <a:t>COASTS</a:t>
            </a:r>
            <a:r>
              <a:rPr lang="en-GB" sz="2100" b="1" dirty="0" smtClean="0">
                <a:latin typeface="Bodoni MT" pitchFamily="18" charset="0"/>
              </a:rPr>
              <a:t>. This affects team </a:t>
            </a:r>
            <a:r>
              <a:rPr lang="en-GB" sz="2100" b="1" dirty="0" smtClean="0">
                <a:solidFill>
                  <a:srgbClr val="FF0000"/>
                </a:solidFill>
                <a:latin typeface="Bodoni MT" pitchFamily="18" charset="0"/>
              </a:rPr>
              <a:t>COORDINATION </a:t>
            </a:r>
            <a:r>
              <a:rPr lang="en-GB" sz="2100" b="1" dirty="0" smtClean="0">
                <a:latin typeface="Bodoni MT" pitchFamily="18" charset="0"/>
              </a:rPr>
              <a:t>and </a:t>
            </a:r>
            <a:r>
              <a:rPr lang="en-GB" sz="2100" b="1" dirty="0" smtClean="0">
                <a:solidFill>
                  <a:srgbClr val="FF0000"/>
                </a:solidFill>
                <a:latin typeface="Bodoni MT" pitchFamily="18" charset="0"/>
              </a:rPr>
              <a:t>COHESION.</a:t>
            </a:r>
          </a:p>
          <a:p>
            <a:pPr marL="457200" indent="-457200">
              <a:buNone/>
            </a:pPr>
            <a:r>
              <a:rPr lang="en-GB" sz="2100" b="1" dirty="0" smtClean="0">
                <a:solidFill>
                  <a:srgbClr val="FF0000"/>
                </a:solidFill>
                <a:latin typeface="Bodoni MT" pitchFamily="18" charset="0"/>
              </a:rPr>
              <a:t>	</a:t>
            </a:r>
            <a:r>
              <a:rPr lang="en-GB" sz="2100" b="1" dirty="0" smtClean="0">
                <a:latin typeface="Bodoni MT" pitchFamily="18" charset="0"/>
              </a:rPr>
              <a:t>There are 5 </a:t>
            </a:r>
            <a:r>
              <a:rPr lang="en-GB" sz="2100" b="1" dirty="0" smtClean="0">
                <a:solidFill>
                  <a:srgbClr val="FF0000"/>
                </a:solidFill>
                <a:latin typeface="Bodoni MT" pitchFamily="18" charset="0"/>
              </a:rPr>
              <a:t>INFLUENCES </a:t>
            </a:r>
            <a:r>
              <a:rPr lang="en-GB" sz="2100" b="1" dirty="0" smtClean="0">
                <a:latin typeface="Bodoni MT" pitchFamily="18" charset="0"/>
              </a:rPr>
              <a:t>which can cause Social Loafing and </a:t>
            </a:r>
            <a:r>
              <a:rPr lang="en-GB" sz="2100" b="1" dirty="0" smtClean="0">
                <a:solidFill>
                  <a:srgbClr val="FF0000"/>
                </a:solidFill>
                <a:latin typeface="Bodoni MT" pitchFamily="18" charset="0"/>
              </a:rPr>
              <a:t>DYSFUNCTIONAL</a:t>
            </a:r>
            <a:r>
              <a:rPr lang="en-GB" sz="2100" b="1" dirty="0" smtClean="0">
                <a:latin typeface="Bodoni MT" pitchFamily="18" charset="0"/>
              </a:rPr>
              <a:t> behaviour which affects </a:t>
            </a:r>
            <a:r>
              <a:rPr lang="en-GB" sz="2100" b="1" dirty="0" smtClean="0">
                <a:solidFill>
                  <a:srgbClr val="FF0000"/>
                </a:solidFill>
                <a:latin typeface="Bodoni MT" pitchFamily="18" charset="0"/>
              </a:rPr>
              <a:t>EFFECTIVE TEAM WORK</a:t>
            </a:r>
            <a:r>
              <a:rPr lang="en-GB" sz="2100" b="1" dirty="0" smtClean="0">
                <a:latin typeface="Bodoni MT" pitchFamily="18" charset="0"/>
              </a:rPr>
              <a:t>:</a:t>
            </a:r>
          </a:p>
          <a:p>
            <a:pPr marL="457200" indent="-457200">
              <a:buAutoNum type="alphaUcParenR"/>
            </a:pPr>
            <a:r>
              <a:rPr lang="en-GB" sz="2100" b="1" dirty="0" smtClean="0">
                <a:solidFill>
                  <a:srgbClr val="FF0000"/>
                </a:solidFill>
                <a:latin typeface="Bodoni MT" pitchFamily="18" charset="0"/>
              </a:rPr>
              <a:t>OTHERS </a:t>
            </a:r>
            <a:r>
              <a:rPr lang="en-GB" sz="2100" b="1" dirty="0" smtClean="0">
                <a:latin typeface="Bodoni MT" pitchFamily="18" charset="0"/>
              </a:rPr>
              <a:t>are not trying in the team</a:t>
            </a:r>
          </a:p>
          <a:p>
            <a:pPr marL="457200" indent="-457200">
              <a:buAutoNum type="alphaUcParenR"/>
            </a:pPr>
            <a:r>
              <a:rPr lang="en-GB" sz="2100" b="1" dirty="0" smtClean="0">
                <a:latin typeface="Bodoni MT" pitchFamily="18" charset="0"/>
              </a:rPr>
              <a:t>Their performance is </a:t>
            </a:r>
            <a:r>
              <a:rPr lang="en-GB" sz="2100" b="1" dirty="0" smtClean="0">
                <a:solidFill>
                  <a:srgbClr val="FF0000"/>
                </a:solidFill>
                <a:latin typeface="Bodoni MT" pitchFamily="18" charset="0"/>
              </a:rPr>
              <a:t>NOT VALUED </a:t>
            </a:r>
            <a:r>
              <a:rPr lang="en-GB" sz="2100" b="1" dirty="0" smtClean="0">
                <a:latin typeface="Bodoni MT" pitchFamily="18" charset="0"/>
              </a:rPr>
              <a:t>by the coach</a:t>
            </a:r>
          </a:p>
          <a:p>
            <a:pPr marL="457200" indent="-457200">
              <a:buAutoNum type="alphaUcParenR"/>
            </a:pPr>
            <a:r>
              <a:rPr lang="en-GB" sz="2100" b="1" dirty="0" smtClean="0">
                <a:latin typeface="Bodoni MT" pitchFamily="18" charset="0"/>
              </a:rPr>
              <a:t>To </a:t>
            </a:r>
            <a:r>
              <a:rPr lang="en-GB" sz="2100" b="1" dirty="0" smtClean="0">
                <a:solidFill>
                  <a:srgbClr val="FF0000"/>
                </a:solidFill>
                <a:latin typeface="Bodoni MT" pitchFamily="18" charset="0"/>
              </a:rPr>
              <a:t>PROTECT</a:t>
            </a:r>
            <a:r>
              <a:rPr lang="en-GB" sz="2100" b="1" dirty="0" smtClean="0">
                <a:latin typeface="Bodoni MT" pitchFamily="18" charset="0"/>
              </a:rPr>
              <a:t> their own </a:t>
            </a:r>
            <a:r>
              <a:rPr lang="en-GB" sz="2100" b="1" dirty="0" smtClean="0">
                <a:solidFill>
                  <a:srgbClr val="FF0000"/>
                </a:solidFill>
                <a:latin typeface="Bodoni MT" pitchFamily="18" charset="0"/>
              </a:rPr>
              <a:t>SELF ESTEEM</a:t>
            </a:r>
          </a:p>
          <a:p>
            <a:pPr marL="457200" indent="-457200">
              <a:buAutoNum type="alphaUcParenR"/>
            </a:pPr>
            <a:r>
              <a:rPr lang="en-GB" sz="2100" b="1" dirty="0" smtClean="0">
                <a:latin typeface="Bodoni MT" pitchFamily="18" charset="0"/>
              </a:rPr>
              <a:t>Previous </a:t>
            </a:r>
            <a:r>
              <a:rPr lang="en-GB" sz="2100" b="1" dirty="0" smtClean="0">
                <a:solidFill>
                  <a:srgbClr val="FF0000"/>
                </a:solidFill>
                <a:latin typeface="Bodoni MT" pitchFamily="18" charset="0"/>
              </a:rPr>
              <a:t>NEGATIVE ATTRIBUTION </a:t>
            </a:r>
            <a:r>
              <a:rPr lang="en-GB" sz="2100" b="1" dirty="0" smtClean="0">
                <a:latin typeface="Bodoni MT" pitchFamily="18" charset="0"/>
              </a:rPr>
              <a:t>or </a:t>
            </a:r>
            <a:r>
              <a:rPr lang="en-GB" sz="2100" b="1" dirty="0" smtClean="0">
                <a:solidFill>
                  <a:srgbClr val="FF0000"/>
                </a:solidFill>
                <a:latin typeface="Bodoni MT" pitchFamily="18" charset="0"/>
              </a:rPr>
              <a:t>EXPERIENCES</a:t>
            </a:r>
          </a:p>
          <a:p>
            <a:pPr marL="457200" indent="-457200">
              <a:buAutoNum type="alphaUcParenR"/>
            </a:pPr>
            <a:r>
              <a:rPr lang="en-GB" sz="2100" b="1" dirty="0" smtClean="0">
                <a:latin typeface="Bodoni MT" pitchFamily="18" charset="0"/>
              </a:rPr>
              <a:t>The task is too difficult – </a:t>
            </a:r>
            <a:r>
              <a:rPr lang="en-GB" sz="2100" b="1" dirty="0" smtClean="0">
                <a:solidFill>
                  <a:srgbClr val="FF0000"/>
                </a:solidFill>
                <a:latin typeface="Bodoni MT" pitchFamily="18" charset="0"/>
              </a:rPr>
              <a:t>AVOIDANCE BEHAVIOUR </a:t>
            </a:r>
          </a:p>
          <a:p>
            <a:pPr marL="457200" indent="-457200">
              <a:buNone/>
            </a:pPr>
            <a:r>
              <a:rPr lang="en-GB" sz="2100" b="1" dirty="0" smtClean="0">
                <a:latin typeface="Bodoni MT" pitchFamily="18" charset="0"/>
              </a:rPr>
              <a:t>	Other </a:t>
            </a:r>
            <a:r>
              <a:rPr lang="en-GB" sz="2100" b="1" dirty="0" smtClean="0">
                <a:solidFill>
                  <a:srgbClr val="FF0000"/>
                </a:solidFill>
                <a:latin typeface="Bodoni MT" pitchFamily="18" charset="0"/>
              </a:rPr>
              <a:t>FACTORS</a:t>
            </a:r>
            <a:r>
              <a:rPr lang="en-GB" sz="2100" b="1" dirty="0" smtClean="0">
                <a:latin typeface="Bodoni MT" pitchFamily="18" charset="0"/>
              </a:rPr>
              <a:t> which have an adverse effect on team work include: </a:t>
            </a:r>
            <a:r>
              <a:rPr lang="en-GB" sz="2100" b="1" dirty="0" smtClean="0">
                <a:solidFill>
                  <a:srgbClr val="FF0000"/>
                </a:solidFill>
                <a:latin typeface="Bodoni MT" pitchFamily="18" charset="0"/>
              </a:rPr>
              <a:t>INJURY </a:t>
            </a:r>
            <a:r>
              <a:rPr lang="en-GB" sz="2100" b="1" dirty="0" smtClean="0">
                <a:latin typeface="Bodoni MT" pitchFamily="18" charset="0"/>
              </a:rPr>
              <a:t>which break up the game, lack of </a:t>
            </a:r>
            <a:r>
              <a:rPr lang="en-GB" sz="2100" b="1" dirty="0" smtClean="0">
                <a:solidFill>
                  <a:srgbClr val="FF0000"/>
                </a:solidFill>
                <a:latin typeface="Bodoni MT" pitchFamily="18" charset="0"/>
              </a:rPr>
              <a:t>INCENTIVE</a:t>
            </a:r>
            <a:r>
              <a:rPr lang="en-GB" sz="2100" b="1" dirty="0" smtClean="0">
                <a:latin typeface="Bodoni MT" pitchFamily="18" charset="0"/>
              </a:rPr>
              <a:t>, vague </a:t>
            </a:r>
            <a:r>
              <a:rPr lang="en-GB" sz="2100" b="1" dirty="0" smtClean="0">
                <a:solidFill>
                  <a:srgbClr val="FF0000"/>
                </a:solidFill>
                <a:latin typeface="Bodoni MT" pitchFamily="18" charset="0"/>
              </a:rPr>
              <a:t>ROLES</a:t>
            </a:r>
            <a:r>
              <a:rPr lang="en-GB" sz="2100" b="1" dirty="0" smtClean="0">
                <a:latin typeface="Bodoni MT" pitchFamily="18" charset="0"/>
              </a:rPr>
              <a:t>, low </a:t>
            </a:r>
            <a:r>
              <a:rPr lang="en-GB" sz="2100" b="1" dirty="0" smtClean="0">
                <a:solidFill>
                  <a:srgbClr val="FF0000"/>
                </a:solidFill>
                <a:latin typeface="Bodoni MT" pitchFamily="18" charset="0"/>
              </a:rPr>
              <a:t>ABILITY</a:t>
            </a:r>
            <a:r>
              <a:rPr lang="en-GB" sz="2100" b="1" dirty="0" smtClean="0">
                <a:latin typeface="Bodoni MT" pitchFamily="18" charset="0"/>
              </a:rPr>
              <a:t>, people with </a:t>
            </a:r>
            <a:r>
              <a:rPr lang="en-GB" sz="2100" b="1" dirty="0" smtClean="0">
                <a:solidFill>
                  <a:srgbClr val="FF0000"/>
                </a:solidFill>
                <a:latin typeface="Bodoni MT" pitchFamily="18" charset="0"/>
              </a:rPr>
              <a:t>LOW TRAIT CONFIDENCE, </a:t>
            </a:r>
            <a:r>
              <a:rPr lang="en-GB" sz="2100" b="1" dirty="0" smtClean="0">
                <a:latin typeface="Bodoni MT" pitchFamily="18" charset="0"/>
              </a:rPr>
              <a:t>inadequate </a:t>
            </a:r>
            <a:r>
              <a:rPr lang="en-GB" sz="2100" b="1" dirty="0" smtClean="0">
                <a:solidFill>
                  <a:srgbClr val="FF0000"/>
                </a:solidFill>
                <a:latin typeface="Bodoni MT" pitchFamily="18" charset="0"/>
              </a:rPr>
              <a:t>LEADERSHIP</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buNone/>
            </a:pPr>
            <a:r>
              <a:rPr lang="en-GB" sz="2200" b="1" dirty="0" smtClean="0">
                <a:latin typeface="Bodoni MT" pitchFamily="18" charset="0"/>
              </a:rPr>
              <a:t>FORMATION AND DEVELOPMENT OF A COHESIVE GROUP OR TEAM</a:t>
            </a:r>
          </a:p>
          <a:p>
            <a:r>
              <a:rPr lang="en-GB" sz="2200" b="1" dirty="0" smtClean="0">
                <a:latin typeface="Bodoni MT" pitchFamily="18" charset="0"/>
              </a:rPr>
              <a:t>There are 2 </a:t>
            </a:r>
            <a:r>
              <a:rPr lang="en-GB" sz="2200" b="1" dirty="0" smtClean="0">
                <a:solidFill>
                  <a:srgbClr val="FF0000"/>
                </a:solidFill>
                <a:latin typeface="Bodoni MT" pitchFamily="18" charset="0"/>
              </a:rPr>
              <a:t>TYPES</a:t>
            </a:r>
            <a:r>
              <a:rPr lang="en-GB" sz="2200" b="1" dirty="0" smtClean="0">
                <a:latin typeface="Bodoni MT" pitchFamily="18" charset="0"/>
              </a:rPr>
              <a:t> of Cohesion determined by the nature of the activity</a:t>
            </a:r>
          </a:p>
          <a:p>
            <a:pPr marL="457200" indent="-457200">
              <a:buAutoNum type="arabicParenR"/>
            </a:pPr>
            <a:r>
              <a:rPr lang="en-GB" sz="2200" b="1" dirty="0" smtClean="0">
                <a:solidFill>
                  <a:srgbClr val="FF0000"/>
                </a:solidFill>
                <a:latin typeface="Bodoni MT" pitchFamily="18" charset="0"/>
              </a:rPr>
              <a:t>TASK COHESION</a:t>
            </a:r>
            <a:r>
              <a:rPr lang="en-GB" sz="2200" b="1" dirty="0" smtClean="0">
                <a:latin typeface="Bodoni MT" pitchFamily="18" charset="0"/>
              </a:rPr>
              <a:t>: This applies to </a:t>
            </a:r>
            <a:r>
              <a:rPr lang="en-GB" sz="2200" b="1" dirty="0" smtClean="0">
                <a:solidFill>
                  <a:srgbClr val="FF0000"/>
                </a:solidFill>
                <a:latin typeface="Bodoni MT" pitchFamily="18" charset="0"/>
              </a:rPr>
              <a:t>SPORTS</a:t>
            </a:r>
            <a:r>
              <a:rPr lang="en-GB" sz="2200" b="1" dirty="0" smtClean="0">
                <a:latin typeface="Bodoni MT" pitchFamily="18" charset="0"/>
              </a:rPr>
              <a:t> teams. It is most important in INTERACTIVE sports like games where players rely on each other</a:t>
            </a:r>
          </a:p>
          <a:p>
            <a:pPr marL="457200" indent="-457200">
              <a:buAutoNum type="arabicParenR"/>
            </a:pPr>
            <a:r>
              <a:rPr lang="en-GB" sz="2200" b="1" dirty="0" smtClean="0">
                <a:solidFill>
                  <a:srgbClr val="FF0000"/>
                </a:solidFill>
                <a:latin typeface="Bodoni MT" pitchFamily="18" charset="0"/>
              </a:rPr>
              <a:t>SOCIAL COHESION</a:t>
            </a:r>
            <a:r>
              <a:rPr lang="en-GB" sz="2200" b="1" dirty="0" smtClean="0">
                <a:latin typeface="Bodoni MT" pitchFamily="18" charset="0"/>
              </a:rPr>
              <a:t>: This applies to </a:t>
            </a:r>
            <a:r>
              <a:rPr lang="en-GB" sz="2200" b="1" dirty="0" smtClean="0">
                <a:solidFill>
                  <a:srgbClr val="FF0000"/>
                </a:solidFill>
                <a:latin typeface="Bodoni MT" pitchFamily="18" charset="0"/>
              </a:rPr>
              <a:t>EXERCISE</a:t>
            </a:r>
            <a:r>
              <a:rPr lang="en-GB" sz="2200" b="1" dirty="0" smtClean="0">
                <a:latin typeface="Bodoni MT" pitchFamily="18" charset="0"/>
              </a:rPr>
              <a:t> activity groups. It is most important in </a:t>
            </a:r>
            <a:r>
              <a:rPr lang="en-GB" sz="2200" b="1" dirty="0" smtClean="0">
                <a:solidFill>
                  <a:srgbClr val="FF0000"/>
                </a:solidFill>
                <a:latin typeface="Bodoni MT" pitchFamily="18" charset="0"/>
              </a:rPr>
              <a:t>CO-ACTIVE</a:t>
            </a:r>
            <a:r>
              <a:rPr lang="en-GB" sz="2200" b="1" dirty="0" smtClean="0">
                <a:latin typeface="Bodoni MT" pitchFamily="18" charset="0"/>
              </a:rPr>
              <a:t> sports like track and field. </a:t>
            </a:r>
          </a:p>
          <a:p>
            <a:pPr marL="457200" indent="-457200">
              <a:buNone/>
            </a:pPr>
            <a:r>
              <a:rPr lang="en-GB" sz="2200" b="1" dirty="0" smtClean="0">
                <a:latin typeface="Bodoni MT" pitchFamily="18" charset="0"/>
              </a:rPr>
              <a:t>	</a:t>
            </a:r>
            <a:r>
              <a:rPr lang="en-GB" sz="2200" b="1" dirty="0" smtClean="0">
                <a:solidFill>
                  <a:srgbClr val="FF0000"/>
                </a:solidFill>
                <a:latin typeface="Bodoni MT" pitchFamily="18" charset="0"/>
              </a:rPr>
              <a:t>SUB GROUPS </a:t>
            </a:r>
            <a:r>
              <a:rPr lang="en-GB" sz="2200" b="1" dirty="0" smtClean="0">
                <a:latin typeface="Bodoni MT" pitchFamily="18" charset="0"/>
              </a:rPr>
              <a:t>can form in large groups such as representative squads. A good coach will have to adopt strategies to </a:t>
            </a:r>
            <a:r>
              <a:rPr lang="en-GB" sz="2200" b="1" dirty="0" smtClean="0">
                <a:solidFill>
                  <a:srgbClr val="FF0000"/>
                </a:solidFill>
                <a:latin typeface="Bodoni MT" pitchFamily="18" charset="0"/>
              </a:rPr>
              <a:t>UNIFY</a:t>
            </a:r>
            <a:r>
              <a:rPr lang="en-GB" sz="2200" b="1" dirty="0" smtClean="0">
                <a:latin typeface="Bodoni MT" pitchFamily="18" charset="0"/>
              </a:rPr>
              <a:t> the group.</a:t>
            </a:r>
          </a:p>
          <a:p>
            <a:pPr marL="457200" indent="-457200"/>
            <a:r>
              <a:rPr lang="en-GB" sz="2200" b="1" dirty="0" smtClean="0">
                <a:latin typeface="Bodoni MT" pitchFamily="18" charset="0"/>
              </a:rPr>
              <a:t>There are </a:t>
            </a:r>
            <a:r>
              <a:rPr lang="en-GB" sz="2200" b="1" dirty="0" smtClean="0">
                <a:solidFill>
                  <a:srgbClr val="FF0000"/>
                </a:solidFill>
                <a:latin typeface="Bodoni MT" pitchFamily="18" charset="0"/>
              </a:rPr>
              <a:t>4 FACTORS </a:t>
            </a:r>
            <a:r>
              <a:rPr lang="en-GB" sz="2200" b="1" dirty="0" smtClean="0">
                <a:latin typeface="Bodoni MT" pitchFamily="18" charset="0"/>
              </a:rPr>
              <a:t>that affect </a:t>
            </a:r>
            <a:r>
              <a:rPr lang="en-GB" sz="2200" b="1" dirty="0" smtClean="0">
                <a:solidFill>
                  <a:srgbClr val="FF0000"/>
                </a:solidFill>
                <a:latin typeface="Bodoni MT" pitchFamily="18" charset="0"/>
              </a:rPr>
              <a:t>TEAM COHESION </a:t>
            </a:r>
            <a:r>
              <a:rPr lang="en-GB" sz="2200" b="1" dirty="0" smtClean="0">
                <a:latin typeface="Bodoni MT" pitchFamily="18" charset="0"/>
              </a:rPr>
              <a:t>(Carron)</a:t>
            </a:r>
          </a:p>
          <a:p>
            <a:pPr marL="457200" indent="-457200">
              <a:buAutoNum type="arabicParenR"/>
            </a:pPr>
            <a:r>
              <a:rPr lang="en-GB" sz="2200" b="1" dirty="0" smtClean="0">
                <a:solidFill>
                  <a:srgbClr val="FF0000"/>
                </a:solidFill>
                <a:latin typeface="Bodoni MT" pitchFamily="18" charset="0"/>
              </a:rPr>
              <a:t>SITUATIONAL</a:t>
            </a:r>
            <a:r>
              <a:rPr lang="en-GB" sz="2200" b="1" dirty="0" smtClean="0">
                <a:latin typeface="Bodoni MT" pitchFamily="18" charset="0"/>
              </a:rPr>
              <a:t>: The elements of the specific </a:t>
            </a:r>
            <a:r>
              <a:rPr lang="en-GB" sz="2200" b="1" dirty="0" smtClean="0">
                <a:solidFill>
                  <a:srgbClr val="FF0000"/>
                </a:solidFill>
                <a:latin typeface="Bodoni MT" pitchFamily="18" charset="0"/>
              </a:rPr>
              <a:t>ENVIRONMENT</a:t>
            </a:r>
            <a:r>
              <a:rPr lang="en-GB" sz="2200" b="1" dirty="0" smtClean="0">
                <a:latin typeface="Bodoni MT" pitchFamily="18" charset="0"/>
              </a:rPr>
              <a:t> situation in which the team will operate. EG: Time, Size of Group</a:t>
            </a:r>
          </a:p>
          <a:p>
            <a:pPr marL="457200" indent="-457200">
              <a:buAutoNum type="arabicParenR"/>
            </a:pPr>
            <a:r>
              <a:rPr lang="en-GB" sz="2200" b="1" dirty="0" smtClean="0">
                <a:solidFill>
                  <a:srgbClr val="FF0000"/>
                </a:solidFill>
                <a:latin typeface="Bodoni MT" pitchFamily="18" charset="0"/>
              </a:rPr>
              <a:t>INDIVIDUAL</a:t>
            </a:r>
            <a:r>
              <a:rPr lang="en-GB" sz="2200" b="1" dirty="0" smtClean="0">
                <a:latin typeface="Bodoni MT" pitchFamily="18" charset="0"/>
              </a:rPr>
              <a:t>: This is the </a:t>
            </a:r>
            <a:r>
              <a:rPr lang="en-GB" sz="2200" b="1" dirty="0" smtClean="0">
                <a:solidFill>
                  <a:srgbClr val="FF0000"/>
                </a:solidFill>
                <a:latin typeface="Bodoni MT" pitchFamily="18" charset="0"/>
              </a:rPr>
              <a:t>CHARACTERISTICS</a:t>
            </a:r>
            <a:r>
              <a:rPr lang="en-GB" sz="2200" b="1" dirty="0" smtClean="0">
                <a:latin typeface="Bodoni MT" pitchFamily="18" charset="0"/>
              </a:rPr>
              <a:t> of the team members such as </a:t>
            </a:r>
            <a:r>
              <a:rPr lang="en-GB" sz="2200" b="1" dirty="0" smtClean="0">
                <a:solidFill>
                  <a:srgbClr val="FF0000"/>
                </a:solidFill>
                <a:latin typeface="Bodoni MT" pitchFamily="18" charset="0"/>
              </a:rPr>
              <a:t>MOTIVATION</a:t>
            </a:r>
            <a:r>
              <a:rPr lang="en-GB" sz="2200" b="1" dirty="0" smtClean="0">
                <a:latin typeface="Bodoni MT" pitchFamily="18" charset="0"/>
              </a:rPr>
              <a:t> and </a:t>
            </a:r>
            <a:r>
              <a:rPr lang="en-GB" sz="2200" b="1" dirty="0" smtClean="0">
                <a:solidFill>
                  <a:srgbClr val="FF0000"/>
                </a:solidFill>
                <a:latin typeface="Bodoni MT" pitchFamily="18" charset="0"/>
              </a:rPr>
              <a:t>EXPERIENCE</a:t>
            </a:r>
          </a:p>
          <a:p>
            <a:pPr marL="457200" indent="-457200">
              <a:buAutoNum type="arabicParenR"/>
            </a:pPr>
            <a:r>
              <a:rPr lang="en-GB" sz="2200" b="1" dirty="0" smtClean="0">
                <a:solidFill>
                  <a:srgbClr val="FF0000"/>
                </a:solidFill>
                <a:latin typeface="Bodoni MT" pitchFamily="18" charset="0"/>
              </a:rPr>
              <a:t>LEADERSHIP</a:t>
            </a:r>
            <a:r>
              <a:rPr lang="en-GB" sz="2200" b="1" dirty="0" smtClean="0">
                <a:latin typeface="Bodoni MT" pitchFamily="18" charset="0"/>
              </a:rPr>
              <a:t>: The</a:t>
            </a:r>
            <a:r>
              <a:rPr lang="en-GB" sz="2200" b="1" dirty="0" smtClean="0">
                <a:solidFill>
                  <a:srgbClr val="FF0000"/>
                </a:solidFill>
                <a:latin typeface="Bodoni MT" pitchFamily="18" charset="0"/>
              </a:rPr>
              <a:t> STYLE </a:t>
            </a:r>
            <a:r>
              <a:rPr lang="en-GB" sz="2200" b="1" dirty="0" smtClean="0">
                <a:latin typeface="Bodoni MT" pitchFamily="18" charset="0"/>
              </a:rPr>
              <a:t>of leadership preferred by the group. </a:t>
            </a:r>
          </a:p>
          <a:p>
            <a:pPr marL="457200" indent="-457200">
              <a:buAutoNum type="arabicParenR"/>
            </a:pPr>
            <a:r>
              <a:rPr lang="en-GB" sz="2200" b="1" dirty="0" smtClean="0">
                <a:solidFill>
                  <a:srgbClr val="FF0000"/>
                </a:solidFill>
                <a:latin typeface="Bodoni MT" pitchFamily="18" charset="0"/>
              </a:rPr>
              <a:t>TEAM</a:t>
            </a:r>
            <a:r>
              <a:rPr lang="en-GB" sz="2200" b="1" dirty="0" smtClean="0">
                <a:latin typeface="Bodoni MT" pitchFamily="18" charset="0"/>
              </a:rPr>
              <a:t>: This includes collective team </a:t>
            </a:r>
            <a:r>
              <a:rPr lang="en-GB" sz="2200" b="1" dirty="0" smtClean="0">
                <a:solidFill>
                  <a:srgbClr val="FF0000"/>
                </a:solidFill>
                <a:latin typeface="Bodoni MT" pitchFamily="18" charset="0"/>
              </a:rPr>
              <a:t>GOALS</a:t>
            </a:r>
            <a:r>
              <a:rPr lang="en-GB" sz="2200" b="1" dirty="0" smtClean="0">
                <a:latin typeface="Bodoni MT" pitchFamily="18" charset="0"/>
              </a:rPr>
              <a:t> and </a:t>
            </a:r>
            <a:r>
              <a:rPr lang="en-GB" sz="2200" b="1" dirty="0" smtClean="0">
                <a:solidFill>
                  <a:srgbClr val="FF0000"/>
                </a:solidFill>
                <a:latin typeface="Bodoni MT" pitchFamily="18" charset="0"/>
              </a:rPr>
              <a:t>COMMUNICATION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100" b="1" dirty="0" smtClean="0">
                <a:latin typeface="Bodoni MT" pitchFamily="18" charset="0"/>
              </a:rPr>
              <a:t>FACTORS AFFECTING PARTICIPATION IN A GROUP OR TEAM</a:t>
            </a:r>
          </a:p>
          <a:p>
            <a:r>
              <a:rPr lang="en-GB" sz="2100" b="1" dirty="0" smtClean="0">
                <a:latin typeface="Bodoni MT" pitchFamily="18" charset="0"/>
              </a:rPr>
              <a:t>Encouraging</a:t>
            </a:r>
            <a:r>
              <a:rPr lang="en-GB" sz="2100" b="1" dirty="0" smtClean="0">
                <a:solidFill>
                  <a:srgbClr val="FF0000"/>
                </a:solidFill>
                <a:latin typeface="Bodoni MT" pitchFamily="18" charset="0"/>
              </a:rPr>
              <a:t> PARTICIPATION </a:t>
            </a:r>
            <a:r>
              <a:rPr lang="en-GB" sz="2100" b="1" dirty="0" smtClean="0">
                <a:latin typeface="Bodoni MT" pitchFamily="18" charset="0"/>
              </a:rPr>
              <a:t>of individuals within a team can promote cohesion. </a:t>
            </a:r>
            <a:r>
              <a:rPr lang="en-GB" sz="2100" b="1" dirty="0" smtClean="0">
                <a:solidFill>
                  <a:srgbClr val="FF0000"/>
                </a:solidFill>
                <a:latin typeface="Bodoni MT" pitchFamily="18" charset="0"/>
              </a:rPr>
              <a:t>9 STRATEGIES </a:t>
            </a:r>
            <a:r>
              <a:rPr lang="en-GB" sz="2100" b="1" dirty="0" smtClean="0">
                <a:latin typeface="Bodoni MT" pitchFamily="18" charset="0"/>
              </a:rPr>
              <a:t>can be adopted to address this</a:t>
            </a:r>
          </a:p>
          <a:p>
            <a:pPr marL="457200" indent="-457200">
              <a:buAutoNum type="arabicParenR"/>
            </a:pPr>
            <a:r>
              <a:rPr lang="en-GB" sz="2100" b="1" dirty="0" smtClean="0">
                <a:latin typeface="Bodoni MT" pitchFamily="18" charset="0"/>
              </a:rPr>
              <a:t>Clear </a:t>
            </a:r>
            <a:r>
              <a:rPr lang="en-GB" sz="2100" b="1" dirty="0" smtClean="0">
                <a:solidFill>
                  <a:srgbClr val="FF0000"/>
                </a:solidFill>
                <a:latin typeface="Bodoni MT" pitchFamily="18" charset="0"/>
              </a:rPr>
              <a:t>ROLES</a:t>
            </a:r>
            <a:r>
              <a:rPr lang="en-GB" sz="2100" b="1" dirty="0" smtClean="0">
                <a:latin typeface="Bodoni MT" pitchFamily="18" charset="0"/>
              </a:rPr>
              <a:t> given to each player ensures responsibility</a:t>
            </a:r>
          </a:p>
          <a:p>
            <a:pPr marL="457200" indent="-457200">
              <a:buAutoNum type="arabicParenR"/>
            </a:pPr>
            <a:r>
              <a:rPr lang="en-GB" sz="2100" b="1" dirty="0" smtClean="0">
                <a:solidFill>
                  <a:srgbClr val="FF0000"/>
                </a:solidFill>
                <a:latin typeface="Bodoni MT" pitchFamily="18" charset="0"/>
              </a:rPr>
              <a:t>TEAM BUILDING </a:t>
            </a:r>
            <a:r>
              <a:rPr lang="en-GB" sz="2100" b="1" dirty="0" smtClean="0">
                <a:latin typeface="Bodoni MT" pitchFamily="18" charset="0"/>
              </a:rPr>
              <a:t>exercises</a:t>
            </a:r>
          </a:p>
          <a:p>
            <a:pPr marL="457200" indent="-457200">
              <a:buAutoNum type="arabicParenR"/>
            </a:pPr>
            <a:r>
              <a:rPr lang="en-GB" sz="2100" b="1" dirty="0" smtClean="0">
                <a:solidFill>
                  <a:srgbClr val="FF0000"/>
                </a:solidFill>
                <a:latin typeface="Bodoni MT" pitchFamily="18" charset="0"/>
              </a:rPr>
              <a:t>EVALUATION</a:t>
            </a:r>
            <a:r>
              <a:rPr lang="en-GB" sz="2100" b="1" dirty="0" smtClean="0">
                <a:latin typeface="Bodoni MT" pitchFamily="18" charset="0"/>
              </a:rPr>
              <a:t> of each members performance reduces social loafing</a:t>
            </a:r>
          </a:p>
          <a:p>
            <a:pPr marL="457200" indent="-457200">
              <a:buAutoNum type="arabicParenR"/>
            </a:pPr>
            <a:r>
              <a:rPr lang="en-GB" sz="2100" b="1" dirty="0" smtClean="0">
                <a:solidFill>
                  <a:srgbClr val="FF0000"/>
                </a:solidFill>
                <a:latin typeface="Bodoni MT" pitchFamily="18" charset="0"/>
              </a:rPr>
              <a:t>PUNISHMENT</a:t>
            </a:r>
            <a:r>
              <a:rPr lang="en-GB" sz="2100" b="1" dirty="0" smtClean="0">
                <a:latin typeface="Bodoni MT" pitchFamily="18" charset="0"/>
              </a:rPr>
              <a:t> of non team or cohesive behaviour</a:t>
            </a:r>
          </a:p>
          <a:p>
            <a:pPr marL="457200" indent="-457200">
              <a:buAutoNum type="arabicParenR"/>
            </a:pPr>
            <a:r>
              <a:rPr lang="en-GB" sz="2100" b="1" dirty="0" smtClean="0">
                <a:solidFill>
                  <a:srgbClr val="FF0000"/>
                </a:solidFill>
                <a:latin typeface="Bodoni MT" pitchFamily="18" charset="0"/>
              </a:rPr>
              <a:t>SELECTION</a:t>
            </a:r>
            <a:r>
              <a:rPr lang="en-GB" sz="2100" b="1" dirty="0" smtClean="0">
                <a:latin typeface="Bodoni MT" pitchFamily="18" charset="0"/>
              </a:rPr>
              <a:t> of team players as opposed to individuals</a:t>
            </a:r>
          </a:p>
          <a:p>
            <a:pPr marL="457200" indent="-457200">
              <a:buAutoNum type="arabicParenR"/>
            </a:pPr>
            <a:r>
              <a:rPr lang="en-GB" sz="2100" b="1" dirty="0" smtClean="0">
                <a:latin typeface="Bodoni MT" pitchFamily="18" charset="0"/>
              </a:rPr>
              <a:t>Development of team </a:t>
            </a:r>
            <a:r>
              <a:rPr lang="en-GB" sz="2100" b="1" dirty="0" smtClean="0">
                <a:solidFill>
                  <a:srgbClr val="FF0000"/>
                </a:solidFill>
                <a:latin typeface="Bodoni MT" pitchFamily="18" charset="0"/>
              </a:rPr>
              <a:t>GOALS</a:t>
            </a:r>
          </a:p>
          <a:p>
            <a:pPr marL="457200" indent="-457200">
              <a:buAutoNum type="arabicParenR"/>
            </a:pPr>
            <a:r>
              <a:rPr lang="en-GB" sz="2100" b="1" dirty="0" smtClean="0">
                <a:solidFill>
                  <a:srgbClr val="FF0000"/>
                </a:solidFill>
                <a:latin typeface="Bodoni MT" pitchFamily="18" charset="0"/>
              </a:rPr>
              <a:t>REHEARSAL</a:t>
            </a:r>
            <a:r>
              <a:rPr lang="en-GB" sz="2100" b="1" dirty="0" smtClean="0">
                <a:latin typeface="Bodoni MT" pitchFamily="18" charset="0"/>
              </a:rPr>
              <a:t> of </a:t>
            </a:r>
            <a:r>
              <a:rPr lang="en-GB" sz="2100" b="1" dirty="0" smtClean="0">
                <a:solidFill>
                  <a:srgbClr val="FF0000"/>
                </a:solidFill>
                <a:latin typeface="Bodoni MT" pitchFamily="18" charset="0"/>
              </a:rPr>
              <a:t>SET PLAYS </a:t>
            </a:r>
            <a:r>
              <a:rPr lang="en-GB" sz="2100" b="1" dirty="0" smtClean="0">
                <a:latin typeface="Bodoni MT" pitchFamily="18" charset="0"/>
              </a:rPr>
              <a:t>during practice</a:t>
            </a:r>
          </a:p>
          <a:p>
            <a:pPr marL="457200" indent="-457200">
              <a:buAutoNum type="arabicParenR"/>
            </a:pPr>
            <a:r>
              <a:rPr lang="en-GB" sz="2100" b="1" dirty="0" smtClean="0">
                <a:solidFill>
                  <a:srgbClr val="FF0000"/>
                </a:solidFill>
                <a:latin typeface="Bodoni MT" pitchFamily="18" charset="0"/>
              </a:rPr>
              <a:t>REINFORCEMENT</a:t>
            </a:r>
            <a:r>
              <a:rPr lang="en-GB" sz="2100" b="1" dirty="0" smtClean="0">
                <a:latin typeface="Bodoni MT" pitchFamily="18" charset="0"/>
              </a:rPr>
              <a:t> of team success</a:t>
            </a:r>
          </a:p>
          <a:p>
            <a:pPr marL="457200" indent="-457200">
              <a:buAutoNum type="arabicParenR"/>
            </a:pPr>
            <a:r>
              <a:rPr lang="en-GB" sz="2100" b="1" dirty="0" smtClean="0">
                <a:latin typeface="Bodoni MT" pitchFamily="18" charset="0"/>
              </a:rPr>
              <a:t>Strong </a:t>
            </a:r>
            <a:r>
              <a:rPr lang="en-GB" sz="2100" b="1" dirty="0" smtClean="0">
                <a:solidFill>
                  <a:srgbClr val="FF0000"/>
                </a:solidFill>
                <a:latin typeface="Bodoni MT" pitchFamily="18" charset="0"/>
              </a:rPr>
              <a:t>LEADERSHIP</a:t>
            </a:r>
          </a:p>
          <a:p>
            <a:pPr marL="457200" indent="-457200"/>
            <a:r>
              <a:rPr lang="en-GB" sz="2100" b="1" dirty="0" smtClean="0">
                <a:latin typeface="Bodoni MT" pitchFamily="18" charset="0"/>
              </a:rPr>
              <a:t>Increased levels of group cohesion helps individuals to commit to exercise programmes. </a:t>
            </a:r>
            <a:r>
              <a:rPr lang="en-GB" sz="2100" b="1" dirty="0" smtClean="0">
                <a:solidFill>
                  <a:srgbClr val="FF0000"/>
                </a:solidFill>
                <a:latin typeface="Bodoni MT" pitchFamily="18" charset="0"/>
              </a:rPr>
              <a:t>SOCIAL SUPPORT, </a:t>
            </a:r>
            <a:r>
              <a:rPr lang="en-GB" sz="2100" b="1" dirty="0" smtClean="0">
                <a:latin typeface="Bodoni MT" pitchFamily="18" charset="0"/>
              </a:rPr>
              <a:t>and endorsement of </a:t>
            </a:r>
            <a:r>
              <a:rPr lang="en-GB" sz="2100" b="1" dirty="0" smtClean="0">
                <a:solidFill>
                  <a:srgbClr val="FF0000"/>
                </a:solidFill>
                <a:latin typeface="Bodoni MT" pitchFamily="18" charset="0"/>
              </a:rPr>
              <a:t>CONTRIBUTIONS </a:t>
            </a:r>
            <a:r>
              <a:rPr lang="en-GB" sz="2100" b="1" dirty="0" smtClean="0">
                <a:latin typeface="Bodoni MT" pitchFamily="18" charset="0"/>
              </a:rPr>
              <a:t>to the team is valued which promotes </a:t>
            </a:r>
            <a:r>
              <a:rPr lang="en-GB" sz="2100" b="1" dirty="0" smtClean="0">
                <a:solidFill>
                  <a:srgbClr val="FF0000"/>
                </a:solidFill>
                <a:latin typeface="Bodoni MT" pitchFamily="18" charset="0"/>
              </a:rPr>
              <a:t>INTERNAL </a:t>
            </a:r>
            <a:r>
              <a:rPr lang="en-GB" sz="2100" b="1" dirty="0" smtClean="0">
                <a:latin typeface="Bodoni MT" pitchFamily="18" charset="0"/>
              </a:rPr>
              <a:t>motivation. </a:t>
            </a:r>
            <a:r>
              <a:rPr lang="en-GB" sz="2100" b="1" dirty="0" smtClean="0">
                <a:solidFill>
                  <a:srgbClr val="FF0000"/>
                </a:solidFill>
                <a:latin typeface="Bodoni MT" pitchFamily="18" charset="0"/>
              </a:rPr>
              <a:t>TRENDS </a:t>
            </a:r>
            <a:r>
              <a:rPr lang="en-GB" sz="2100" b="1" dirty="0" smtClean="0">
                <a:latin typeface="Bodoni MT" pitchFamily="18" charset="0"/>
              </a:rPr>
              <a:t>are followed in teenagers and </a:t>
            </a:r>
            <a:r>
              <a:rPr lang="en-GB" sz="2100" b="1" dirty="0" smtClean="0">
                <a:solidFill>
                  <a:srgbClr val="FF0000"/>
                </a:solidFill>
                <a:latin typeface="Bodoni MT" pitchFamily="18" charset="0"/>
              </a:rPr>
              <a:t>PEER</a:t>
            </a:r>
            <a:r>
              <a:rPr lang="en-GB" sz="2100" b="1" dirty="0" smtClean="0">
                <a:latin typeface="Bodoni MT" pitchFamily="18" charset="0"/>
              </a:rPr>
              <a:t> pressure is strong. The </a:t>
            </a:r>
            <a:r>
              <a:rPr lang="en-GB" sz="2100" b="1" dirty="0" smtClean="0">
                <a:solidFill>
                  <a:srgbClr val="FF0000"/>
                </a:solidFill>
                <a:latin typeface="Bodoni MT" pitchFamily="18" charset="0"/>
              </a:rPr>
              <a:t>NORMS</a:t>
            </a:r>
            <a:r>
              <a:rPr lang="en-GB" sz="2100" b="1" dirty="0" smtClean="0">
                <a:latin typeface="Bodoni MT" pitchFamily="18" charset="0"/>
              </a:rPr>
              <a:t> and values of a group are supported by an individual if they are part of it. If they are not they will adopt a </a:t>
            </a:r>
            <a:r>
              <a:rPr lang="en-GB" sz="2100" b="1" dirty="0" smtClean="0">
                <a:solidFill>
                  <a:srgbClr val="FF0000"/>
                </a:solidFill>
                <a:latin typeface="Bodoni MT" pitchFamily="18" charset="0"/>
              </a:rPr>
              <a:t>NEGATIVE PERCEPTION </a:t>
            </a:r>
            <a:r>
              <a:rPr lang="en-GB" sz="2100" b="1" dirty="0" smtClean="0">
                <a:latin typeface="Bodoni MT" pitchFamily="18" charset="0"/>
              </a:rPr>
              <a:t>to preserve esteem. Overall group </a:t>
            </a:r>
            <a:r>
              <a:rPr lang="en-GB" sz="2100" b="1" dirty="0" smtClean="0">
                <a:solidFill>
                  <a:srgbClr val="FF0000"/>
                </a:solidFill>
                <a:latin typeface="Bodoni MT" pitchFamily="18" charset="0"/>
              </a:rPr>
              <a:t>MEMBERSHIP </a:t>
            </a:r>
            <a:r>
              <a:rPr lang="en-GB" sz="2100" b="1" dirty="0" smtClean="0">
                <a:latin typeface="Bodoni MT" pitchFamily="18" charset="0"/>
              </a:rPr>
              <a:t>has a positive influence on healthy lifestyles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100" b="1" dirty="0" smtClean="0">
                <a:latin typeface="Bodoni MT" pitchFamily="18" charset="0"/>
              </a:rPr>
              <a:t>LEADERSHIP</a:t>
            </a:r>
          </a:p>
          <a:p>
            <a:r>
              <a:rPr lang="en-GB" sz="2100" b="1" dirty="0" smtClean="0">
                <a:latin typeface="Bodoni MT" pitchFamily="18" charset="0"/>
              </a:rPr>
              <a:t>Successful teams have strong leaders. In </a:t>
            </a:r>
            <a:r>
              <a:rPr lang="en-GB" sz="2100" b="1" dirty="0" smtClean="0">
                <a:solidFill>
                  <a:srgbClr val="FF0000"/>
                </a:solidFill>
                <a:latin typeface="Bodoni MT" pitchFamily="18" charset="0"/>
              </a:rPr>
              <a:t>INTERACTIVE</a:t>
            </a:r>
            <a:r>
              <a:rPr lang="en-GB" sz="2100" b="1" dirty="0" smtClean="0">
                <a:latin typeface="Bodoni MT" pitchFamily="18" charset="0"/>
              </a:rPr>
              <a:t> games and exercise groups, their performance is clear. It is less obvious in </a:t>
            </a:r>
            <a:r>
              <a:rPr lang="en-GB" sz="2100" b="1" dirty="0" smtClean="0">
                <a:solidFill>
                  <a:srgbClr val="FF0000"/>
                </a:solidFill>
                <a:latin typeface="Bodoni MT" pitchFamily="18" charset="0"/>
              </a:rPr>
              <a:t>COACTIVE</a:t>
            </a:r>
            <a:r>
              <a:rPr lang="en-GB" sz="2100" b="1" dirty="0" smtClean="0">
                <a:latin typeface="Bodoni MT" pitchFamily="18" charset="0"/>
              </a:rPr>
              <a:t> situations. They have 2 functions of 1) Player </a:t>
            </a:r>
            <a:r>
              <a:rPr lang="en-GB" sz="2100" b="1" dirty="0" smtClean="0">
                <a:solidFill>
                  <a:srgbClr val="FF0000"/>
                </a:solidFill>
                <a:latin typeface="Bodoni MT" pitchFamily="18" charset="0"/>
              </a:rPr>
              <a:t>SATISFACTION</a:t>
            </a:r>
            <a:r>
              <a:rPr lang="en-GB" sz="2100" b="1" dirty="0" smtClean="0">
                <a:latin typeface="Bodoni MT" pitchFamily="18" charset="0"/>
              </a:rPr>
              <a:t> 2) </a:t>
            </a:r>
            <a:r>
              <a:rPr lang="en-GB" sz="2100" b="1" dirty="0" smtClean="0">
                <a:solidFill>
                  <a:srgbClr val="FF0000"/>
                </a:solidFill>
                <a:latin typeface="Bodoni MT" pitchFamily="18" charset="0"/>
              </a:rPr>
              <a:t>SUCCESS</a:t>
            </a:r>
            <a:r>
              <a:rPr lang="en-GB" sz="2100" b="1" dirty="0" smtClean="0">
                <a:latin typeface="Bodoni MT" pitchFamily="18" charset="0"/>
              </a:rPr>
              <a:t> </a:t>
            </a:r>
          </a:p>
          <a:p>
            <a:r>
              <a:rPr lang="en-GB" sz="2100" b="1" dirty="0" smtClean="0">
                <a:latin typeface="Bodoni MT" pitchFamily="18" charset="0"/>
              </a:rPr>
              <a:t>Leadership that achieves both of these influences </a:t>
            </a:r>
            <a:r>
              <a:rPr lang="en-GB" sz="2100" b="1" dirty="0" smtClean="0">
                <a:solidFill>
                  <a:srgbClr val="FF0000"/>
                </a:solidFill>
                <a:latin typeface="Bodoni MT" pitchFamily="18" charset="0"/>
              </a:rPr>
              <a:t>LIFESTYLE</a:t>
            </a:r>
            <a:r>
              <a:rPr lang="en-GB" sz="2100" b="1" dirty="0" smtClean="0">
                <a:latin typeface="Bodoni MT" pitchFamily="18" charset="0"/>
              </a:rPr>
              <a:t> behaviour</a:t>
            </a:r>
          </a:p>
          <a:p>
            <a:r>
              <a:rPr lang="en-GB" sz="2100" b="1" dirty="0" smtClean="0">
                <a:latin typeface="Bodoni MT" pitchFamily="18" charset="0"/>
              </a:rPr>
              <a:t>The </a:t>
            </a:r>
            <a:r>
              <a:rPr lang="en-GB" sz="2100" b="1" dirty="0" smtClean="0">
                <a:solidFill>
                  <a:srgbClr val="FF0000"/>
                </a:solidFill>
                <a:latin typeface="Bodoni MT" pitchFamily="18" charset="0"/>
              </a:rPr>
              <a:t>9 QUALITIES </a:t>
            </a:r>
            <a:r>
              <a:rPr lang="en-GB" sz="2100" b="1" dirty="0" smtClean="0">
                <a:latin typeface="Bodoni MT" pitchFamily="18" charset="0"/>
              </a:rPr>
              <a:t>of an effective leader include:</a:t>
            </a:r>
          </a:p>
          <a:p>
            <a:pPr marL="457200" indent="-457200">
              <a:buAutoNum type="arabicParenR"/>
            </a:pPr>
            <a:r>
              <a:rPr lang="en-GB" sz="2100" b="1" dirty="0" smtClean="0">
                <a:latin typeface="Bodoni MT" pitchFamily="18" charset="0"/>
              </a:rPr>
              <a:t>Highly developed </a:t>
            </a:r>
            <a:r>
              <a:rPr lang="en-GB" sz="2100" b="1" dirty="0" smtClean="0">
                <a:solidFill>
                  <a:srgbClr val="FF0000"/>
                </a:solidFill>
                <a:latin typeface="Bodoni MT" pitchFamily="18" charset="0"/>
              </a:rPr>
              <a:t>PERCEPTUAL</a:t>
            </a:r>
            <a:r>
              <a:rPr lang="en-GB" sz="2100" b="1" dirty="0" smtClean="0">
                <a:latin typeface="Bodoni MT" pitchFamily="18" charset="0"/>
              </a:rPr>
              <a:t> and </a:t>
            </a:r>
            <a:r>
              <a:rPr lang="en-GB" sz="2100" b="1" dirty="0" smtClean="0">
                <a:solidFill>
                  <a:srgbClr val="FF0000"/>
                </a:solidFill>
                <a:latin typeface="Bodoni MT" pitchFamily="18" charset="0"/>
              </a:rPr>
              <a:t>DECISION MAKING </a:t>
            </a:r>
            <a:r>
              <a:rPr lang="en-GB" sz="2100" b="1" dirty="0" smtClean="0">
                <a:latin typeface="Bodoni MT" pitchFamily="18" charset="0"/>
              </a:rPr>
              <a:t>skills</a:t>
            </a:r>
          </a:p>
          <a:p>
            <a:pPr marL="457200" indent="-457200">
              <a:buAutoNum type="arabicParenR"/>
            </a:pPr>
            <a:r>
              <a:rPr lang="en-GB" sz="2100" b="1" dirty="0" smtClean="0">
                <a:solidFill>
                  <a:srgbClr val="FF0000"/>
                </a:solidFill>
                <a:latin typeface="Bodoni MT" pitchFamily="18" charset="0"/>
              </a:rPr>
              <a:t>VISION</a:t>
            </a:r>
          </a:p>
          <a:p>
            <a:pPr marL="457200" indent="-457200">
              <a:buAutoNum type="arabicParenR"/>
            </a:pPr>
            <a:r>
              <a:rPr lang="en-GB" sz="2100" b="1" dirty="0" smtClean="0">
                <a:solidFill>
                  <a:srgbClr val="FF0000"/>
                </a:solidFill>
                <a:latin typeface="Bodoni MT" pitchFamily="18" charset="0"/>
              </a:rPr>
              <a:t>AMBITION</a:t>
            </a:r>
          </a:p>
          <a:p>
            <a:pPr marL="457200" indent="-457200">
              <a:buAutoNum type="arabicParenR"/>
            </a:pPr>
            <a:r>
              <a:rPr lang="en-GB" sz="2100" b="1" dirty="0" smtClean="0">
                <a:solidFill>
                  <a:srgbClr val="FF0000"/>
                </a:solidFill>
                <a:latin typeface="Bodoni MT" pitchFamily="18" charset="0"/>
              </a:rPr>
              <a:t>MOTIVATION</a:t>
            </a:r>
          </a:p>
          <a:p>
            <a:pPr marL="457200" indent="-457200">
              <a:buAutoNum type="arabicParenR"/>
            </a:pPr>
            <a:r>
              <a:rPr lang="en-GB" sz="2100" b="1" dirty="0" smtClean="0">
                <a:solidFill>
                  <a:srgbClr val="FF0000"/>
                </a:solidFill>
                <a:latin typeface="Bodoni MT" pitchFamily="18" charset="0"/>
              </a:rPr>
              <a:t>CHARISMA</a:t>
            </a:r>
          </a:p>
          <a:p>
            <a:pPr marL="457200" indent="-457200">
              <a:buAutoNum type="arabicParenR"/>
            </a:pPr>
            <a:r>
              <a:rPr lang="en-GB" sz="2100" b="1" dirty="0" smtClean="0">
                <a:solidFill>
                  <a:srgbClr val="FF0000"/>
                </a:solidFill>
                <a:latin typeface="Bodoni MT" pitchFamily="18" charset="0"/>
              </a:rPr>
              <a:t>EXPERIENCE</a:t>
            </a:r>
          </a:p>
          <a:p>
            <a:pPr marL="457200" indent="-457200">
              <a:buAutoNum type="arabicParenR"/>
            </a:pPr>
            <a:r>
              <a:rPr lang="en-GB" sz="2100" b="1" dirty="0" smtClean="0">
                <a:solidFill>
                  <a:srgbClr val="FF0000"/>
                </a:solidFill>
                <a:latin typeface="Bodoni MT" pitchFamily="18" charset="0"/>
              </a:rPr>
              <a:t>UNDERSTANDING</a:t>
            </a:r>
            <a:r>
              <a:rPr lang="en-GB" sz="2100" b="1" dirty="0" smtClean="0">
                <a:latin typeface="Bodoni MT" pitchFamily="18" charset="0"/>
              </a:rPr>
              <a:t> the </a:t>
            </a:r>
            <a:r>
              <a:rPr lang="en-GB" sz="2100" b="1" dirty="0" smtClean="0">
                <a:solidFill>
                  <a:srgbClr val="FF0000"/>
                </a:solidFill>
                <a:latin typeface="Bodoni MT" pitchFamily="18" charset="0"/>
              </a:rPr>
              <a:t>NEEDS</a:t>
            </a:r>
            <a:r>
              <a:rPr lang="en-GB" sz="2100" b="1" dirty="0" smtClean="0">
                <a:latin typeface="Bodoni MT" pitchFamily="18" charset="0"/>
              </a:rPr>
              <a:t> of others</a:t>
            </a:r>
          </a:p>
          <a:p>
            <a:pPr marL="457200" indent="-457200">
              <a:buAutoNum type="arabicParenR"/>
            </a:pPr>
            <a:r>
              <a:rPr lang="en-GB" sz="2100" b="1" dirty="0" smtClean="0">
                <a:solidFill>
                  <a:srgbClr val="FF0000"/>
                </a:solidFill>
                <a:latin typeface="Bodoni MT" pitchFamily="18" charset="0"/>
              </a:rPr>
              <a:t>EMPATHY</a:t>
            </a:r>
            <a:r>
              <a:rPr lang="en-GB" sz="2100" b="1" dirty="0" smtClean="0">
                <a:latin typeface="Bodoni MT" pitchFamily="18" charset="0"/>
              </a:rPr>
              <a:t> with team members</a:t>
            </a:r>
          </a:p>
          <a:p>
            <a:pPr marL="457200" indent="-457200">
              <a:buAutoNum type="arabicParenR"/>
            </a:pPr>
            <a:r>
              <a:rPr lang="en-GB" sz="2100" b="1" dirty="0" smtClean="0">
                <a:latin typeface="Bodoni MT" pitchFamily="18" charset="0"/>
              </a:rPr>
              <a:t>Good </a:t>
            </a:r>
            <a:r>
              <a:rPr lang="en-GB" sz="2100" b="1" dirty="0" smtClean="0">
                <a:solidFill>
                  <a:srgbClr val="FF0000"/>
                </a:solidFill>
                <a:latin typeface="Bodoni MT" pitchFamily="18" charset="0"/>
              </a:rPr>
              <a:t>COMMUNICATION</a:t>
            </a:r>
            <a:r>
              <a:rPr lang="en-GB" sz="2100" b="1" dirty="0" smtClean="0">
                <a:latin typeface="Bodoni MT" pitchFamily="18" charset="0"/>
              </a:rPr>
              <a:t> skills</a:t>
            </a:r>
          </a:p>
          <a:p>
            <a:pPr marL="457200" indent="-457200"/>
            <a:r>
              <a:rPr lang="en-GB" sz="2100" b="1" dirty="0" smtClean="0">
                <a:latin typeface="Bodoni MT" pitchFamily="18" charset="0"/>
              </a:rPr>
              <a:t>The leadership </a:t>
            </a:r>
            <a:r>
              <a:rPr lang="en-GB" sz="2100" b="1" dirty="0" smtClean="0">
                <a:solidFill>
                  <a:srgbClr val="FF0000"/>
                </a:solidFill>
                <a:latin typeface="Bodoni MT" pitchFamily="18" charset="0"/>
              </a:rPr>
              <a:t>SITUATION </a:t>
            </a:r>
            <a:r>
              <a:rPr lang="en-GB" sz="2100" b="1" dirty="0" smtClean="0">
                <a:latin typeface="Bodoni MT" pitchFamily="18" charset="0"/>
              </a:rPr>
              <a:t>can be </a:t>
            </a:r>
          </a:p>
          <a:p>
            <a:pPr marL="457200" indent="-457200">
              <a:buAutoNum type="alphaUcParenR"/>
            </a:pPr>
            <a:r>
              <a:rPr lang="en-GB" sz="2100" b="1" dirty="0" smtClean="0">
                <a:solidFill>
                  <a:srgbClr val="FF0000"/>
                </a:solidFill>
                <a:latin typeface="Bodoni MT" pitchFamily="18" charset="0"/>
              </a:rPr>
              <a:t>FAVOURABLE: STRONG </a:t>
            </a:r>
            <a:r>
              <a:rPr lang="en-GB" sz="2100" b="1" dirty="0" smtClean="0">
                <a:latin typeface="Bodoni MT" pitchFamily="18" charset="0"/>
              </a:rPr>
              <a:t>leader, </a:t>
            </a:r>
            <a:r>
              <a:rPr lang="en-GB" sz="2100" b="1" dirty="0" smtClean="0">
                <a:solidFill>
                  <a:srgbClr val="FF0000"/>
                </a:solidFill>
                <a:latin typeface="Bodoni MT" pitchFamily="18" charset="0"/>
              </a:rPr>
              <a:t>CLEAR </a:t>
            </a:r>
            <a:r>
              <a:rPr lang="en-GB" sz="2100" b="1" dirty="0" smtClean="0">
                <a:latin typeface="Bodoni MT" pitchFamily="18" charset="0"/>
              </a:rPr>
              <a:t>structure, </a:t>
            </a:r>
            <a:r>
              <a:rPr lang="en-GB" sz="2100" b="1" dirty="0" smtClean="0">
                <a:solidFill>
                  <a:srgbClr val="FF0000"/>
                </a:solidFill>
                <a:latin typeface="Bodoni MT" pitchFamily="18" charset="0"/>
              </a:rPr>
              <a:t>WARM</a:t>
            </a:r>
            <a:r>
              <a:rPr lang="en-GB" sz="2100" b="1" dirty="0" smtClean="0">
                <a:latin typeface="Bodoni MT" pitchFamily="18" charset="0"/>
              </a:rPr>
              <a:t> relations</a:t>
            </a:r>
          </a:p>
          <a:p>
            <a:pPr marL="457200" indent="-457200">
              <a:buAutoNum type="alphaUcParenR"/>
            </a:pPr>
            <a:r>
              <a:rPr lang="en-GB" sz="2100" b="1" dirty="0" smtClean="0">
                <a:solidFill>
                  <a:srgbClr val="FF0000"/>
                </a:solidFill>
                <a:latin typeface="Bodoni MT" pitchFamily="18" charset="0"/>
              </a:rPr>
              <a:t>NON FAVOURABLE</a:t>
            </a:r>
            <a:r>
              <a:rPr lang="en-GB" sz="2100" b="1" dirty="0" smtClean="0">
                <a:latin typeface="Bodoni MT" pitchFamily="18" charset="0"/>
              </a:rPr>
              <a:t>: </a:t>
            </a:r>
            <a:r>
              <a:rPr lang="en-GB" sz="2100" b="1" dirty="0" smtClean="0">
                <a:solidFill>
                  <a:srgbClr val="FF0000"/>
                </a:solidFill>
                <a:latin typeface="Bodoni MT" pitchFamily="18" charset="0"/>
              </a:rPr>
              <a:t>WEAK </a:t>
            </a:r>
            <a:r>
              <a:rPr lang="en-GB" sz="2100" b="1" dirty="0" smtClean="0">
                <a:latin typeface="Bodoni MT" pitchFamily="18" charset="0"/>
              </a:rPr>
              <a:t>leader, </a:t>
            </a:r>
            <a:r>
              <a:rPr lang="en-GB" sz="2100" b="1" dirty="0" smtClean="0">
                <a:solidFill>
                  <a:srgbClr val="FF0000"/>
                </a:solidFill>
                <a:latin typeface="Bodoni MT" pitchFamily="18" charset="0"/>
              </a:rPr>
              <a:t>VAGUE </a:t>
            </a:r>
            <a:r>
              <a:rPr lang="en-GB" sz="2100" b="1" dirty="0" smtClean="0">
                <a:latin typeface="Bodoni MT" pitchFamily="18" charset="0"/>
              </a:rPr>
              <a:t>structure, </a:t>
            </a:r>
            <a:r>
              <a:rPr lang="en-GB" sz="2100" b="1" dirty="0" smtClean="0">
                <a:solidFill>
                  <a:srgbClr val="FF0000"/>
                </a:solidFill>
                <a:latin typeface="Bodoni MT" pitchFamily="18" charset="0"/>
              </a:rPr>
              <a:t>HOSTILE </a:t>
            </a:r>
            <a:r>
              <a:rPr lang="en-GB" sz="2100" b="1" dirty="0" smtClean="0">
                <a:latin typeface="Bodoni MT" pitchFamily="18" charset="0"/>
              </a:rPr>
              <a:t>relations</a:t>
            </a:r>
          </a:p>
          <a:p>
            <a:pPr marL="457200" indent="-457200">
              <a:buNone/>
            </a:pPr>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100" b="1" dirty="0" smtClean="0">
                <a:latin typeface="Bodoni MT" pitchFamily="18" charset="0"/>
              </a:rPr>
              <a:t>LEADERSHIP</a:t>
            </a:r>
          </a:p>
          <a:p>
            <a:r>
              <a:rPr lang="en-GB" sz="2100" b="1" dirty="0" smtClean="0">
                <a:latin typeface="Bodoni MT" pitchFamily="18" charset="0"/>
              </a:rPr>
              <a:t>An </a:t>
            </a:r>
            <a:r>
              <a:rPr lang="en-GB" sz="2100" b="1" dirty="0" smtClean="0">
                <a:solidFill>
                  <a:srgbClr val="FF0000"/>
                </a:solidFill>
                <a:latin typeface="Bodoni MT" pitchFamily="18" charset="0"/>
              </a:rPr>
              <a:t>EMERGENT</a:t>
            </a:r>
            <a:r>
              <a:rPr lang="en-GB" sz="2100" b="1" dirty="0" smtClean="0">
                <a:latin typeface="Bodoni MT" pitchFamily="18" charset="0"/>
              </a:rPr>
              <a:t> leader already belongs to a group. A </a:t>
            </a:r>
            <a:r>
              <a:rPr lang="en-GB" sz="2100" b="1" dirty="0" smtClean="0">
                <a:solidFill>
                  <a:srgbClr val="FF0000"/>
                </a:solidFill>
                <a:latin typeface="Bodoni MT" pitchFamily="18" charset="0"/>
              </a:rPr>
              <a:t>PRESCRIBED</a:t>
            </a:r>
            <a:r>
              <a:rPr lang="en-GB" sz="2100" b="1" dirty="0" smtClean="0">
                <a:latin typeface="Bodoni MT" pitchFamily="18" charset="0"/>
              </a:rPr>
              <a:t> leader is selected from outside. There are </a:t>
            </a:r>
            <a:r>
              <a:rPr lang="en-GB" sz="2100" b="1" dirty="0" smtClean="0">
                <a:solidFill>
                  <a:srgbClr val="FF0000"/>
                </a:solidFill>
                <a:latin typeface="Bodoni MT" pitchFamily="18" charset="0"/>
              </a:rPr>
              <a:t>3 CHARACTERISTICS </a:t>
            </a:r>
            <a:r>
              <a:rPr lang="en-GB" sz="2100" b="1" dirty="0" smtClean="0">
                <a:latin typeface="Bodoni MT" pitchFamily="18" charset="0"/>
              </a:rPr>
              <a:t>of Leaders. The characteristic </a:t>
            </a:r>
            <a:r>
              <a:rPr lang="en-GB" sz="2100" b="1" dirty="0" smtClean="0">
                <a:solidFill>
                  <a:srgbClr val="FF0000"/>
                </a:solidFill>
                <a:latin typeface="Bodoni MT" pitchFamily="18" charset="0"/>
              </a:rPr>
              <a:t>ADOPTED </a:t>
            </a:r>
            <a:r>
              <a:rPr lang="en-GB" sz="2100" b="1" dirty="0" smtClean="0">
                <a:latin typeface="Bodoni MT" pitchFamily="18" charset="0"/>
              </a:rPr>
              <a:t>depends on </a:t>
            </a:r>
            <a:r>
              <a:rPr lang="en-GB" sz="2100" b="1" smtClean="0">
                <a:latin typeface="Bodoni MT" pitchFamily="18" charset="0"/>
              </a:rPr>
              <a:t>the situation’s </a:t>
            </a:r>
            <a:r>
              <a:rPr lang="en-GB" sz="2100" b="1" smtClean="0">
                <a:solidFill>
                  <a:srgbClr val="FF0000"/>
                </a:solidFill>
                <a:latin typeface="Bodoni MT" pitchFamily="18" charset="0"/>
              </a:rPr>
              <a:t>FAVOURABLENESS.</a:t>
            </a:r>
            <a:endParaRPr lang="en-GB" sz="2100" b="1" dirty="0" smtClean="0">
              <a:latin typeface="Bodoni MT" pitchFamily="18" charset="0"/>
            </a:endParaRPr>
          </a:p>
          <a:p>
            <a:pPr marL="457200" indent="-457200">
              <a:buAutoNum type="arabicParenR"/>
            </a:pPr>
            <a:r>
              <a:rPr lang="en-GB" sz="2100" b="1" dirty="0" smtClean="0">
                <a:latin typeface="Bodoni MT" pitchFamily="18" charset="0"/>
              </a:rPr>
              <a:t>The </a:t>
            </a:r>
            <a:r>
              <a:rPr lang="en-GB" sz="2100" b="1" dirty="0" smtClean="0">
                <a:solidFill>
                  <a:srgbClr val="FF0000"/>
                </a:solidFill>
                <a:latin typeface="Bodoni MT" pitchFamily="18" charset="0"/>
              </a:rPr>
              <a:t>AUTOCRATIC </a:t>
            </a:r>
            <a:r>
              <a:rPr lang="en-GB" sz="2100" b="1" dirty="0" smtClean="0">
                <a:latin typeface="Bodoni MT" pitchFamily="18" charset="0"/>
              </a:rPr>
              <a:t>Leader: Also called </a:t>
            </a:r>
            <a:r>
              <a:rPr lang="en-GB" sz="2100" b="1" dirty="0" smtClean="0">
                <a:solidFill>
                  <a:srgbClr val="FF0000"/>
                </a:solidFill>
                <a:latin typeface="Bodoni MT" pitchFamily="18" charset="0"/>
              </a:rPr>
              <a:t>TASK ORIENTATED </a:t>
            </a:r>
            <a:r>
              <a:rPr lang="en-GB" sz="2100" b="1" dirty="0" smtClean="0">
                <a:latin typeface="Bodoni MT" pitchFamily="18" charset="0"/>
              </a:rPr>
              <a:t>leaders. They make </a:t>
            </a:r>
            <a:r>
              <a:rPr lang="en-GB" sz="2100" b="1" dirty="0" smtClean="0">
                <a:solidFill>
                  <a:srgbClr val="FF0000"/>
                </a:solidFill>
                <a:latin typeface="Bodoni MT" pitchFamily="18" charset="0"/>
              </a:rPr>
              <a:t>ALL DECISIONS </a:t>
            </a:r>
            <a:r>
              <a:rPr lang="en-GB" sz="2100" b="1" dirty="0" smtClean="0">
                <a:latin typeface="Bodoni MT" pitchFamily="18" charset="0"/>
              </a:rPr>
              <a:t>and want to complete the task as </a:t>
            </a:r>
            <a:r>
              <a:rPr lang="en-GB" sz="2100" b="1" dirty="0" smtClean="0">
                <a:solidFill>
                  <a:srgbClr val="FF0000"/>
                </a:solidFill>
                <a:latin typeface="Bodoni MT" pitchFamily="18" charset="0"/>
              </a:rPr>
              <a:t>QUICK </a:t>
            </a:r>
            <a:r>
              <a:rPr lang="en-GB" sz="2100" b="1" dirty="0" smtClean="0">
                <a:latin typeface="Bodoni MT" pitchFamily="18" charset="0"/>
              </a:rPr>
              <a:t>and as </a:t>
            </a:r>
            <a:r>
              <a:rPr lang="en-GB" sz="2100" b="1" dirty="0" smtClean="0">
                <a:solidFill>
                  <a:srgbClr val="FF0000"/>
                </a:solidFill>
                <a:latin typeface="Bodoni MT" pitchFamily="18" charset="0"/>
              </a:rPr>
              <a:t>EFFECTIVELY</a:t>
            </a:r>
            <a:r>
              <a:rPr lang="en-GB" sz="2100" b="1" dirty="0" smtClean="0">
                <a:latin typeface="Bodoni MT" pitchFamily="18" charset="0"/>
              </a:rPr>
              <a:t> as possible. Their style is </a:t>
            </a:r>
            <a:r>
              <a:rPr lang="en-GB" sz="2100" b="1" dirty="0" smtClean="0">
                <a:solidFill>
                  <a:srgbClr val="FF0000"/>
                </a:solidFill>
                <a:latin typeface="Bodoni MT" pitchFamily="18" charset="0"/>
              </a:rPr>
              <a:t>AUTHORITARIAN </a:t>
            </a:r>
            <a:r>
              <a:rPr lang="en-GB" sz="2100" b="1" dirty="0" smtClean="0">
                <a:latin typeface="Bodoni MT" pitchFamily="18" charset="0"/>
              </a:rPr>
              <a:t>and does not consult the opinions of others. They do </a:t>
            </a:r>
            <a:r>
              <a:rPr lang="en-GB" sz="2100" b="1" dirty="0" smtClean="0">
                <a:solidFill>
                  <a:srgbClr val="FF0000"/>
                </a:solidFill>
                <a:latin typeface="Bodoni MT" pitchFamily="18" charset="0"/>
              </a:rPr>
              <a:t>NOT DELEGATE</a:t>
            </a:r>
            <a:r>
              <a:rPr lang="en-GB" sz="2100" b="1" dirty="0" smtClean="0">
                <a:latin typeface="Bodoni MT" pitchFamily="18" charset="0"/>
              </a:rPr>
              <a:t>. The focus is on </a:t>
            </a:r>
            <a:r>
              <a:rPr lang="en-GB" sz="2100" b="1" dirty="0" smtClean="0">
                <a:solidFill>
                  <a:srgbClr val="FF0000"/>
                </a:solidFill>
                <a:latin typeface="Bodoni MT" pitchFamily="18" charset="0"/>
              </a:rPr>
              <a:t>GROUP PERFORMANCE </a:t>
            </a:r>
            <a:r>
              <a:rPr lang="en-GB" sz="2100" b="1" dirty="0" smtClean="0">
                <a:latin typeface="Bodoni MT" pitchFamily="18" charset="0"/>
              </a:rPr>
              <a:t>and achieving </a:t>
            </a:r>
            <a:r>
              <a:rPr lang="en-GB" sz="2100" b="1" dirty="0" smtClean="0">
                <a:solidFill>
                  <a:srgbClr val="FF0000"/>
                </a:solidFill>
                <a:latin typeface="Bodoni MT" pitchFamily="18" charset="0"/>
              </a:rPr>
              <a:t>GOALS. </a:t>
            </a:r>
            <a:r>
              <a:rPr lang="en-GB" sz="2100" b="1" dirty="0" smtClean="0">
                <a:latin typeface="Bodoni MT" pitchFamily="18" charset="0"/>
              </a:rPr>
              <a:t>It is effective when </a:t>
            </a:r>
            <a:r>
              <a:rPr lang="en-GB" sz="2100" b="1" dirty="0" smtClean="0">
                <a:solidFill>
                  <a:srgbClr val="FF0000"/>
                </a:solidFill>
                <a:latin typeface="Bodoni MT" pitchFamily="18" charset="0"/>
              </a:rPr>
              <a:t>QUICK</a:t>
            </a:r>
            <a:r>
              <a:rPr lang="en-GB" sz="2100" b="1" dirty="0" smtClean="0">
                <a:latin typeface="Bodoni MT" pitchFamily="18" charset="0"/>
              </a:rPr>
              <a:t> decisions are needed for </a:t>
            </a:r>
            <a:r>
              <a:rPr lang="en-GB" sz="2100" b="1" dirty="0" smtClean="0">
                <a:solidFill>
                  <a:srgbClr val="FF0000"/>
                </a:solidFill>
                <a:latin typeface="Bodoni MT" pitchFamily="18" charset="0"/>
              </a:rPr>
              <a:t>LARGE </a:t>
            </a:r>
            <a:r>
              <a:rPr lang="en-GB" sz="2100" b="1" dirty="0" smtClean="0">
                <a:latin typeface="Bodoni MT" pitchFamily="18" charset="0"/>
              </a:rPr>
              <a:t>groups. Also needed in </a:t>
            </a:r>
            <a:r>
              <a:rPr lang="en-GB" sz="2100" b="1" dirty="0" smtClean="0">
                <a:solidFill>
                  <a:srgbClr val="FF0000"/>
                </a:solidFill>
                <a:latin typeface="Bodoni MT" pitchFamily="18" charset="0"/>
              </a:rPr>
              <a:t>DANGEROUS</a:t>
            </a:r>
            <a:r>
              <a:rPr lang="en-GB" sz="2100" b="1" dirty="0" smtClean="0">
                <a:latin typeface="Bodoni MT" pitchFamily="18" charset="0"/>
              </a:rPr>
              <a:t> or life </a:t>
            </a:r>
            <a:r>
              <a:rPr lang="en-GB" sz="2100" b="1" dirty="0" smtClean="0">
                <a:solidFill>
                  <a:srgbClr val="FF0000"/>
                </a:solidFill>
                <a:latin typeface="Bodoni MT" pitchFamily="18" charset="0"/>
              </a:rPr>
              <a:t>THREATENING </a:t>
            </a:r>
            <a:r>
              <a:rPr lang="en-GB" sz="2100" b="1" dirty="0" smtClean="0">
                <a:latin typeface="Bodoni MT" pitchFamily="18" charset="0"/>
              </a:rPr>
              <a:t>situations. Effective in </a:t>
            </a:r>
            <a:r>
              <a:rPr lang="en-GB" sz="2100" b="1" dirty="0" smtClean="0">
                <a:solidFill>
                  <a:srgbClr val="FF0000"/>
                </a:solidFill>
                <a:latin typeface="Bodoni MT" pitchFamily="18" charset="0"/>
              </a:rPr>
              <a:t>MOST &amp; LEAST </a:t>
            </a:r>
            <a:r>
              <a:rPr lang="en-GB" sz="2100" b="1" dirty="0" smtClean="0">
                <a:latin typeface="Bodoni MT" pitchFamily="18" charset="0"/>
              </a:rPr>
              <a:t>favourable situation</a:t>
            </a:r>
          </a:p>
          <a:p>
            <a:pPr marL="457200" indent="-457200">
              <a:buAutoNum type="arabicParenR"/>
            </a:pPr>
            <a:r>
              <a:rPr lang="en-GB" sz="2100" b="1" dirty="0" smtClean="0">
                <a:latin typeface="Bodoni MT" pitchFamily="18" charset="0"/>
              </a:rPr>
              <a:t>The </a:t>
            </a:r>
            <a:r>
              <a:rPr lang="en-GB" sz="2100" b="1" dirty="0" smtClean="0">
                <a:solidFill>
                  <a:srgbClr val="FF0000"/>
                </a:solidFill>
                <a:latin typeface="Bodoni MT" pitchFamily="18" charset="0"/>
              </a:rPr>
              <a:t>DEMOCRATIC </a:t>
            </a:r>
            <a:r>
              <a:rPr lang="en-GB" sz="2100" b="1" dirty="0" smtClean="0">
                <a:latin typeface="Bodoni MT" pitchFamily="18" charset="0"/>
              </a:rPr>
              <a:t>Leader: or </a:t>
            </a:r>
            <a:r>
              <a:rPr lang="en-GB" sz="2100" b="1" dirty="0" smtClean="0">
                <a:solidFill>
                  <a:srgbClr val="FF0000"/>
                </a:solidFill>
                <a:latin typeface="Bodoni MT" pitchFamily="18" charset="0"/>
              </a:rPr>
              <a:t>SOCIAL</a:t>
            </a:r>
            <a:r>
              <a:rPr lang="en-GB" sz="2100" b="1" dirty="0" smtClean="0">
                <a:latin typeface="Bodoni MT" pitchFamily="18" charset="0"/>
              </a:rPr>
              <a:t> or </a:t>
            </a:r>
            <a:r>
              <a:rPr lang="en-GB" sz="2100" b="1" dirty="0" smtClean="0">
                <a:solidFill>
                  <a:srgbClr val="FF0000"/>
                </a:solidFill>
                <a:latin typeface="Bodoni MT" pitchFamily="18" charset="0"/>
              </a:rPr>
              <a:t>PERSON ORIENTATED </a:t>
            </a:r>
            <a:r>
              <a:rPr lang="en-GB" sz="2100" b="1" dirty="0" smtClean="0">
                <a:latin typeface="Bodoni MT" pitchFamily="18" charset="0"/>
              </a:rPr>
              <a:t>leaders. They </a:t>
            </a:r>
            <a:r>
              <a:rPr lang="en-GB" sz="2100" b="1" dirty="0" smtClean="0">
                <a:solidFill>
                  <a:srgbClr val="FF0000"/>
                </a:solidFill>
                <a:latin typeface="Bodoni MT" pitchFamily="18" charset="0"/>
              </a:rPr>
              <a:t>SHARE </a:t>
            </a:r>
            <a:r>
              <a:rPr lang="en-GB" sz="2100" b="1" dirty="0" smtClean="0">
                <a:latin typeface="Bodoni MT" pitchFamily="18" charset="0"/>
              </a:rPr>
              <a:t>decisions and DELEGATE. They value INTERPERSONAL relationships in the team. They give </a:t>
            </a:r>
            <a:r>
              <a:rPr lang="en-GB" sz="2100" b="1" dirty="0" smtClean="0">
                <a:solidFill>
                  <a:srgbClr val="FF0000"/>
                </a:solidFill>
                <a:latin typeface="Bodoni MT" pitchFamily="18" charset="0"/>
              </a:rPr>
              <a:t>OWNERSHIP </a:t>
            </a:r>
            <a:r>
              <a:rPr lang="en-GB" sz="2100" b="1" dirty="0" smtClean="0">
                <a:latin typeface="Bodoni MT" pitchFamily="18" charset="0"/>
              </a:rPr>
              <a:t>of the task to individuals which increases </a:t>
            </a:r>
            <a:r>
              <a:rPr lang="en-GB" sz="2100" b="1" dirty="0" smtClean="0">
                <a:solidFill>
                  <a:srgbClr val="FF0000"/>
                </a:solidFill>
                <a:latin typeface="Bodoni MT" pitchFamily="18" charset="0"/>
              </a:rPr>
              <a:t>EFFORT </a:t>
            </a:r>
            <a:r>
              <a:rPr lang="en-GB" sz="2100" b="1" dirty="0" smtClean="0">
                <a:latin typeface="Bodoni MT" pitchFamily="18" charset="0"/>
              </a:rPr>
              <a:t>and </a:t>
            </a:r>
            <a:r>
              <a:rPr lang="en-GB" sz="2100" b="1" dirty="0" smtClean="0">
                <a:solidFill>
                  <a:srgbClr val="FF0000"/>
                </a:solidFill>
                <a:latin typeface="Bodoni MT" pitchFamily="18" charset="0"/>
              </a:rPr>
              <a:t>UNITY. </a:t>
            </a:r>
            <a:r>
              <a:rPr lang="en-GB" sz="2100" b="1" dirty="0" smtClean="0">
                <a:latin typeface="Bodoni MT" pitchFamily="18" charset="0"/>
              </a:rPr>
              <a:t>It is effective in </a:t>
            </a:r>
            <a:r>
              <a:rPr lang="en-GB" sz="2100" b="1" dirty="0" smtClean="0">
                <a:solidFill>
                  <a:srgbClr val="FF0000"/>
                </a:solidFill>
                <a:latin typeface="Bodoni MT" pitchFamily="18" charset="0"/>
              </a:rPr>
              <a:t>COACTIVE </a:t>
            </a:r>
            <a:r>
              <a:rPr lang="en-GB" sz="2100" b="1" dirty="0" smtClean="0">
                <a:latin typeface="Bodoni MT" pitchFamily="18" charset="0"/>
              </a:rPr>
              <a:t>games or when </a:t>
            </a:r>
            <a:r>
              <a:rPr lang="en-GB" sz="2100" b="1" dirty="0" smtClean="0">
                <a:solidFill>
                  <a:srgbClr val="FF0000"/>
                </a:solidFill>
                <a:latin typeface="Bodoni MT" pitchFamily="18" charset="0"/>
              </a:rPr>
              <a:t>TIME</a:t>
            </a:r>
            <a:r>
              <a:rPr lang="en-GB" sz="2100" b="1" dirty="0" smtClean="0">
                <a:latin typeface="Bodoni MT" pitchFamily="18" charset="0"/>
              </a:rPr>
              <a:t> is not an issue. Effective in </a:t>
            </a:r>
            <a:r>
              <a:rPr lang="en-GB" sz="2100" b="1" dirty="0" smtClean="0">
                <a:solidFill>
                  <a:srgbClr val="FF0000"/>
                </a:solidFill>
                <a:latin typeface="Bodoni MT" pitchFamily="18" charset="0"/>
              </a:rPr>
              <a:t>MODERATELY</a:t>
            </a:r>
            <a:r>
              <a:rPr lang="en-GB" sz="2100" b="1" dirty="0" smtClean="0">
                <a:latin typeface="Bodoni MT" pitchFamily="18" charset="0"/>
              </a:rPr>
              <a:t> favourable situation</a:t>
            </a:r>
          </a:p>
          <a:p>
            <a:pPr marL="457200" indent="-457200">
              <a:buAutoNum type="arabicParenR"/>
            </a:pPr>
            <a:r>
              <a:rPr lang="en-GB" sz="2100" b="1" dirty="0" smtClean="0">
                <a:latin typeface="Bodoni MT" pitchFamily="18" charset="0"/>
              </a:rPr>
              <a:t>The </a:t>
            </a:r>
            <a:r>
              <a:rPr lang="en-GB" sz="2100" b="1" dirty="0" smtClean="0">
                <a:solidFill>
                  <a:srgbClr val="FF0000"/>
                </a:solidFill>
                <a:latin typeface="Bodoni MT" pitchFamily="18" charset="0"/>
              </a:rPr>
              <a:t>LAISSEZ FAIRE </a:t>
            </a:r>
            <a:r>
              <a:rPr lang="en-GB" sz="2100" b="1" dirty="0" smtClean="0">
                <a:latin typeface="Bodoni MT" pitchFamily="18" charset="0"/>
              </a:rPr>
              <a:t>Leader: The leader allows the </a:t>
            </a:r>
            <a:r>
              <a:rPr lang="en-GB" sz="2100" b="1" dirty="0" smtClean="0">
                <a:solidFill>
                  <a:srgbClr val="FF0000"/>
                </a:solidFill>
                <a:latin typeface="Bodoni MT" pitchFamily="18" charset="0"/>
              </a:rPr>
              <a:t>GROUP </a:t>
            </a:r>
            <a:r>
              <a:rPr lang="en-GB" sz="2100" b="1" dirty="0" smtClean="0">
                <a:latin typeface="Bodoni MT" pitchFamily="18" charset="0"/>
              </a:rPr>
              <a:t>to make the decision on its own. Can happen </a:t>
            </a:r>
            <a:r>
              <a:rPr lang="en-GB" sz="2100" b="1" dirty="0" smtClean="0">
                <a:solidFill>
                  <a:srgbClr val="FF0000"/>
                </a:solidFill>
                <a:latin typeface="Bodoni MT" pitchFamily="18" charset="0"/>
              </a:rPr>
              <a:t>AUTOMATICALLY </a:t>
            </a:r>
            <a:r>
              <a:rPr lang="en-GB" sz="2100" b="1" dirty="0" smtClean="0">
                <a:latin typeface="Bodoni MT" pitchFamily="18" charset="0"/>
              </a:rPr>
              <a:t>and can result in  group </a:t>
            </a:r>
            <a:r>
              <a:rPr lang="en-GB" sz="2100" b="1" dirty="0" smtClean="0">
                <a:solidFill>
                  <a:srgbClr val="FF0000"/>
                </a:solidFill>
                <a:latin typeface="Bodoni MT" pitchFamily="18" charset="0"/>
              </a:rPr>
              <a:t>AGGRESSION </a:t>
            </a:r>
            <a:r>
              <a:rPr lang="en-GB" sz="2100" b="1" dirty="0" smtClean="0">
                <a:latin typeface="Bodoni MT" pitchFamily="18" charset="0"/>
              </a:rPr>
              <a:t>amongst each other, and loss of group </a:t>
            </a:r>
            <a:r>
              <a:rPr lang="en-GB" sz="2100" b="1" dirty="0" smtClean="0">
                <a:solidFill>
                  <a:srgbClr val="FF0000"/>
                </a:solidFill>
                <a:latin typeface="Bodoni MT" pitchFamily="18" charset="0"/>
              </a:rPr>
              <a:t>DIRECTION</a:t>
            </a:r>
            <a:r>
              <a:rPr lang="en-GB" sz="2100" b="1" dirty="0" smtClean="0">
                <a:latin typeface="Bodoni MT" pitchFamily="18" charset="0"/>
              </a:rPr>
              <a:t> if leader is </a:t>
            </a:r>
            <a:r>
              <a:rPr lang="en-GB" sz="2100" b="1" dirty="0" smtClean="0">
                <a:solidFill>
                  <a:srgbClr val="FF0000"/>
                </a:solidFill>
                <a:latin typeface="Bodoni MT" pitchFamily="18" charset="0"/>
              </a:rPr>
              <a:t>INADEQUATE</a:t>
            </a:r>
            <a:r>
              <a:rPr lang="en-GB" sz="2100" b="1" dirty="0" smtClean="0">
                <a:latin typeface="Bodoni MT" pitchFamily="18" charset="0"/>
              </a:rPr>
              <a:t>.  This is </a:t>
            </a:r>
            <a:r>
              <a:rPr lang="en-GB" sz="2100" b="1" dirty="0" smtClean="0">
                <a:solidFill>
                  <a:srgbClr val="FF0000"/>
                </a:solidFill>
                <a:latin typeface="Bodoni MT" pitchFamily="18" charset="0"/>
              </a:rPr>
              <a:t>NON INTERFERENCE </a:t>
            </a:r>
            <a:r>
              <a:rPr lang="en-GB" sz="2100" b="1" dirty="0" smtClean="0">
                <a:latin typeface="Bodoni MT" pitchFamily="18" charset="0"/>
              </a:rPr>
              <a:t>from authority.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800" b="1" dirty="0" smtClean="0">
                <a:latin typeface="Bodoni MT" pitchFamily="18" charset="0"/>
              </a:rPr>
              <a:t>PERSONALITY</a:t>
            </a:r>
            <a:r>
              <a:rPr lang="en-GB" sz="2800" b="1" dirty="0" smtClean="0">
                <a:solidFill>
                  <a:srgbClr val="FF0000"/>
                </a:solidFill>
                <a:latin typeface="Bodoni MT" pitchFamily="18" charset="0"/>
              </a:rPr>
              <a:t> </a:t>
            </a:r>
          </a:p>
          <a:p>
            <a:pPr marL="457200" indent="-457200">
              <a:buAutoNum type="arabicParenR"/>
            </a:pPr>
            <a:r>
              <a:rPr lang="en-GB" sz="2400" b="1" dirty="0" smtClean="0">
                <a:solidFill>
                  <a:srgbClr val="FF0000"/>
                </a:solidFill>
                <a:latin typeface="Bodoni MT" pitchFamily="18" charset="0"/>
              </a:rPr>
              <a:t>SOCIAL LEARNING PERSPECTIVE </a:t>
            </a:r>
            <a:r>
              <a:rPr lang="en-GB" sz="2400" b="1" dirty="0" smtClean="0">
                <a:latin typeface="Bodoni MT" pitchFamily="18" charset="0"/>
              </a:rPr>
              <a:t>: All behaviour is </a:t>
            </a:r>
            <a:r>
              <a:rPr lang="en-GB" sz="2400" b="1" dirty="0" smtClean="0">
                <a:solidFill>
                  <a:srgbClr val="FF0000"/>
                </a:solidFill>
                <a:latin typeface="Bodoni MT" pitchFamily="18" charset="0"/>
              </a:rPr>
              <a:t>LEARNED</a:t>
            </a:r>
            <a:r>
              <a:rPr lang="en-GB" sz="2400" b="1" dirty="0" smtClean="0">
                <a:latin typeface="Bodoni MT" pitchFamily="18" charset="0"/>
              </a:rPr>
              <a:t> through </a:t>
            </a:r>
            <a:r>
              <a:rPr lang="en-GB" sz="2400" b="1" dirty="0" smtClean="0">
                <a:solidFill>
                  <a:srgbClr val="FF0000"/>
                </a:solidFill>
                <a:latin typeface="Bodoni MT" pitchFamily="18" charset="0"/>
              </a:rPr>
              <a:t>ENVIRONMENTAL</a:t>
            </a:r>
            <a:r>
              <a:rPr lang="en-GB" sz="2400" b="1" dirty="0" smtClean="0">
                <a:latin typeface="Bodoni MT" pitchFamily="18" charset="0"/>
              </a:rPr>
              <a:t> experiences. It is </a:t>
            </a:r>
            <a:r>
              <a:rPr lang="en-GB" sz="2400" b="1" dirty="0" smtClean="0">
                <a:solidFill>
                  <a:srgbClr val="FF0000"/>
                </a:solidFill>
                <a:latin typeface="Bodoni MT" pitchFamily="18" charset="0"/>
              </a:rPr>
              <a:t>NOT GENETIC</a:t>
            </a:r>
            <a:r>
              <a:rPr lang="en-GB" sz="2400" b="1" dirty="0" smtClean="0">
                <a:latin typeface="Bodoni MT" pitchFamily="18" charset="0"/>
              </a:rPr>
              <a:t>. Behaviour = Function of Environment </a:t>
            </a:r>
            <a:r>
              <a:rPr lang="en-GB" sz="2400" b="1" dirty="0" smtClean="0">
                <a:solidFill>
                  <a:srgbClr val="FF0000"/>
                </a:solidFill>
                <a:latin typeface="Bodoni MT" pitchFamily="18" charset="0"/>
              </a:rPr>
              <a:t>(B = F(E)). BANDURA</a:t>
            </a:r>
            <a:r>
              <a:rPr lang="en-GB" sz="2400" b="1" dirty="0" smtClean="0">
                <a:latin typeface="Bodoni MT" pitchFamily="18" charset="0"/>
              </a:rPr>
              <a:t> believed there are </a:t>
            </a:r>
            <a:r>
              <a:rPr lang="en-GB" sz="2400" b="1" dirty="0" smtClean="0">
                <a:solidFill>
                  <a:srgbClr val="FF0000"/>
                </a:solidFill>
                <a:latin typeface="Bodoni MT" pitchFamily="18" charset="0"/>
              </a:rPr>
              <a:t>2 PROCESSES </a:t>
            </a:r>
            <a:r>
              <a:rPr lang="en-GB" sz="2400" b="1" dirty="0" smtClean="0">
                <a:latin typeface="Bodoni MT" pitchFamily="18" charset="0"/>
              </a:rPr>
              <a:t>in </a:t>
            </a:r>
            <a:r>
              <a:rPr lang="en-GB" sz="2400" b="1" dirty="0" smtClean="0">
                <a:solidFill>
                  <a:srgbClr val="FF0000"/>
                </a:solidFill>
                <a:latin typeface="Bodoni MT" pitchFamily="18" charset="0"/>
              </a:rPr>
              <a:t>SOCIAL LEARNING </a:t>
            </a:r>
            <a:r>
              <a:rPr lang="en-GB" sz="2400" b="1" dirty="0" smtClean="0">
                <a:latin typeface="Bodoni MT" pitchFamily="18" charset="0"/>
              </a:rPr>
              <a:t>A) Behaviour of others is </a:t>
            </a:r>
            <a:r>
              <a:rPr lang="en-GB" sz="2400" b="1" dirty="0" smtClean="0">
                <a:solidFill>
                  <a:srgbClr val="FF0000"/>
                </a:solidFill>
                <a:latin typeface="Bodoni MT" pitchFamily="18" charset="0"/>
              </a:rPr>
              <a:t>IMITATED </a:t>
            </a:r>
            <a:r>
              <a:rPr lang="en-GB" sz="2400" b="1" dirty="0" smtClean="0">
                <a:latin typeface="Bodoni MT" pitchFamily="18" charset="0"/>
              </a:rPr>
              <a:t>by observation and is </a:t>
            </a:r>
            <a:r>
              <a:rPr lang="en-GB" sz="2400" b="1" dirty="0" smtClean="0">
                <a:solidFill>
                  <a:srgbClr val="FF0000"/>
                </a:solidFill>
                <a:latin typeface="Bodoni MT" pitchFamily="18" charset="0"/>
              </a:rPr>
              <a:t>VICARIOUS </a:t>
            </a:r>
            <a:r>
              <a:rPr lang="en-GB" sz="2400" b="1" dirty="0" smtClean="0">
                <a:latin typeface="Bodoni MT" pitchFamily="18" charset="0"/>
              </a:rPr>
              <a:t>(you watch the performance) B) Behaviour is endorsed by </a:t>
            </a:r>
            <a:r>
              <a:rPr lang="en-GB" sz="2400" b="1" dirty="0" smtClean="0">
                <a:solidFill>
                  <a:srgbClr val="FF0000"/>
                </a:solidFill>
                <a:latin typeface="Bodoni MT" pitchFamily="18" charset="0"/>
              </a:rPr>
              <a:t>SOCIAL REINFORCEMENT</a:t>
            </a:r>
            <a:r>
              <a:rPr lang="en-GB" sz="2400" b="1" dirty="0" smtClean="0">
                <a:latin typeface="Bodoni MT" pitchFamily="18" charset="0"/>
              </a:rPr>
              <a:t>. There are </a:t>
            </a:r>
            <a:r>
              <a:rPr lang="en-GB" sz="2400" b="1" dirty="0" smtClean="0">
                <a:solidFill>
                  <a:srgbClr val="FF0000"/>
                </a:solidFill>
                <a:latin typeface="Bodoni MT" pitchFamily="18" charset="0"/>
              </a:rPr>
              <a:t>4 CONDITIONS </a:t>
            </a:r>
            <a:r>
              <a:rPr lang="en-GB" sz="2400" b="1" dirty="0" smtClean="0">
                <a:latin typeface="Bodoni MT" pitchFamily="18" charset="0"/>
              </a:rPr>
              <a:t>that support </a:t>
            </a:r>
            <a:r>
              <a:rPr lang="en-GB" sz="2400" b="1" dirty="0" smtClean="0">
                <a:solidFill>
                  <a:srgbClr val="FF0000"/>
                </a:solidFill>
                <a:latin typeface="Bodoni MT" pitchFamily="18" charset="0"/>
              </a:rPr>
              <a:t>SOCIAL LEARNING</a:t>
            </a:r>
            <a:r>
              <a:rPr lang="en-GB" sz="2400" b="1" dirty="0" smtClean="0">
                <a:latin typeface="Bodoni MT" pitchFamily="18" charset="0"/>
              </a:rPr>
              <a:t>: 1) If the demonstrator is a </a:t>
            </a:r>
            <a:r>
              <a:rPr lang="en-GB" sz="2400" b="1" dirty="0" smtClean="0">
                <a:solidFill>
                  <a:srgbClr val="FF0000"/>
                </a:solidFill>
                <a:latin typeface="Bodoni MT" pitchFamily="18" charset="0"/>
              </a:rPr>
              <a:t>SIGNIFICANT OTHER </a:t>
            </a:r>
            <a:r>
              <a:rPr lang="en-GB" sz="2400" b="1" dirty="0" smtClean="0">
                <a:latin typeface="Bodoni MT" pitchFamily="18" charset="0"/>
              </a:rPr>
              <a:t>2) If the Role model has </a:t>
            </a:r>
            <a:r>
              <a:rPr lang="en-GB" sz="2400" b="1" dirty="0" smtClean="0">
                <a:solidFill>
                  <a:srgbClr val="FF0000"/>
                </a:solidFill>
                <a:latin typeface="Bodoni MT" pitchFamily="18" charset="0"/>
              </a:rPr>
              <a:t>POWER</a:t>
            </a:r>
            <a:r>
              <a:rPr lang="en-GB" sz="2400" b="1" dirty="0" smtClean="0">
                <a:latin typeface="Bodoni MT" pitchFamily="18" charset="0"/>
              </a:rPr>
              <a:t> 3) Observer and Role Model are same </a:t>
            </a:r>
            <a:r>
              <a:rPr lang="en-GB" sz="2400" b="1" dirty="0" smtClean="0">
                <a:solidFill>
                  <a:srgbClr val="FF0000"/>
                </a:solidFill>
                <a:latin typeface="Bodoni MT" pitchFamily="18" charset="0"/>
              </a:rPr>
              <a:t>GENDER</a:t>
            </a:r>
            <a:r>
              <a:rPr lang="en-GB" sz="2400" b="1" dirty="0" smtClean="0">
                <a:latin typeface="Bodoni MT" pitchFamily="18" charset="0"/>
              </a:rPr>
              <a:t> 4) The observer wants to adopt the </a:t>
            </a:r>
            <a:r>
              <a:rPr lang="en-GB" sz="2400" b="1" dirty="0" smtClean="0">
                <a:solidFill>
                  <a:srgbClr val="FF0000"/>
                </a:solidFill>
                <a:latin typeface="Bodoni MT" pitchFamily="18" charset="0"/>
              </a:rPr>
              <a:t>NORMS</a:t>
            </a:r>
            <a:r>
              <a:rPr lang="en-GB" sz="2400" b="1" dirty="0" smtClean="0">
                <a:latin typeface="Bodoni MT" pitchFamily="18" charset="0"/>
              </a:rPr>
              <a:t> of a new </a:t>
            </a:r>
            <a:r>
              <a:rPr lang="en-GB" sz="2400" b="1" dirty="0" smtClean="0">
                <a:solidFill>
                  <a:srgbClr val="FF0000"/>
                </a:solidFill>
                <a:latin typeface="Bodoni MT" pitchFamily="18" charset="0"/>
              </a:rPr>
              <a:t>CULTURE</a:t>
            </a:r>
            <a:r>
              <a:rPr lang="en-GB" sz="2200" b="1" dirty="0" smtClean="0">
                <a:solidFill>
                  <a:srgbClr val="FF0000"/>
                </a:solidFill>
                <a:latin typeface="Bodoni MT" pitchFamily="18" charset="0"/>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100" b="1" dirty="0" smtClean="0">
                <a:latin typeface="Bodoni MT" pitchFamily="18" charset="0"/>
              </a:rPr>
              <a:t>LEADERSHIP</a:t>
            </a:r>
          </a:p>
          <a:p>
            <a:r>
              <a:rPr lang="en-GB" sz="2100" b="1" dirty="0" smtClean="0">
                <a:latin typeface="Bodoni MT" pitchFamily="18" charset="0"/>
              </a:rPr>
              <a:t>In the following situations explain why you would use </a:t>
            </a:r>
            <a:r>
              <a:rPr lang="en-GB" sz="2100" b="1" dirty="0" smtClean="0">
                <a:solidFill>
                  <a:srgbClr val="FF0000"/>
                </a:solidFill>
                <a:latin typeface="Bodoni MT" pitchFamily="18" charset="0"/>
              </a:rPr>
              <a:t>AUTOCRATIC</a:t>
            </a:r>
            <a:r>
              <a:rPr lang="en-GB" sz="2100" b="1" dirty="0" smtClean="0">
                <a:latin typeface="Bodoni MT" pitchFamily="18" charset="0"/>
              </a:rPr>
              <a:t> or </a:t>
            </a:r>
            <a:r>
              <a:rPr lang="en-GB" sz="2100" b="1" dirty="0" smtClean="0">
                <a:solidFill>
                  <a:srgbClr val="FF0000"/>
                </a:solidFill>
                <a:latin typeface="Bodoni MT" pitchFamily="18" charset="0"/>
              </a:rPr>
              <a:t>DEMOCRATIC  </a:t>
            </a:r>
            <a:r>
              <a:rPr lang="en-GB" sz="2100" b="1" dirty="0" smtClean="0">
                <a:latin typeface="Bodoni MT" pitchFamily="18" charset="0"/>
              </a:rPr>
              <a:t>leadership</a:t>
            </a:r>
          </a:p>
          <a:p>
            <a:pPr marL="457200" indent="-457200">
              <a:buAutoNum type="arabicParenR"/>
            </a:pPr>
            <a:r>
              <a:rPr lang="en-GB" sz="2100" b="1" dirty="0" smtClean="0">
                <a:latin typeface="Bodoni MT" pitchFamily="18" charset="0"/>
              </a:rPr>
              <a:t>Groups are </a:t>
            </a:r>
            <a:r>
              <a:rPr lang="en-GB" sz="2100" b="1" dirty="0" smtClean="0">
                <a:solidFill>
                  <a:srgbClr val="FF0000"/>
                </a:solidFill>
                <a:latin typeface="Bodoni MT" pitchFamily="18" charset="0"/>
              </a:rPr>
              <a:t>HOSTILE</a:t>
            </a:r>
            <a:r>
              <a:rPr lang="en-GB" sz="2100" b="1" dirty="0" smtClean="0">
                <a:latin typeface="Bodoni MT" pitchFamily="18" charset="0"/>
              </a:rPr>
              <a:t> or when they are </a:t>
            </a:r>
            <a:r>
              <a:rPr lang="en-GB" sz="2100" b="1" dirty="0" smtClean="0">
                <a:solidFill>
                  <a:srgbClr val="FF0000"/>
                </a:solidFill>
                <a:latin typeface="Bodoni MT" pitchFamily="18" charset="0"/>
              </a:rPr>
              <a:t>FRIENDLY</a:t>
            </a:r>
          </a:p>
          <a:p>
            <a:pPr marL="457200" indent="-457200">
              <a:buAutoNum type="arabicParenR"/>
            </a:pPr>
            <a:r>
              <a:rPr lang="en-GB" sz="2100" b="1" dirty="0" smtClean="0">
                <a:latin typeface="Bodoni MT" pitchFamily="18" charset="0"/>
              </a:rPr>
              <a:t>Groups are </a:t>
            </a:r>
            <a:r>
              <a:rPr lang="en-GB" sz="2100" b="1" dirty="0" smtClean="0">
                <a:solidFill>
                  <a:srgbClr val="FF0000"/>
                </a:solidFill>
                <a:latin typeface="Bodoni MT" pitchFamily="18" charset="0"/>
              </a:rPr>
              <a:t>LARGE</a:t>
            </a:r>
            <a:r>
              <a:rPr lang="en-GB" sz="2100" b="1" dirty="0" smtClean="0">
                <a:latin typeface="Bodoni MT" pitchFamily="18" charset="0"/>
              </a:rPr>
              <a:t> or </a:t>
            </a:r>
            <a:r>
              <a:rPr lang="en-GB" sz="2100" b="1" dirty="0" smtClean="0">
                <a:solidFill>
                  <a:srgbClr val="FF0000"/>
                </a:solidFill>
                <a:latin typeface="Bodoni MT" pitchFamily="18" charset="0"/>
              </a:rPr>
              <a:t>SMALL</a:t>
            </a:r>
          </a:p>
          <a:p>
            <a:pPr marL="457200" indent="-457200">
              <a:buAutoNum type="arabicParenR"/>
            </a:pPr>
            <a:r>
              <a:rPr lang="en-GB" sz="2100" b="1" dirty="0" smtClean="0">
                <a:latin typeface="Bodoni MT" pitchFamily="18" charset="0"/>
              </a:rPr>
              <a:t>Team  prefers </a:t>
            </a:r>
            <a:r>
              <a:rPr lang="en-GB" sz="2100" b="1" dirty="0" smtClean="0">
                <a:solidFill>
                  <a:srgbClr val="FF0000"/>
                </a:solidFill>
                <a:latin typeface="Bodoni MT" pitchFamily="18" charset="0"/>
              </a:rPr>
              <a:t>INSTRUCTIONS </a:t>
            </a:r>
            <a:r>
              <a:rPr lang="en-GB" sz="2100" b="1" dirty="0" smtClean="0">
                <a:latin typeface="Bodoni MT" pitchFamily="18" charset="0"/>
              </a:rPr>
              <a:t>or team prefers</a:t>
            </a:r>
            <a:r>
              <a:rPr lang="en-GB" sz="2100" b="1" dirty="0" smtClean="0">
                <a:solidFill>
                  <a:srgbClr val="FF0000"/>
                </a:solidFill>
                <a:latin typeface="Bodoni MT" pitchFamily="18" charset="0"/>
              </a:rPr>
              <a:t> INTERPERSONAL </a:t>
            </a:r>
            <a:r>
              <a:rPr lang="en-GB" sz="2100" b="1" dirty="0" smtClean="0">
                <a:latin typeface="Bodoni MT" pitchFamily="18" charset="0"/>
              </a:rPr>
              <a:t>approach</a:t>
            </a:r>
          </a:p>
          <a:p>
            <a:pPr marL="457200" indent="-457200">
              <a:buAutoNum type="arabicParenR"/>
            </a:pPr>
            <a:r>
              <a:rPr lang="en-GB" sz="2100" b="1" dirty="0" smtClean="0">
                <a:latin typeface="Bodoni MT" pitchFamily="18" charset="0"/>
              </a:rPr>
              <a:t>It is </a:t>
            </a:r>
            <a:r>
              <a:rPr lang="en-GB" sz="2100" b="1" dirty="0" smtClean="0">
                <a:solidFill>
                  <a:srgbClr val="FF0000"/>
                </a:solidFill>
                <a:latin typeface="Bodoni MT" pitchFamily="18" charset="0"/>
              </a:rPr>
              <a:t>COGNITIVE </a:t>
            </a:r>
            <a:r>
              <a:rPr lang="en-GB" sz="2100" b="1" dirty="0" smtClean="0">
                <a:latin typeface="Bodoni MT" pitchFamily="18" charset="0"/>
              </a:rPr>
              <a:t>or </a:t>
            </a:r>
            <a:r>
              <a:rPr lang="en-GB" sz="2100" b="1" dirty="0" smtClean="0">
                <a:solidFill>
                  <a:srgbClr val="FF0000"/>
                </a:solidFill>
                <a:latin typeface="Bodoni MT" pitchFamily="18" charset="0"/>
              </a:rPr>
              <a:t>AUTONOMOUS </a:t>
            </a:r>
            <a:r>
              <a:rPr lang="en-GB" sz="2100" b="1" dirty="0" smtClean="0">
                <a:latin typeface="Bodoni MT" pitchFamily="18" charset="0"/>
              </a:rPr>
              <a:t>stage of learning</a:t>
            </a:r>
          </a:p>
          <a:p>
            <a:pPr marL="457200" indent="-457200">
              <a:buAutoNum type="arabicParenR"/>
            </a:pPr>
            <a:r>
              <a:rPr lang="en-GB" sz="2100" b="1" dirty="0" smtClean="0">
                <a:latin typeface="Bodoni MT" pitchFamily="18" charset="0"/>
              </a:rPr>
              <a:t>It is a </a:t>
            </a:r>
            <a:r>
              <a:rPr lang="en-GB" sz="2100" b="1" dirty="0" smtClean="0">
                <a:solidFill>
                  <a:srgbClr val="FF0000"/>
                </a:solidFill>
                <a:latin typeface="Bodoni MT" pitchFamily="18" charset="0"/>
              </a:rPr>
              <a:t>DANGEROUS </a:t>
            </a:r>
            <a:r>
              <a:rPr lang="en-GB" sz="2100" b="1" dirty="0" smtClean="0">
                <a:latin typeface="Bodoni MT" pitchFamily="18" charset="0"/>
              </a:rPr>
              <a:t>situation or there is none</a:t>
            </a:r>
          </a:p>
          <a:p>
            <a:pPr marL="457200" indent="-457200">
              <a:buAutoNum type="arabicParenR"/>
            </a:pPr>
            <a:r>
              <a:rPr lang="en-GB" sz="2100" b="1" dirty="0" smtClean="0">
                <a:latin typeface="Bodoni MT" pitchFamily="18" charset="0"/>
              </a:rPr>
              <a:t>There are TIME constraints or there are none</a:t>
            </a:r>
          </a:p>
          <a:p>
            <a:pPr marL="457200" indent="-457200">
              <a:buAutoNum type="arabicParenR"/>
            </a:pPr>
            <a:r>
              <a:rPr lang="en-GB" sz="2100" b="1" dirty="0" smtClean="0">
                <a:latin typeface="Bodoni MT" pitchFamily="18" charset="0"/>
              </a:rPr>
              <a:t>The leaders personality is </a:t>
            </a:r>
            <a:r>
              <a:rPr lang="en-GB" sz="2100" b="1" dirty="0" smtClean="0">
                <a:solidFill>
                  <a:srgbClr val="FF0000"/>
                </a:solidFill>
                <a:latin typeface="Bodoni MT" pitchFamily="18" charset="0"/>
              </a:rPr>
              <a:t>DEMOCRATIC</a:t>
            </a:r>
            <a:r>
              <a:rPr lang="en-GB" sz="2100" b="1" dirty="0" smtClean="0">
                <a:latin typeface="Bodoni MT" pitchFamily="18" charset="0"/>
              </a:rPr>
              <a:t> or</a:t>
            </a:r>
            <a:r>
              <a:rPr lang="en-GB" sz="2100" b="1" dirty="0" smtClean="0">
                <a:solidFill>
                  <a:srgbClr val="FF0000"/>
                </a:solidFill>
                <a:latin typeface="Bodoni MT" pitchFamily="18" charset="0"/>
              </a:rPr>
              <a:t> AUTHORITARIAN</a:t>
            </a:r>
          </a:p>
          <a:p>
            <a:pPr marL="457200" indent="-457200">
              <a:buAutoNum type="arabicParenR"/>
            </a:pPr>
            <a:r>
              <a:rPr lang="en-GB" sz="2100" b="1" dirty="0" smtClean="0">
                <a:latin typeface="Bodoni MT" pitchFamily="18" charset="0"/>
              </a:rPr>
              <a:t>The leader is </a:t>
            </a:r>
            <a:r>
              <a:rPr lang="en-GB" sz="2100" b="1" dirty="0" smtClean="0">
                <a:solidFill>
                  <a:srgbClr val="FF0000"/>
                </a:solidFill>
                <a:latin typeface="Bodoni MT" pitchFamily="18" charset="0"/>
              </a:rPr>
              <a:t>MALE</a:t>
            </a:r>
            <a:r>
              <a:rPr lang="en-GB" sz="2100" b="1" dirty="0" smtClean="0">
                <a:latin typeface="Bodoni MT" pitchFamily="18" charset="0"/>
              </a:rPr>
              <a:t> or when the leader is </a:t>
            </a:r>
            <a:r>
              <a:rPr lang="en-GB" sz="2100" b="1" dirty="0" smtClean="0">
                <a:solidFill>
                  <a:srgbClr val="FF0000"/>
                </a:solidFill>
                <a:latin typeface="Bodoni MT" pitchFamily="18" charset="0"/>
              </a:rPr>
              <a:t>FEMALE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100" b="1" dirty="0" smtClean="0">
                <a:latin typeface="Bodoni MT" pitchFamily="18" charset="0"/>
              </a:rPr>
              <a:t>A CRITICAL EVALUATION OF LEADERSHIP THEORIES</a:t>
            </a:r>
          </a:p>
          <a:p>
            <a:r>
              <a:rPr lang="en-GB" sz="2100" b="1" dirty="0" smtClean="0">
                <a:solidFill>
                  <a:srgbClr val="FF0000"/>
                </a:solidFill>
                <a:latin typeface="Bodoni MT" pitchFamily="18" charset="0"/>
              </a:rPr>
              <a:t>TRAIT APPROACH</a:t>
            </a:r>
            <a:r>
              <a:rPr lang="en-GB" sz="2100" b="1" dirty="0" smtClean="0">
                <a:latin typeface="Bodoni MT" pitchFamily="18" charset="0"/>
              </a:rPr>
              <a:t>: Leaders are </a:t>
            </a:r>
            <a:r>
              <a:rPr lang="en-GB" sz="2100" b="1" dirty="0" smtClean="0">
                <a:solidFill>
                  <a:srgbClr val="FF0000"/>
                </a:solidFill>
                <a:latin typeface="Bodoni MT" pitchFamily="18" charset="0"/>
              </a:rPr>
              <a:t>BORN</a:t>
            </a:r>
            <a:r>
              <a:rPr lang="en-GB" sz="2100" b="1" dirty="0" smtClean="0">
                <a:latin typeface="Bodoni MT" pitchFamily="18" charset="0"/>
              </a:rPr>
              <a:t> and have </a:t>
            </a:r>
            <a:r>
              <a:rPr lang="en-GB" sz="2100" b="1" dirty="0" smtClean="0">
                <a:solidFill>
                  <a:srgbClr val="FF0000"/>
                </a:solidFill>
                <a:latin typeface="Bodoni MT" pitchFamily="18" charset="0"/>
              </a:rPr>
              <a:t>STABLE</a:t>
            </a:r>
            <a:r>
              <a:rPr lang="en-GB" sz="2100" b="1" dirty="0" smtClean="0">
                <a:latin typeface="Bodoni MT" pitchFamily="18" charset="0"/>
              </a:rPr>
              <a:t> dispositions such as </a:t>
            </a:r>
            <a:r>
              <a:rPr lang="en-GB" sz="2100" b="1" dirty="0" smtClean="0">
                <a:solidFill>
                  <a:srgbClr val="FF0000"/>
                </a:solidFill>
                <a:latin typeface="Bodoni MT" pitchFamily="18" charset="0"/>
              </a:rPr>
              <a:t>INTELLIGENCE</a:t>
            </a:r>
            <a:r>
              <a:rPr lang="en-GB" sz="2100" b="1" dirty="0" smtClean="0">
                <a:latin typeface="Bodoni MT" pitchFamily="18" charset="0"/>
              </a:rPr>
              <a:t>, </a:t>
            </a:r>
            <a:r>
              <a:rPr lang="en-GB" sz="2100" b="1" dirty="0" smtClean="0">
                <a:solidFill>
                  <a:srgbClr val="FF0000"/>
                </a:solidFill>
                <a:latin typeface="Bodoni MT" pitchFamily="18" charset="0"/>
              </a:rPr>
              <a:t>ASSERTIVENESS</a:t>
            </a:r>
            <a:r>
              <a:rPr lang="en-GB" sz="2100" b="1" dirty="0" smtClean="0">
                <a:latin typeface="Bodoni MT" pitchFamily="18" charset="0"/>
              </a:rPr>
              <a:t> and </a:t>
            </a:r>
            <a:r>
              <a:rPr lang="en-GB" sz="2100" b="1" dirty="0" smtClean="0">
                <a:solidFill>
                  <a:srgbClr val="FF0000"/>
                </a:solidFill>
                <a:latin typeface="Bodoni MT" pitchFamily="18" charset="0"/>
              </a:rPr>
              <a:t>SELF CONFIDENCE</a:t>
            </a:r>
            <a:r>
              <a:rPr lang="en-GB" sz="2100" b="1" dirty="0" smtClean="0">
                <a:latin typeface="Bodoni MT" pitchFamily="18" charset="0"/>
              </a:rPr>
              <a:t>. This theory is NOT a good PREDICTOR of behaviour. It is </a:t>
            </a:r>
            <a:r>
              <a:rPr lang="en-GB" sz="2100" b="1" dirty="0" smtClean="0">
                <a:solidFill>
                  <a:srgbClr val="FF0000"/>
                </a:solidFill>
                <a:latin typeface="Bodoni MT" pitchFamily="18" charset="0"/>
              </a:rPr>
              <a:t>UNLIKELY</a:t>
            </a:r>
            <a:r>
              <a:rPr lang="en-GB" sz="2100" b="1" dirty="0" smtClean="0">
                <a:latin typeface="Bodoni MT" pitchFamily="18" charset="0"/>
              </a:rPr>
              <a:t> that DOMINANT traits mean successful leaders. The </a:t>
            </a:r>
            <a:r>
              <a:rPr lang="en-GB" sz="2100" b="1" dirty="0" smtClean="0">
                <a:solidFill>
                  <a:srgbClr val="FF0000"/>
                </a:solidFill>
                <a:latin typeface="Bodoni MT" pitchFamily="18" charset="0"/>
              </a:rPr>
              <a:t>GREAT MAN </a:t>
            </a:r>
            <a:r>
              <a:rPr lang="en-GB" sz="2100" b="1" dirty="0" smtClean="0">
                <a:latin typeface="Bodoni MT" pitchFamily="18" charset="0"/>
              </a:rPr>
              <a:t>theory of leadership is that the qualities are </a:t>
            </a:r>
            <a:r>
              <a:rPr lang="en-GB" sz="2100" b="1" dirty="0" smtClean="0">
                <a:solidFill>
                  <a:srgbClr val="FF0000"/>
                </a:solidFill>
                <a:latin typeface="Bodoni MT" pitchFamily="18" charset="0"/>
              </a:rPr>
              <a:t>INHERITED</a:t>
            </a:r>
            <a:r>
              <a:rPr lang="en-GB" sz="2100" b="1" dirty="0" smtClean="0">
                <a:latin typeface="Bodoni MT" pitchFamily="18" charset="0"/>
              </a:rPr>
              <a:t> by </a:t>
            </a:r>
            <a:r>
              <a:rPr lang="en-GB" sz="2100" b="1" dirty="0" smtClean="0">
                <a:solidFill>
                  <a:srgbClr val="FF0000"/>
                </a:solidFill>
                <a:latin typeface="Bodoni MT" pitchFamily="18" charset="0"/>
              </a:rPr>
              <a:t>SONS</a:t>
            </a:r>
            <a:r>
              <a:rPr lang="en-GB" sz="2100" b="1" dirty="0" smtClean="0">
                <a:latin typeface="Bodoni MT" pitchFamily="18" charset="0"/>
              </a:rPr>
              <a:t> (not daughters) from their </a:t>
            </a:r>
            <a:r>
              <a:rPr lang="en-GB" sz="2100" b="1" dirty="0" smtClean="0">
                <a:solidFill>
                  <a:srgbClr val="FF0000"/>
                </a:solidFill>
                <a:latin typeface="Bodoni MT" pitchFamily="18" charset="0"/>
              </a:rPr>
              <a:t>FATHERS</a:t>
            </a:r>
          </a:p>
          <a:p>
            <a:r>
              <a:rPr lang="en-GB" sz="2100" b="1" dirty="0" smtClean="0">
                <a:solidFill>
                  <a:srgbClr val="FF0000"/>
                </a:solidFill>
                <a:latin typeface="Bodoni MT" pitchFamily="18" charset="0"/>
              </a:rPr>
              <a:t>SOCIAL LEARNING THEORY</a:t>
            </a:r>
            <a:r>
              <a:rPr lang="en-GB" sz="2100" b="1" dirty="0" smtClean="0">
                <a:latin typeface="Bodoni MT" pitchFamily="18" charset="0"/>
              </a:rPr>
              <a:t>: Leadership is </a:t>
            </a:r>
            <a:r>
              <a:rPr lang="en-GB" sz="2100" b="1" dirty="0" smtClean="0">
                <a:solidFill>
                  <a:srgbClr val="FF0000"/>
                </a:solidFill>
                <a:latin typeface="Bodoni MT" pitchFamily="18" charset="0"/>
              </a:rPr>
              <a:t>LEARNED</a:t>
            </a:r>
            <a:r>
              <a:rPr lang="en-GB" sz="2100" b="1" dirty="0" smtClean="0">
                <a:latin typeface="Bodoni MT" pitchFamily="18" charset="0"/>
              </a:rPr>
              <a:t> and is a result of the </a:t>
            </a:r>
            <a:r>
              <a:rPr lang="en-GB" sz="2100" b="1" dirty="0" smtClean="0">
                <a:solidFill>
                  <a:srgbClr val="FF0000"/>
                </a:solidFill>
                <a:latin typeface="Bodoni MT" pitchFamily="18" charset="0"/>
              </a:rPr>
              <a:t>ENVIRONMENT</a:t>
            </a:r>
            <a:r>
              <a:rPr lang="en-GB" sz="2100" b="1" dirty="0" smtClean="0">
                <a:latin typeface="Bodoni MT" pitchFamily="18" charset="0"/>
              </a:rPr>
              <a:t>. People </a:t>
            </a:r>
            <a:r>
              <a:rPr lang="en-GB" sz="2100" b="1" dirty="0" smtClean="0">
                <a:solidFill>
                  <a:srgbClr val="FF0000"/>
                </a:solidFill>
                <a:latin typeface="Bodoni MT" pitchFamily="18" charset="0"/>
              </a:rPr>
              <a:t>IMITATE</a:t>
            </a:r>
            <a:r>
              <a:rPr lang="en-GB" sz="2100" b="1" dirty="0" smtClean="0">
                <a:latin typeface="Bodoni MT" pitchFamily="18" charset="0"/>
              </a:rPr>
              <a:t> current leaders if the view them to have handled a situation well. This is called </a:t>
            </a:r>
            <a:r>
              <a:rPr lang="en-GB" sz="2100" b="1" dirty="0" smtClean="0">
                <a:solidFill>
                  <a:srgbClr val="FF0000"/>
                </a:solidFill>
                <a:latin typeface="Bodoni MT" pitchFamily="18" charset="0"/>
              </a:rPr>
              <a:t>VICARIOUS</a:t>
            </a:r>
            <a:r>
              <a:rPr lang="en-GB" sz="2100" b="1" dirty="0" smtClean="0">
                <a:latin typeface="Bodoni MT" pitchFamily="18" charset="0"/>
              </a:rPr>
              <a:t> reinforcement. </a:t>
            </a:r>
          </a:p>
          <a:p>
            <a:r>
              <a:rPr lang="en-GB" sz="2100" b="1" dirty="0" smtClean="0">
                <a:solidFill>
                  <a:srgbClr val="FF0000"/>
                </a:solidFill>
                <a:latin typeface="Bodoni MT" pitchFamily="18" charset="0"/>
              </a:rPr>
              <a:t>INTERACTIONIST THEORY</a:t>
            </a:r>
            <a:r>
              <a:rPr lang="en-GB" sz="2100" b="1" dirty="0" smtClean="0">
                <a:latin typeface="Bodoni MT" pitchFamily="18" charset="0"/>
              </a:rPr>
              <a:t>: Leaders emerge because of </a:t>
            </a:r>
            <a:r>
              <a:rPr lang="en-GB" sz="2100" b="1" dirty="0" smtClean="0">
                <a:solidFill>
                  <a:srgbClr val="FF0000"/>
                </a:solidFill>
                <a:latin typeface="Bodoni MT" pitchFamily="18" charset="0"/>
              </a:rPr>
              <a:t>INHERITED</a:t>
            </a:r>
            <a:r>
              <a:rPr lang="en-GB" sz="2100" b="1" dirty="0" smtClean="0">
                <a:latin typeface="Bodoni MT" pitchFamily="18" charset="0"/>
              </a:rPr>
              <a:t> ability and </a:t>
            </a:r>
            <a:r>
              <a:rPr lang="en-GB" sz="2100" b="1" dirty="0" smtClean="0">
                <a:solidFill>
                  <a:srgbClr val="FF0000"/>
                </a:solidFill>
                <a:latin typeface="Bodoni MT" pitchFamily="18" charset="0"/>
              </a:rPr>
              <a:t>LEARNED</a:t>
            </a:r>
            <a:r>
              <a:rPr lang="en-GB" sz="2100" b="1" dirty="0" smtClean="0">
                <a:latin typeface="Bodoni MT" pitchFamily="18" charset="0"/>
              </a:rPr>
              <a:t> skills. They are more likely to occur if a situation </a:t>
            </a:r>
            <a:r>
              <a:rPr lang="en-GB" sz="2100" b="1" dirty="0" smtClean="0">
                <a:solidFill>
                  <a:srgbClr val="FF0000"/>
                </a:solidFill>
                <a:latin typeface="Bodoni MT" pitchFamily="18" charset="0"/>
              </a:rPr>
              <a:t>TRIGGERS</a:t>
            </a:r>
            <a:r>
              <a:rPr lang="en-GB" sz="2100" b="1" dirty="0" smtClean="0">
                <a:latin typeface="Bodoni MT" pitchFamily="18" charset="0"/>
              </a:rPr>
              <a:t> the traits. This is a more realistic view in Sport</a:t>
            </a:r>
          </a:p>
          <a:p>
            <a:r>
              <a:rPr lang="en-GB" sz="2100" b="1" dirty="0" smtClean="0">
                <a:latin typeface="Bodoni MT" pitchFamily="18" charset="0"/>
              </a:rPr>
              <a:t>There are </a:t>
            </a:r>
            <a:r>
              <a:rPr lang="en-GB" sz="2100" b="1" dirty="0" smtClean="0">
                <a:solidFill>
                  <a:srgbClr val="FF0000"/>
                </a:solidFill>
                <a:latin typeface="Bodoni MT" pitchFamily="18" charset="0"/>
              </a:rPr>
              <a:t>5 CATEGORIES </a:t>
            </a:r>
            <a:r>
              <a:rPr lang="en-GB" sz="2100" b="1" dirty="0" smtClean="0">
                <a:latin typeface="Bodoni MT" pitchFamily="18" charset="0"/>
              </a:rPr>
              <a:t>of leadership: </a:t>
            </a:r>
            <a:r>
              <a:rPr lang="en-GB" sz="2100" b="1" dirty="0" smtClean="0">
                <a:solidFill>
                  <a:srgbClr val="FF0000"/>
                </a:solidFill>
                <a:latin typeface="Bodoni MT" pitchFamily="18" charset="0"/>
              </a:rPr>
              <a:t>CHELLADURAI</a:t>
            </a:r>
          </a:p>
          <a:p>
            <a:pPr marL="457200" indent="-457200">
              <a:buAutoNum type="arabicParenR"/>
            </a:pPr>
            <a:r>
              <a:rPr lang="en-GB" sz="2100" b="1" dirty="0" smtClean="0">
                <a:solidFill>
                  <a:srgbClr val="FF0000"/>
                </a:solidFill>
                <a:latin typeface="Bodoni MT" pitchFamily="18" charset="0"/>
              </a:rPr>
              <a:t>TRAINING </a:t>
            </a:r>
            <a:r>
              <a:rPr lang="en-GB" sz="2100" b="1" dirty="0" smtClean="0">
                <a:latin typeface="Bodoni MT" pitchFamily="18" charset="0"/>
              </a:rPr>
              <a:t>and </a:t>
            </a:r>
            <a:r>
              <a:rPr lang="en-GB" sz="2100" b="1" dirty="0" smtClean="0">
                <a:solidFill>
                  <a:srgbClr val="FF0000"/>
                </a:solidFill>
                <a:latin typeface="Bodoni MT" pitchFamily="18" charset="0"/>
              </a:rPr>
              <a:t>INSTRUCTIONAL </a:t>
            </a:r>
            <a:r>
              <a:rPr lang="en-GB" sz="2100" b="1" dirty="0" smtClean="0">
                <a:latin typeface="Bodoni MT" pitchFamily="18" charset="0"/>
              </a:rPr>
              <a:t>behaviour (hard work and instructional)</a:t>
            </a:r>
          </a:p>
          <a:p>
            <a:pPr marL="457200" indent="-457200">
              <a:buAutoNum type="arabicParenR"/>
            </a:pPr>
            <a:r>
              <a:rPr lang="en-GB" sz="2100" b="1" dirty="0" smtClean="0">
                <a:solidFill>
                  <a:srgbClr val="FF0000"/>
                </a:solidFill>
                <a:latin typeface="Bodoni MT" pitchFamily="18" charset="0"/>
              </a:rPr>
              <a:t>DEMOCRATIC </a:t>
            </a:r>
            <a:r>
              <a:rPr lang="en-GB" sz="2100" b="1" dirty="0" smtClean="0">
                <a:latin typeface="Bodoni MT" pitchFamily="18" charset="0"/>
              </a:rPr>
              <a:t>behaviour (group members make decisions)</a:t>
            </a:r>
          </a:p>
          <a:p>
            <a:pPr marL="457200" indent="-457200">
              <a:buAutoNum type="arabicParenR"/>
            </a:pPr>
            <a:r>
              <a:rPr lang="en-GB" sz="2100" b="1" dirty="0" smtClean="0">
                <a:solidFill>
                  <a:srgbClr val="FF0000"/>
                </a:solidFill>
                <a:latin typeface="Bodoni MT" pitchFamily="18" charset="0"/>
              </a:rPr>
              <a:t>AUTOCRATIC</a:t>
            </a:r>
            <a:r>
              <a:rPr lang="en-GB" sz="2100" b="1" dirty="0" smtClean="0">
                <a:latin typeface="Bodoni MT" pitchFamily="18" charset="0"/>
              </a:rPr>
              <a:t> behaviour (Task centred and leader makes decision)</a:t>
            </a:r>
          </a:p>
          <a:p>
            <a:pPr marL="457200" indent="-457200">
              <a:buAutoNum type="arabicParenR"/>
            </a:pPr>
            <a:r>
              <a:rPr lang="en-GB" sz="2100" b="1" dirty="0" smtClean="0">
                <a:solidFill>
                  <a:srgbClr val="FF0000"/>
                </a:solidFill>
                <a:latin typeface="Bodoni MT" pitchFamily="18" charset="0"/>
              </a:rPr>
              <a:t>SOCIAL SUPPORT </a:t>
            </a:r>
            <a:r>
              <a:rPr lang="en-GB" sz="2100" b="1" dirty="0" smtClean="0">
                <a:latin typeface="Bodoni MT" pitchFamily="18" charset="0"/>
              </a:rPr>
              <a:t>behaviour (leader shows concern for welfare of individuals in the group)</a:t>
            </a:r>
          </a:p>
          <a:p>
            <a:pPr marL="457200" indent="-457200">
              <a:buAutoNum type="arabicParenR"/>
            </a:pPr>
            <a:r>
              <a:rPr lang="en-GB" sz="2100" b="1" dirty="0" smtClean="0">
                <a:solidFill>
                  <a:srgbClr val="FF0000"/>
                </a:solidFill>
                <a:latin typeface="Bodoni MT" pitchFamily="18" charset="0"/>
              </a:rPr>
              <a:t>REWARDING </a:t>
            </a:r>
            <a:r>
              <a:rPr lang="en-GB" sz="2100" b="1" dirty="0" smtClean="0">
                <a:latin typeface="Bodoni MT" pitchFamily="18" charset="0"/>
              </a:rPr>
              <a:t>behaviour (positive feedback reinforces the value of cohesion)</a:t>
            </a:r>
          </a:p>
          <a:p>
            <a:pPr>
              <a:buNone/>
            </a:pPr>
            <a:endParaRPr lang="en-GB" sz="2100" b="1" dirty="0" smtClean="0">
              <a:latin typeface="Bodoni MT" pitchFamily="18" charset="0"/>
            </a:endParaRPr>
          </a:p>
          <a:p>
            <a:endParaRPr lang="en-GB" sz="2100" b="1" dirty="0" smtClean="0">
              <a:latin typeface="Bodoni MT" pitchFamily="18" charset="0"/>
            </a:endParaRPr>
          </a:p>
          <a:p>
            <a:endParaRPr lang="en-GB" sz="2100" b="1" dirty="0" smtClean="0">
              <a:latin typeface="Bodoni MT" pitchFamily="18" charset="0"/>
            </a:endParaRPr>
          </a:p>
          <a:p>
            <a:endParaRPr lang="en-GB" sz="2100" b="1" dirty="0" smtClean="0">
              <a:latin typeface="Bodoni MT" pitchFamily="18" charset="0"/>
            </a:endParaRPr>
          </a:p>
          <a:p>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200" b="1" dirty="0" smtClean="0">
                <a:latin typeface="Bodoni MT" pitchFamily="18" charset="0"/>
              </a:rPr>
              <a:t>A CRITICAL EVALUATION OF LEADERSHIP THEORIES</a:t>
            </a:r>
          </a:p>
          <a:p>
            <a:r>
              <a:rPr lang="en-GB" sz="2200" b="1" dirty="0" smtClean="0">
                <a:solidFill>
                  <a:srgbClr val="FF0000"/>
                </a:solidFill>
                <a:latin typeface="Bodoni MT" pitchFamily="18" charset="0"/>
              </a:rPr>
              <a:t>THE MULTI DIMENSIONAL MODEL</a:t>
            </a:r>
            <a:r>
              <a:rPr lang="en-GB" sz="2200" b="1" dirty="0" smtClean="0">
                <a:latin typeface="Bodoni MT" pitchFamily="18" charset="0"/>
              </a:rPr>
              <a:t>: </a:t>
            </a:r>
            <a:r>
              <a:rPr lang="en-GB" sz="2200" b="1" dirty="0" smtClean="0">
                <a:solidFill>
                  <a:srgbClr val="FF0000"/>
                </a:solidFill>
                <a:latin typeface="Bodoni MT" pitchFamily="18" charset="0"/>
              </a:rPr>
              <a:t>CHELLANDURA</a:t>
            </a:r>
            <a:r>
              <a:rPr lang="en-GB" sz="2200" b="1" dirty="0" smtClean="0">
                <a:latin typeface="Bodoni MT" pitchFamily="18" charset="0"/>
              </a:rPr>
              <a:t>I (1978) said leaders are judged on </a:t>
            </a:r>
            <a:r>
              <a:rPr lang="en-GB" sz="2200" b="1" dirty="0" smtClean="0">
                <a:solidFill>
                  <a:srgbClr val="FF0000"/>
                </a:solidFill>
                <a:latin typeface="Bodoni MT" pitchFamily="18" charset="0"/>
              </a:rPr>
              <a:t>2 OUTCOMES</a:t>
            </a:r>
            <a:r>
              <a:rPr lang="en-GB" sz="2200" b="1" dirty="0" smtClean="0">
                <a:latin typeface="Bodoni MT" pitchFamily="18" charset="0"/>
              </a:rPr>
              <a:t>. 1) The degree of </a:t>
            </a:r>
            <a:r>
              <a:rPr lang="en-GB" sz="2200" b="1" dirty="0" smtClean="0">
                <a:solidFill>
                  <a:srgbClr val="FF0000"/>
                </a:solidFill>
                <a:latin typeface="Bodoni MT" pitchFamily="18" charset="0"/>
              </a:rPr>
              <a:t>SUCCESS</a:t>
            </a:r>
            <a:r>
              <a:rPr lang="en-GB" sz="2200" b="1" dirty="0" smtClean="0">
                <a:latin typeface="Bodoni MT" pitchFamily="18" charset="0"/>
              </a:rPr>
              <a:t> in the task 2) the degree of </a:t>
            </a:r>
            <a:r>
              <a:rPr lang="en-GB" sz="2200" b="1" dirty="0" smtClean="0">
                <a:solidFill>
                  <a:srgbClr val="FF0000"/>
                </a:solidFill>
                <a:latin typeface="Bodoni MT" pitchFamily="18" charset="0"/>
              </a:rPr>
              <a:t>SATISFACTION</a:t>
            </a:r>
            <a:r>
              <a:rPr lang="en-GB" sz="2200" b="1" dirty="0" smtClean="0">
                <a:latin typeface="Bodoni MT" pitchFamily="18" charset="0"/>
              </a:rPr>
              <a:t> by the group. There are 3 influences or </a:t>
            </a:r>
            <a:r>
              <a:rPr lang="en-GB" sz="2200" b="1" dirty="0" smtClean="0">
                <a:solidFill>
                  <a:srgbClr val="FF0000"/>
                </a:solidFill>
                <a:latin typeface="Bodoni MT" pitchFamily="18" charset="0"/>
              </a:rPr>
              <a:t>ANTECEDENTS</a:t>
            </a:r>
            <a:r>
              <a:rPr lang="en-GB" sz="2200" b="1" dirty="0" smtClean="0">
                <a:latin typeface="Bodoni MT" pitchFamily="18" charset="0"/>
              </a:rPr>
              <a:t> that determine the behaviour adopted by the leader.</a:t>
            </a:r>
          </a:p>
          <a:p>
            <a:pPr>
              <a:buNone/>
            </a:pPr>
            <a:r>
              <a:rPr lang="en-GB" sz="2200" b="1" dirty="0" smtClean="0">
                <a:latin typeface="Bodoni MT" pitchFamily="18" charset="0"/>
              </a:rPr>
              <a:t>	A) </a:t>
            </a:r>
            <a:r>
              <a:rPr lang="en-GB" sz="2200" b="1" dirty="0" smtClean="0">
                <a:solidFill>
                  <a:srgbClr val="FF0000"/>
                </a:solidFill>
                <a:latin typeface="Bodoni MT" pitchFamily="18" charset="0"/>
              </a:rPr>
              <a:t>SITUATIONAL</a:t>
            </a:r>
            <a:r>
              <a:rPr lang="en-GB" sz="2200" b="1" dirty="0" smtClean="0">
                <a:latin typeface="Bodoni MT" pitchFamily="18" charset="0"/>
              </a:rPr>
              <a:t> characteristics (type of activity, group numbers, time, strengths of the opposition) </a:t>
            </a:r>
          </a:p>
          <a:p>
            <a:pPr>
              <a:buNone/>
            </a:pPr>
            <a:r>
              <a:rPr lang="en-GB" sz="2200" b="1" dirty="0" smtClean="0">
                <a:latin typeface="Bodoni MT" pitchFamily="18" charset="0"/>
              </a:rPr>
              <a:t>	B) </a:t>
            </a:r>
            <a:r>
              <a:rPr lang="en-GB" sz="2200" b="1" dirty="0" smtClean="0">
                <a:solidFill>
                  <a:srgbClr val="FF0000"/>
                </a:solidFill>
                <a:latin typeface="Bodoni MT" pitchFamily="18" charset="0"/>
              </a:rPr>
              <a:t>LEADER</a:t>
            </a:r>
            <a:r>
              <a:rPr lang="en-GB" sz="2200" b="1" dirty="0" smtClean="0">
                <a:latin typeface="Bodoni MT" pitchFamily="18" charset="0"/>
              </a:rPr>
              <a:t> characteristics (leader’s skill and experience, and their personality – </a:t>
            </a:r>
            <a:r>
              <a:rPr lang="en-GB" sz="2200" b="1" dirty="0" smtClean="0">
                <a:solidFill>
                  <a:srgbClr val="FF0000"/>
                </a:solidFill>
                <a:latin typeface="Bodoni MT" pitchFamily="18" charset="0"/>
              </a:rPr>
              <a:t>TASK</a:t>
            </a:r>
            <a:r>
              <a:rPr lang="en-GB" sz="2200" b="1" dirty="0" smtClean="0">
                <a:latin typeface="Bodoni MT" pitchFamily="18" charset="0"/>
              </a:rPr>
              <a:t> or</a:t>
            </a:r>
            <a:r>
              <a:rPr lang="en-GB" sz="2200" b="1" dirty="0" smtClean="0">
                <a:solidFill>
                  <a:srgbClr val="FF0000"/>
                </a:solidFill>
                <a:latin typeface="Bodoni MT" pitchFamily="18" charset="0"/>
              </a:rPr>
              <a:t> PERSON </a:t>
            </a:r>
            <a:r>
              <a:rPr lang="en-GB" sz="2200" b="1" dirty="0" smtClean="0">
                <a:latin typeface="Bodoni MT" pitchFamily="18" charset="0"/>
              </a:rPr>
              <a:t>orientated) </a:t>
            </a:r>
          </a:p>
          <a:p>
            <a:pPr>
              <a:buNone/>
            </a:pPr>
            <a:r>
              <a:rPr lang="en-GB" sz="2200" b="1" dirty="0" smtClean="0">
                <a:latin typeface="Bodoni MT" pitchFamily="18" charset="0"/>
              </a:rPr>
              <a:t>	C) </a:t>
            </a:r>
            <a:r>
              <a:rPr lang="en-GB" sz="2200" b="1" dirty="0" smtClean="0">
                <a:solidFill>
                  <a:srgbClr val="FF0000"/>
                </a:solidFill>
                <a:latin typeface="Bodoni MT" pitchFamily="18" charset="0"/>
              </a:rPr>
              <a:t>GROUP MEMBER </a:t>
            </a:r>
            <a:r>
              <a:rPr lang="en-GB" sz="2200" b="1" dirty="0" smtClean="0">
                <a:latin typeface="Bodoni MT" pitchFamily="18" charset="0"/>
              </a:rPr>
              <a:t>characteristics (age, gender, motivation, competence, experience)</a:t>
            </a:r>
          </a:p>
          <a:p>
            <a:r>
              <a:rPr lang="en-GB" sz="2200" b="1" dirty="0" smtClean="0">
                <a:latin typeface="Bodoni MT" pitchFamily="18" charset="0"/>
              </a:rPr>
              <a:t>There are </a:t>
            </a:r>
            <a:r>
              <a:rPr lang="en-GB" sz="2200" b="1" dirty="0" smtClean="0">
                <a:solidFill>
                  <a:srgbClr val="FF0000"/>
                </a:solidFill>
                <a:latin typeface="Bodoni MT" pitchFamily="18" charset="0"/>
              </a:rPr>
              <a:t>3 TYPES OF LEADER BEHAVIOUR </a:t>
            </a:r>
            <a:r>
              <a:rPr lang="en-GB" sz="2200" b="1" dirty="0" smtClean="0">
                <a:latin typeface="Bodoni MT" pitchFamily="18" charset="0"/>
              </a:rPr>
              <a:t>that impact on the leader. All 3 need to agree or be </a:t>
            </a:r>
            <a:r>
              <a:rPr lang="en-GB" sz="2200" b="1" dirty="0" smtClean="0">
                <a:solidFill>
                  <a:srgbClr val="FF0000"/>
                </a:solidFill>
                <a:latin typeface="Bodoni MT" pitchFamily="18" charset="0"/>
              </a:rPr>
              <a:t>CONGRUENT</a:t>
            </a:r>
            <a:r>
              <a:rPr lang="en-GB" sz="2200" b="1" dirty="0" smtClean="0">
                <a:latin typeface="Bodoni MT" pitchFamily="18" charset="0"/>
              </a:rPr>
              <a:t> if the leader is to be successful</a:t>
            </a:r>
          </a:p>
          <a:p>
            <a:pPr marL="457200" indent="-457200">
              <a:buAutoNum type="arabicParenR"/>
            </a:pPr>
            <a:r>
              <a:rPr lang="en-GB" sz="2200" b="1" dirty="0" smtClean="0">
                <a:solidFill>
                  <a:srgbClr val="FF0000"/>
                </a:solidFill>
                <a:latin typeface="Bodoni MT" pitchFamily="18" charset="0"/>
              </a:rPr>
              <a:t>REQUIRED</a:t>
            </a:r>
            <a:r>
              <a:rPr lang="en-GB" sz="2200" b="1" dirty="0" smtClean="0">
                <a:latin typeface="Bodoni MT" pitchFamily="18" charset="0"/>
              </a:rPr>
              <a:t> behaviour: What </a:t>
            </a:r>
            <a:r>
              <a:rPr lang="en-GB" sz="2200" b="1" dirty="0" smtClean="0">
                <a:solidFill>
                  <a:srgbClr val="FF0000"/>
                </a:solidFill>
                <a:latin typeface="Bodoni MT" pitchFamily="18" charset="0"/>
              </a:rPr>
              <a:t>OUGHT</a:t>
            </a:r>
            <a:r>
              <a:rPr lang="en-GB" sz="2200" b="1" dirty="0" smtClean="0">
                <a:latin typeface="Bodoni MT" pitchFamily="18" charset="0"/>
              </a:rPr>
              <a:t> to be done! (Tactics)</a:t>
            </a:r>
          </a:p>
          <a:p>
            <a:pPr marL="457200" indent="-457200">
              <a:buAutoNum type="arabicParenR"/>
            </a:pPr>
            <a:r>
              <a:rPr lang="en-GB" sz="2200" b="1" dirty="0" smtClean="0">
                <a:solidFill>
                  <a:srgbClr val="FF0000"/>
                </a:solidFill>
                <a:latin typeface="Bodoni MT" pitchFamily="18" charset="0"/>
              </a:rPr>
              <a:t>PREFERRED</a:t>
            </a:r>
            <a:r>
              <a:rPr lang="en-GB" sz="2200" b="1" dirty="0" smtClean="0">
                <a:latin typeface="Bodoni MT" pitchFamily="18" charset="0"/>
              </a:rPr>
              <a:t> behaviour: What the </a:t>
            </a:r>
            <a:r>
              <a:rPr lang="en-GB" sz="2200" b="1" dirty="0" smtClean="0">
                <a:solidFill>
                  <a:srgbClr val="FF0000"/>
                </a:solidFill>
                <a:latin typeface="Bodoni MT" pitchFamily="18" charset="0"/>
              </a:rPr>
              <a:t>GROUP WANT </a:t>
            </a:r>
            <a:r>
              <a:rPr lang="en-GB" sz="2200" b="1" dirty="0" smtClean="0">
                <a:latin typeface="Bodoni MT" pitchFamily="18" charset="0"/>
              </a:rPr>
              <a:t>the leader to do. </a:t>
            </a:r>
          </a:p>
          <a:p>
            <a:pPr marL="457200" indent="-457200">
              <a:buAutoNum type="arabicParenR"/>
            </a:pPr>
            <a:r>
              <a:rPr lang="en-GB" sz="2200" b="1" dirty="0" smtClean="0">
                <a:solidFill>
                  <a:srgbClr val="FF0000"/>
                </a:solidFill>
                <a:latin typeface="Bodoni MT" pitchFamily="18" charset="0"/>
              </a:rPr>
              <a:t>ACTUAL</a:t>
            </a:r>
            <a:r>
              <a:rPr lang="en-GB" sz="2200" b="1" dirty="0" smtClean="0">
                <a:latin typeface="Bodoni MT" pitchFamily="18" charset="0"/>
              </a:rPr>
              <a:t> behaviour: The actual behaviour </a:t>
            </a:r>
            <a:r>
              <a:rPr lang="en-GB" sz="2200" b="1" dirty="0" smtClean="0">
                <a:solidFill>
                  <a:srgbClr val="FF0000"/>
                </a:solidFill>
                <a:latin typeface="Bodoni MT" pitchFamily="18" charset="0"/>
              </a:rPr>
              <a:t>CHOSEN</a:t>
            </a:r>
            <a:r>
              <a:rPr lang="en-GB" sz="2200" b="1" dirty="0" smtClean="0">
                <a:latin typeface="Bodoni MT" pitchFamily="18" charset="0"/>
              </a:rPr>
              <a:t> by the leader</a:t>
            </a:r>
          </a:p>
          <a:p>
            <a:pPr marL="457200" indent="-457200"/>
            <a:r>
              <a:rPr lang="en-GB" sz="2200" b="1" dirty="0" smtClean="0">
                <a:latin typeface="Bodoni MT" pitchFamily="18" charset="0"/>
              </a:rPr>
              <a:t>The Multi Dimensional Model predicts that the degree of congruence determines one of the 3 outcomes. </a:t>
            </a:r>
            <a:r>
              <a:rPr lang="en-GB" sz="2200" b="1" dirty="0" smtClean="0">
                <a:solidFill>
                  <a:srgbClr val="FF0000"/>
                </a:solidFill>
                <a:latin typeface="Bodoni MT" pitchFamily="18" charset="0"/>
              </a:rPr>
              <a:t>REWARD</a:t>
            </a:r>
            <a:r>
              <a:rPr lang="en-GB" sz="2200" b="1" dirty="0" smtClean="0">
                <a:latin typeface="Bodoni MT" pitchFamily="18" charset="0"/>
              </a:rPr>
              <a:t> influences young children</a:t>
            </a:r>
          </a:p>
          <a:p>
            <a:endParaRPr lang="en-GB" sz="2200" b="1" dirty="0" smtClean="0">
              <a:latin typeface="Bodoni MT"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100" b="1" dirty="0" smtClean="0">
                <a:latin typeface="Bodoni MT" pitchFamily="18" charset="0"/>
              </a:rPr>
              <a:t>SOCIAL FACILITATION AND INHIBITION</a:t>
            </a:r>
          </a:p>
          <a:p>
            <a:r>
              <a:rPr lang="en-GB" sz="2100" b="1" dirty="0" smtClean="0">
                <a:latin typeface="Bodoni MT" pitchFamily="18" charset="0"/>
              </a:rPr>
              <a:t>Most sport takes place with </a:t>
            </a:r>
            <a:r>
              <a:rPr lang="en-GB" sz="2100" b="1" dirty="0" smtClean="0">
                <a:solidFill>
                  <a:srgbClr val="FF0000"/>
                </a:solidFill>
                <a:latin typeface="Bodoni MT" pitchFamily="18" charset="0"/>
              </a:rPr>
              <a:t>CO-ACTORS</a:t>
            </a:r>
            <a:r>
              <a:rPr lang="en-GB" sz="2100" b="1" dirty="0" smtClean="0">
                <a:latin typeface="Bodoni MT" pitchFamily="18" charset="0"/>
              </a:rPr>
              <a:t>. These can be spectators. These people influence performances and </a:t>
            </a:r>
            <a:r>
              <a:rPr lang="en-GB" sz="2100" b="1" dirty="0" smtClean="0">
                <a:solidFill>
                  <a:srgbClr val="FF0000"/>
                </a:solidFill>
                <a:latin typeface="Bodoni MT" pitchFamily="18" charset="0"/>
              </a:rPr>
              <a:t>AROUSAL</a:t>
            </a:r>
            <a:r>
              <a:rPr lang="en-GB" sz="2100" b="1" dirty="0" smtClean="0">
                <a:latin typeface="Bodoni MT" pitchFamily="18" charset="0"/>
              </a:rPr>
              <a:t>. The effect can be </a:t>
            </a:r>
            <a:r>
              <a:rPr lang="en-GB" sz="2100" b="1" dirty="0" smtClean="0">
                <a:solidFill>
                  <a:srgbClr val="FF0000"/>
                </a:solidFill>
                <a:latin typeface="Bodoni MT" pitchFamily="18" charset="0"/>
              </a:rPr>
              <a:t>POSITIVE </a:t>
            </a:r>
            <a:r>
              <a:rPr lang="en-GB" sz="2100" b="1" dirty="0" smtClean="0">
                <a:latin typeface="Bodoni MT" pitchFamily="18" charset="0"/>
              </a:rPr>
              <a:t>and </a:t>
            </a:r>
            <a:r>
              <a:rPr lang="en-GB" sz="2100" b="1" dirty="0" smtClean="0">
                <a:solidFill>
                  <a:srgbClr val="FF0000"/>
                </a:solidFill>
                <a:latin typeface="Bodoni MT" pitchFamily="18" charset="0"/>
              </a:rPr>
              <a:t>NEGATIVE</a:t>
            </a:r>
            <a:r>
              <a:rPr lang="en-GB" sz="2100" b="1" dirty="0" smtClean="0">
                <a:latin typeface="Bodoni MT" pitchFamily="18" charset="0"/>
              </a:rPr>
              <a:t>. </a:t>
            </a:r>
            <a:r>
              <a:rPr lang="en-GB" sz="2100" b="1" dirty="0" smtClean="0">
                <a:solidFill>
                  <a:srgbClr val="FF0000"/>
                </a:solidFill>
                <a:latin typeface="Bodoni MT" pitchFamily="18" charset="0"/>
              </a:rPr>
              <a:t>SOCIAL FACILITATION </a:t>
            </a:r>
            <a:r>
              <a:rPr lang="en-GB" sz="2100" b="1" dirty="0" smtClean="0">
                <a:latin typeface="Bodoni MT" pitchFamily="18" charset="0"/>
              </a:rPr>
              <a:t>takes place when arousal is positive and the result is enhanced. </a:t>
            </a:r>
            <a:r>
              <a:rPr lang="en-GB" sz="2100" b="1" dirty="0" smtClean="0">
                <a:solidFill>
                  <a:srgbClr val="FF0000"/>
                </a:solidFill>
                <a:latin typeface="Bodoni MT" pitchFamily="18" charset="0"/>
              </a:rPr>
              <a:t>SOCIAL</a:t>
            </a:r>
            <a:r>
              <a:rPr lang="en-GB" sz="2100" b="1" dirty="0" smtClean="0">
                <a:latin typeface="Bodoni MT" pitchFamily="18" charset="0"/>
              </a:rPr>
              <a:t> </a:t>
            </a:r>
            <a:r>
              <a:rPr lang="en-GB" sz="2100" b="1" dirty="0" smtClean="0">
                <a:solidFill>
                  <a:srgbClr val="FF0000"/>
                </a:solidFill>
                <a:latin typeface="Bodoni MT" pitchFamily="18" charset="0"/>
              </a:rPr>
              <a:t>INHIBITION </a:t>
            </a:r>
            <a:r>
              <a:rPr lang="en-GB" sz="2100" b="1" dirty="0" smtClean="0">
                <a:latin typeface="Bodoni MT" pitchFamily="18" charset="0"/>
              </a:rPr>
              <a:t>takes place when audience induced arousal has a negative effect on performance. There are </a:t>
            </a:r>
            <a:r>
              <a:rPr lang="en-GB" sz="2100" b="1" dirty="0" smtClean="0">
                <a:solidFill>
                  <a:srgbClr val="FF0000"/>
                </a:solidFill>
                <a:latin typeface="Bodoni MT" pitchFamily="18" charset="0"/>
              </a:rPr>
              <a:t>2 THEORIES</a:t>
            </a:r>
            <a:r>
              <a:rPr lang="en-GB" sz="2100" b="1" dirty="0" smtClean="0">
                <a:latin typeface="Bodoni MT" pitchFamily="18" charset="0"/>
              </a:rPr>
              <a:t>:</a:t>
            </a:r>
          </a:p>
          <a:p>
            <a:pPr marL="457200" indent="-457200">
              <a:buAutoNum type="arabicParenR"/>
            </a:pPr>
            <a:r>
              <a:rPr lang="en-GB" sz="2100" b="1" dirty="0" smtClean="0">
                <a:latin typeface="Bodoni MT" pitchFamily="18" charset="0"/>
              </a:rPr>
              <a:t>The </a:t>
            </a:r>
            <a:r>
              <a:rPr lang="en-GB" sz="2100" b="1" dirty="0" smtClean="0">
                <a:solidFill>
                  <a:srgbClr val="FF0000"/>
                </a:solidFill>
                <a:latin typeface="Bodoni MT" pitchFamily="18" charset="0"/>
              </a:rPr>
              <a:t>DRIVE </a:t>
            </a:r>
            <a:r>
              <a:rPr lang="en-GB" sz="2100" b="1" dirty="0" smtClean="0">
                <a:latin typeface="Bodoni MT" pitchFamily="18" charset="0"/>
              </a:rPr>
              <a:t>Theory of Social Facilitation</a:t>
            </a:r>
            <a:r>
              <a:rPr lang="en-GB" sz="2100" b="1" dirty="0" smtClean="0">
                <a:latin typeface="Bodoni MT" pitchFamily="18" charset="0"/>
                <a:sym typeface="Wingdings" pitchFamily="2" charset="2"/>
              </a:rPr>
              <a:t>: (</a:t>
            </a:r>
            <a:r>
              <a:rPr lang="en-GB" sz="2100" b="1" dirty="0" err="1" smtClean="0">
                <a:solidFill>
                  <a:srgbClr val="FF0000"/>
                </a:solidFill>
                <a:latin typeface="Bodoni MT" pitchFamily="18" charset="0"/>
                <a:sym typeface="Wingdings" pitchFamily="2" charset="2"/>
              </a:rPr>
              <a:t>Zajonc</a:t>
            </a:r>
            <a:r>
              <a:rPr lang="en-GB" sz="2100" b="1" dirty="0" smtClean="0">
                <a:solidFill>
                  <a:srgbClr val="FF0000"/>
                </a:solidFill>
                <a:latin typeface="Bodoni MT" pitchFamily="18" charset="0"/>
                <a:sym typeface="Wingdings" pitchFamily="2" charset="2"/>
              </a:rPr>
              <a:t> </a:t>
            </a:r>
            <a:r>
              <a:rPr lang="en-GB" sz="2100" b="1" dirty="0" smtClean="0">
                <a:latin typeface="Bodoni MT" pitchFamily="18" charset="0"/>
                <a:sym typeface="Wingdings" pitchFamily="2" charset="2"/>
              </a:rPr>
              <a:t>1965) There are different types of audience. Arousal caused by an audience is </a:t>
            </a:r>
            <a:r>
              <a:rPr lang="en-GB" sz="2100" b="1" dirty="0" smtClean="0">
                <a:solidFill>
                  <a:srgbClr val="FF0000"/>
                </a:solidFill>
                <a:latin typeface="Bodoni MT" pitchFamily="18" charset="0"/>
                <a:sym typeface="Wingdings" pitchFamily="2" charset="2"/>
              </a:rPr>
              <a:t>INNATE. </a:t>
            </a:r>
            <a:r>
              <a:rPr lang="en-GB" sz="2100" b="1" dirty="0" smtClean="0">
                <a:latin typeface="Bodoni MT" pitchFamily="18" charset="0"/>
                <a:sym typeface="Wingdings" pitchFamily="2" charset="2"/>
              </a:rPr>
              <a:t>He linked it with the </a:t>
            </a:r>
            <a:r>
              <a:rPr lang="en-GB" sz="2100" b="1" dirty="0" smtClean="0">
                <a:solidFill>
                  <a:srgbClr val="FF0000"/>
                </a:solidFill>
                <a:latin typeface="Bodoni MT" pitchFamily="18" charset="0"/>
                <a:sym typeface="Wingdings" pitchFamily="2" charset="2"/>
              </a:rPr>
              <a:t>DRIVE</a:t>
            </a:r>
            <a:r>
              <a:rPr lang="en-GB" sz="2100" b="1" dirty="0" smtClean="0">
                <a:latin typeface="Bodoni MT" pitchFamily="18" charset="0"/>
                <a:sym typeface="Wingdings" pitchFamily="2" charset="2"/>
              </a:rPr>
              <a:t> theory of arousal. The </a:t>
            </a:r>
            <a:r>
              <a:rPr lang="en-GB" sz="2100" b="1" dirty="0" smtClean="0">
                <a:solidFill>
                  <a:srgbClr val="FF0000"/>
                </a:solidFill>
                <a:latin typeface="Bodoni MT" pitchFamily="18" charset="0"/>
                <a:sym typeface="Wingdings" pitchFamily="2" charset="2"/>
              </a:rPr>
              <a:t>MERE PRESENCE </a:t>
            </a:r>
            <a:r>
              <a:rPr lang="en-GB" sz="2100" b="1" dirty="0" smtClean="0">
                <a:latin typeface="Bodoni MT" pitchFamily="18" charset="0"/>
                <a:sym typeface="Wingdings" pitchFamily="2" charset="2"/>
              </a:rPr>
              <a:t>of </a:t>
            </a:r>
            <a:r>
              <a:rPr lang="en-GB" sz="2100" b="1" dirty="0" smtClean="0">
                <a:solidFill>
                  <a:srgbClr val="FF0000"/>
                </a:solidFill>
                <a:latin typeface="Bodoni MT" pitchFamily="18" charset="0"/>
                <a:sym typeface="Wingdings" pitchFamily="2" charset="2"/>
              </a:rPr>
              <a:t>OTHERS</a:t>
            </a:r>
            <a:r>
              <a:rPr lang="en-GB" sz="2100" b="1" dirty="0" smtClean="0">
                <a:latin typeface="Bodoni MT" pitchFamily="18" charset="0"/>
                <a:sym typeface="Wingdings" pitchFamily="2" charset="2"/>
              </a:rPr>
              <a:t> is sufficient to increase arousal and produce the </a:t>
            </a:r>
            <a:r>
              <a:rPr lang="en-GB" sz="2100" b="1" dirty="0" smtClean="0">
                <a:solidFill>
                  <a:srgbClr val="FF0000"/>
                </a:solidFill>
                <a:latin typeface="Bodoni MT" pitchFamily="18" charset="0"/>
                <a:sym typeface="Wingdings" pitchFamily="2" charset="2"/>
              </a:rPr>
              <a:t>DOMINANT RESPONSE</a:t>
            </a:r>
            <a:r>
              <a:rPr lang="en-GB" sz="2100" b="1" dirty="0" smtClean="0">
                <a:latin typeface="Bodoni MT" pitchFamily="18" charset="0"/>
                <a:sym typeface="Wingdings" pitchFamily="2" charset="2"/>
              </a:rPr>
              <a:t>. These are </a:t>
            </a:r>
            <a:r>
              <a:rPr lang="en-GB" sz="2100" b="1" dirty="0" smtClean="0">
                <a:solidFill>
                  <a:srgbClr val="FF0000"/>
                </a:solidFill>
                <a:latin typeface="Bodoni MT" pitchFamily="18" charset="0"/>
                <a:sym typeface="Wingdings" pitchFamily="2" charset="2"/>
              </a:rPr>
              <a:t>LEARNED </a:t>
            </a:r>
            <a:r>
              <a:rPr lang="en-GB" sz="2100" b="1" dirty="0" smtClean="0">
                <a:latin typeface="Bodoni MT" pitchFamily="18" charset="0"/>
                <a:sym typeface="Wingdings" pitchFamily="2" charset="2"/>
              </a:rPr>
              <a:t>behaviours.</a:t>
            </a:r>
            <a:r>
              <a:rPr lang="en-GB" sz="2100" b="1" dirty="0" smtClean="0">
                <a:solidFill>
                  <a:srgbClr val="FF0000"/>
                </a:solidFill>
                <a:latin typeface="Bodoni MT" pitchFamily="18" charset="0"/>
                <a:sym typeface="Wingdings" pitchFamily="2" charset="2"/>
              </a:rPr>
              <a:t> HIGH </a:t>
            </a:r>
            <a:r>
              <a:rPr lang="en-GB" sz="2100" b="1" dirty="0" smtClean="0">
                <a:latin typeface="Bodoni MT" pitchFamily="18" charset="0"/>
                <a:sym typeface="Wingdings" pitchFamily="2" charset="2"/>
              </a:rPr>
              <a:t>arousal is beneficial at the </a:t>
            </a:r>
            <a:r>
              <a:rPr lang="en-GB" sz="2100" b="1" dirty="0" smtClean="0">
                <a:solidFill>
                  <a:srgbClr val="FF0000"/>
                </a:solidFill>
                <a:latin typeface="Bodoni MT" pitchFamily="18" charset="0"/>
                <a:sym typeface="Wingdings" pitchFamily="2" charset="2"/>
              </a:rPr>
              <a:t>AUTONOMOUS </a:t>
            </a:r>
            <a:r>
              <a:rPr lang="en-GB" sz="2100" b="1" dirty="0" smtClean="0">
                <a:latin typeface="Bodoni MT" pitchFamily="18" charset="0"/>
                <a:sym typeface="Wingdings" pitchFamily="2" charset="2"/>
              </a:rPr>
              <a:t>phase because the dominant behaviour would tend towards the correct response. It also helps the performance of </a:t>
            </a:r>
            <a:r>
              <a:rPr lang="en-GB" sz="2100" b="1" dirty="0" smtClean="0">
                <a:solidFill>
                  <a:srgbClr val="FF0000"/>
                </a:solidFill>
                <a:latin typeface="Bodoni MT" pitchFamily="18" charset="0"/>
                <a:sym typeface="Wingdings" pitchFamily="2" charset="2"/>
              </a:rPr>
              <a:t>SIMPLE </a:t>
            </a:r>
            <a:r>
              <a:rPr lang="en-GB" sz="2100" b="1" dirty="0" smtClean="0">
                <a:latin typeface="Bodoni MT" pitchFamily="18" charset="0"/>
                <a:sym typeface="Wingdings" pitchFamily="2" charset="2"/>
              </a:rPr>
              <a:t>and </a:t>
            </a:r>
            <a:r>
              <a:rPr lang="en-GB" sz="2100" b="1" dirty="0" smtClean="0">
                <a:solidFill>
                  <a:srgbClr val="FF0000"/>
                </a:solidFill>
                <a:latin typeface="Bodoni MT" pitchFamily="18" charset="0"/>
                <a:sym typeface="Wingdings" pitchFamily="2" charset="2"/>
              </a:rPr>
              <a:t>GROSS </a:t>
            </a:r>
            <a:r>
              <a:rPr lang="en-GB" sz="2100" b="1" dirty="0" smtClean="0">
                <a:latin typeface="Bodoni MT" pitchFamily="18" charset="0"/>
                <a:sym typeface="Wingdings" pitchFamily="2" charset="2"/>
              </a:rPr>
              <a:t>skills. At the </a:t>
            </a:r>
            <a:r>
              <a:rPr lang="en-GB" sz="2100" b="1" dirty="0" smtClean="0">
                <a:solidFill>
                  <a:srgbClr val="FF0000"/>
                </a:solidFill>
                <a:latin typeface="Bodoni MT" pitchFamily="18" charset="0"/>
                <a:sym typeface="Wingdings" pitchFamily="2" charset="2"/>
              </a:rPr>
              <a:t>ASSOCIATIVE</a:t>
            </a:r>
            <a:r>
              <a:rPr lang="en-GB" sz="2100" b="1" dirty="0" smtClean="0">
                <a:latin typeface="Bodoni MT" pitchFamily="18" charset="0"/>
                <a:sym typeface="Wingdings" pitchFamily="2" charset="2"/>
              </a:rPr>
              <a:t> stage the dominant response is likely to be incorrect. High arousal causes </a:t>
            </a:r>
            <a:r>
              <a:rPr lang="en-GB" sz="2100" b="1" dirty="0" smtClean="0">
                <a:solidFill>
                  <a:srgbClr val="FF0000"/>
                </a:solidFill>
                <a:latin typeface="Bodoni MT" pitchFamily="18" charset="0"/>
                <a:sym typeface="Wingdings" pitchFamily="2" charset="2"/>
              </a:rPr>
              <a:t>MISTAKES</a:t>
            </a:r>
            <a:r>
              <a:rPr lang="en-GB" sz="2100" b="1" dirty="0" smtClean="0">
                <a:latin typeface="Bodoni MT" pitchFamily="18" charset="0"/>
                <a:sym typeface="Wingdings" pitchFamily="2" charset="2"/>
              </a:rPr>
              <a:t>. </a:t>
            </a:r>
            <a:r>
              <a:rPr lang="en-GB" sz="2100" b="1" dirty="0" err="1" smtClean="0">
                <a:solidFill>
                  <a:srgbClr val="FF0000"/>
                </a:solidFill>
                <a:latin typeface="Bodoni MT" pitchFamily="18" charset="0"/>
                <a:sym typeface="Wingdings" pitchFamily="2" charset="2"/>
              </a:rPr>
              <a:t>McCullage</a:t>
            </a:r>
            <a:r>
              <a:rPr lang="en-GB" sz="2100" b="1" dirty="0" smtClean="0">
                <a:solidFill>
                  <a:srgbClr val="FF0000"/>
                </a:solidFill>
                <a:latin typeface="Bodoni MT" pitchFamily="18" charset="0"/>
                <a:sym typeface="Wingdings" pitchFamily="2" charset="2"/>
              </a:rPr>
              <a:t> </a:t>
            </a:r>
            <a:r>
              <a:rPr lang="en-GB" sz="2100" b="1" dirty="0" smtClean="0">
                <a:latin typeface="Bodoni MT" pitchFamily="18" charset="0"/>
                <a:sym typeface="Wingdings" pitchFamily="2" charset="2"/>
              </a:rPr>
              <a:t>challenged this stating that skills were learned more when co-actors were </a:t>
            </a:r>
            <a:r>
              <a:rPr lang="en-GB" sz="2100" b="1" dirty="0" smtClean="0">
                <a:solidFill>
                  <a:srgbClr val="FF0000"/>
                </a:solidFill>
                <a:latin typeface="Bodoni MT" pitchFamily="18" charset="0"/>
                <a:sym typeface="Wingdings" pitchFamily="2" charset="2"/>
              </a:rPr>
              <a:t>LEARNERS</a:t>
            </a:r>
            <a:r>
              <a:rPr lang="en-GB" sz="2100" b="1" dirty="0" smtClean="0">
                <a:latin typeface="Bodoni MT" pitchFamily="18" charset="0"/>
                <a:sym typeface="Wingdings" pitchFamily="2" charset="2"/>
              </a:rPr>
              <a:t> but were also of higher </a:t>
            </a:r>
            <a:r>
              <a:rPr lang="en-GB" sz="2100" b="1" dirty="0" smtClean="0">
                <a:solidFill>
                  <a:srgbClr val="FF0000"/>
                </a:solidFill>
                <a:latin typeface="Bodoni MT" pitchFamily="18" charset="0"/>
                <a:sym typeface="Wingdings" pitchFamily="2" charset="2"/>
              </a:rPr>
              <a:t>ABILITY</a:t>
            </a:r>
            <a:r>
              <a:rPr lang="en-GB" sz="2100" b="1" dirty="0" smtClean="0">
                <a:latin typeface="Bodoni MT" pitchFamily="18" charset="0"/>
                <a:sym typeface="Wingdings" pitchFamily="2" charset="2"/>
              </a:rPr>
              <a:t>. </a:t>
            </a:r>
          </a:p>
          <a:p>
            <a:pPr marL="457200" indent="-457200">
              <a:buNone/>
            </a:pPr>
            <a:r>
              <a:rPr lang="en-GB" sz="2100" b="1" dirty="0" smtClean="0">
                <a:latin typeface="Bodoni MT" pitchFamily="18" charset="0"/>
                <a:sym typeface="Wingdings" pitchFamily="2" charset="2"/>
              </a:rPr>
              <a:t>	Critically evaluate this theory. Is the effect of an audience the same on all performers? What about Fine skills?</a:t>
            </a:r>
            <a:endParaRPr lang="en-GB" sz="2100" b="1" dirty="0" smtClean="0">
              <a:latin typeface="Bodoni MT" pitchFamily="18" charset="0"/>
            </a:endParaRPr>
          </a:p>
          <a:p>
            <a:endParaRPr lang="en-GB" sz="2100" b="1" dirty="0" smtClean="0">
              <a:latin typeface="Bodoni MT" pitchFamily="18" charset="0"/>
            </a:endParaRPr>
          </a:p>
          <a:p>
            <a:endParaRPr lang="en-GB" sz="2100" b="1" dirty="0" smtClean="0">
              <a:latin typeface="Bodoni MT" pitchFamily="18" charset="0"/>
            </a:endParaRPr>
          </a:p>
          <a:p>
            <a:endParaRPr lang="en-GB" sz="2100" b="1" dirty="0" smtClean="0">
              <a:latin typeface="Bodoni MT" pitchFamily="18" charset="0"/>
            </a:endParaRPr>
          </a:p>
          <a:p>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100" b="1" dirty="0" smtClean="0">
                <a:latin typeface="Bodoni MT" pitchFamily="18" charset="0"/>
              </a:rPr>
              <a:t>SOCIAL FACILITATION AND INHIBITION</a:t>
            </a:r>
          </a:p>
          <a:p>
            <a:pPr>
              <a:buNone/>
            </a:pPr>
            <a:r>
              <a:rPr lang="en-GB" sz="2100" b="1" dirty="0" smtClean="0">
                <a:latin typeface="Bodoni MT" pitchFamily="18" charset="0"/>
              </a:rPr>
              <a:t>2) 	</a:t>
            </a:r>
            <a:r>
              <a:rPr lang="en-GB" sz="2100" b="1" dirty="0" smtClean="0">
                <a:solidFill>
                  <a:srgbClr val="FF0000"/>
                </a:solidFill>
                <a:latin typeface="Bodoni MT" pitchFamily="18" charset="0"/>
              </a:rPr>
              <a:t>EVALUATION APPREHENSION: </a:t>
            </a:r>
            <a:r>
              <a:rPr lang="en-GB" sz="2100" b="1" dirty="0" smtClean="0">
                <a:latin typeface="Bodoni MT" pitchFamily="18" charset="0"/>
              </a:rPr>
              <a:t>(</a:t>
            </a:r>
            <a:r>
              <a:rPr lang="en-GB" sz="2100" b="1" dirty="0" smtClean="0">
                <a:solidFill>
                  <a:srgbClr val="FF0000"/>
                </a:solidFill>
                <a:latin typeface="Bodoni MT" pitchFamily="18" charset="0"/>
              </a:rPr>
              <a:t>Cottrell </a:t>
            </a:r>
            <a:r>
              <a:rPr lang="en-GB" sz="2100" b="1" dirty="0" smtClean="0">
                <a:latin typeface="Bodoni MT" pitchFamily="18" charset="0"/>
              </a:rPr>
              <a:t>1968) Proposed the mere presence of others did not always raise arousal. It happened only when the performer perceived that they were being </a:t>
            </a:r>
            <a:r>
              <a:rPr lang="en-GB" sz="2100" b="1" dirty="0" smtClean="0">
                <a:solidFill>
                  <a:srgbClr val="FF0000"/>
                </a:solidFill>
                <a:latin typeface="Bodoni MT" pitchFamily="18" charset="0"/>
              </a:rPr>
              <a:t>ASSESSED</a:t>
            </a:r>
            <a:r>
              <a:rPr lang="en-GB" sz="2100" b="1" dirty="0" smtClean="0">
                <a:latin typeface="Bodoni MT" pitchFamily="18" charset="0"/>
              </a:rPr>
              <a:t> or </a:t>
            </a:r>
            <a:r>
              <a:rPr lang="en-GB" sz="2100" b="1" dirty="0" smtClean="0">
                <a:solidFill>
                  <a:srgbClr val="FF0000"/>
                </a:solidFill>
                <a:latin typeface="Bodoni MT" pitchFamily="18" charset="0"/>
              </a:rPr>
              <a:t>JUDGED</a:t>
            </a:r>
            <a:r>
              <a:rPr lang="en-GB" sz="2100" b="1" dirty="0" smtClean="0">
                <a:latin typeface="Bodoni MT" pitchFamily="18" charset="0"/>
              </a:rPr>
              <a:t>. </a:t>
            </a:r>
          </a:p>
          <a:p>
            <a:r>
              <a:rPr lang="en-GB" sz="2100" b="1" dirty="0" smtClean="0">
                <a:latin typeface="Bodoni MT" pitchFamily="18" charset="0"/>
              </a:rPr>
              <a:t>3 more Theories relate to the </a:t>
            </a:r>
            <a:r>
              <a:rPr lang="en-GB" sz="2100" b="1" dirty="0" smtClean="0">
                <a:solidFill>
                  <a:srgbClr val="FF0000"/>
                </a:solidFill>
                <a:latin typeface="Bodoni MT" pitchFamily="18" charset="0"/>
              </a:rPr>
              <a:t>FACILITATION </a:t>
            </a:r>
            <a:r>
              <a:rPr lang="en-GB" sz="2100" b="1" dirty="0" smtClean="0">
                <a:latin typeface="Bodoni MT" pitchFamily="18" charset="0"/>
              </a:rPr>
              <a:t>or </a:t>
            </a:r>
            <a:r>
              <a:rPr lang="en-GB" sz="2100" b="1" dirty="0" smtClean="0">
                <a:solidFill>
                  <a:srgbClr val="FF0000"/>
                </a:solidFill>
                <a:latin typeface="Bodoni MT" pitchFamily="18" charset="0"/>
              </a:rPr>
              <a:t>INHIBITION </a:t>
            </a:r>
            <a:r>
              <a:rPr lang="en-GB" sz="2100" b="1" dirty="0" smtClean="0">
                <a:latin typeface="Bodoni MT" pitchFamily="18" charset="0"/>
              </a:rPr>
              <a:t>of performance</a:t>
            </a:r>
          </a:p>
          <a:p>
            <a:pPr marL="457200" indent="-457200">
              <a:buAutoNum type="alphaUcParenR"/>
            </a:pPr>
            <a:r>
              <a:rPr lang="en-GB" sz="2100" b="1" dirty="0" smtClean="0">
                <a:latin typeface="Bodoni MT" pitchFamily="18" charset="0"/>
              </a:rPr>
              <a:t>The </a:t>
            </a:r>
            <a:r>
              <a:rPr lang="en-GB" sz="2100" b="1" dirty="0" smtClean="0">
                <a:solidFill>
                  <a:srgbClr val="FF0000"/>
                </a:solidFill>
                <a:latin typeface="Bodoni MT" pitchFamily="18" charset="0"/>
              </a:rPr>
              <a:t>HOME ADVANTAGE EFFECT: </a:t>
            </a:r>
            <a:r>
              <a:rPr lang="en-GB" sz="2100" b="1" dirty="0" smtClean="0">
                <a:latin typeface="Bodoni MT" pitchFamily="18" charset="0"/>
              </a:rPr>
              <a:t>large support provides the home team with an advantage</a:t>
            </a:r>
          </a:p>
          <a:p>
            <a:pPr marL="457200" indent="-457200">
              <a:buAutoNum type="alphaUcParenR"/>
            </a:pPr>
            <a:r>
              <a:rPr lang="en-GB" sz="2100" b="1" dirty="0" smtClean="0">
                <a:latin typeface="Bodoni MT" pitchFamily="18" charset="0"/>
              </a:rPr>
              <a:t>The </a:t>
            </a:r>
            <a:r>
              <a:rPr lang="en-GB" sz="2100" b="1" dirty="0" smtClean="0">
                <a:solidFill>
                  <a:srgbClr val="FF0000"/>
                </a:solidFill>
                <a:latin typeface="Bodoni MT" pitchFamily="18" charset="0"/>
              </a:rPr>
              <a:t>PROXIMITY EFFECT</a:t>
            </a:r>
            <a:r>
              <a:rPr lang="en-GB" sz="2100" b="1" dirty="0" smtClean="0">
                <a:latin typeface="Bodoni MT" pitchFamily="18" charset="0"/>
              </a:rPr>
              <a:t>: The </a:t>
            </a:r>
            <a:r>
              <a:rPr lang="en-GB" sz="2100" b="1" dirty="0" smtClean="0">
                <a:solidFill>
                  <a:srgbClr val="FF0000"/>
                </a:solidFill>
                <a:latin typeface="Bodoni MT" pitchFamily="18" charset="0"/>
              </a:rPr>
              <a:t>LOCATION</a:t>
            </a:r>
            <a:r>
              <a:rPr lang="en-GB" sz="2100" b="1" dirty="0" smtClean="0">
                <a:latin typeface="Bodoni MT" pitchFamily="18" charset="0"/>
              </a:rPr>
              <a:t> of the audience in relation to performance is important for social facilitation or inhibition. If they are CLOSE it is more intense. The</a:t>
            </a:r>
            <a:r>
              <a:rPr lang="en-GB" sz="2100" b="1" dirty="0" smtClean="0">
                <a:solidFill>
                  <a:srgbClr val="FF0000"/>
                </a:solidFill>
                <a:latin typeface="Bodoni MT" pitchFamily="18" charset="0"/>
              </a:rPr>
              <a:t> OUTCOME </a:t>
            </a:r>
            <a:r>
              <a:rPr lang="en-GB" sz="2100" b="1" dirty="0" smtClean="0">
                <a:latin typeface="Bodoni MT" pitchFamily="18" charset="0"/>
              </a:rPr>
              <a:t>is determined by the </a:t>
            </a:r>
            <a:r>
              <a:rPr lang="en-GB" sz="2100" b="1" dirty="0" smtClean="0">
                <a:solidFill>
                  <a:srgbClr val="FF0000"/>
                </a:solidFill>
                <a:latin typeface="Bodoni MT" pitchFamily="18" charset="0"/>
              </a:rPr>
              <a:t>PERSONALITY, STAGE OF LEARNING </a:t>
            </a:r>
            <a:r>
              <a:rPr lang="en-GB" sz="2100" b="1" dirty="0" smtClean="0">
                <a:latin typeface="Bodoni MT" pitchFamily="18" charset="0"/>
              </a:rPr>
              <a:t>and level of </a:t>
            </a:r>
            <a:r>
              <a:rPr lang="en-GB" sz="2100" b="1" dirty="0" smtClean="0">
                <a:solidFill>
                  <a:srgbClr val="FF0000"/>
                </a:solidFill>
                <a:latin typeface="Bodoni MT" pitchFamily="18" charset="0"/>
              </a:rPr>
              <a:t>EXPERIENCE</a:t>
            </a:r>
          </a:p>
          <a:p>
            <a:pPr marL="457200" indent="-457200">
              <a:buAutoNum type="alphaUcParenR"/>
            </a:pPr>
            <a:r>
              <a:rPr lang="en-GB" sz="2100" b="1" dirty="0" smtClean="0">
                <a:solidFill>
                  <a:srgbClr val="FF0000"/>
                </a:solidFill>
                <a:latin typeface="Bodoni MT" pitchFamily="18" charset="0"/>
              </a:rPr>
              <a:t>DISTRACTION - CONFLICT THEORY</a:t>
            </a:r>
            <a:r>
              <a:rPr lang="en-GB" sz="2100" b="1" dirty="0" smtClean="0">
                <a:latin typeface="Bodoni MT" pitchFamily="18" charset="0"/>
              </a:rPr>
              <a:t>: The </a:t>
            </a:r>
            <a:r>
              <a:rPr lang="en-GB" sz="2100" b="1" dirty="0" smtClean="0">
                <a:solidFill>
                  <a:srgbClr val="FF0000"/>
                </a:solidFill>
                <a:latin typeface="Bodoni MT" pitchFamily="18" charset="0"/>
              </a:rPr>
              <a:t>LIMITATIONS</a:t>
            </a:r>
            <a:r>
              <a:rPr lang="en-GB" sz="2100" b="1" dirty="0" smtClean="0">
                <a:latin typeface="Bodoni MT" pitchFamily="18" charset="0"/>
              </a:rPr>
              <a:t> of the performers </a:t>
            </a:r>
            <a:r>
              <a:rPr lang="en-GB" sz="2100" b="1" dirty="0" smtClean="0">
                <a:solidFill>
                  <a:srgbClr val="FF0000"/>
                </a:solidFill>
                <a:latin typeface="Bodoni MT" pitchFamily="18" charset="0"/>
              </a:rPr>
              <a:t>ATTENTIONAL </a:t>
            </a:r>
            <a:r>
              <a:rPr lang="en-GB" sz="2100" b="1" dirty="0" smtClean="0">
                <a:latin typeface="Bodoni MT" pitchFamily="18" charset="0"/>
              </a:rPr>
              <a:t>capacity can affect performance. Attention can only be given to a </a:t>
            </a:r>
            <a:r>
              <a:rPr lang="en-GB" sz="2100" b="1" dirty="0" smtClean="0">
                <a:solidFill>
                  <a:srgbClr val="FF0000"/>
                </a:solidFill>
                <a:latin typeface="Bodoni MT" pitchFamily="18" charset="0"/>
              </a:rPr>
              <a:t>LIMITED </a:t>
            </a:r>
            <a:r>
              <a:rPr lang="en-GB" sz="2100" b="1" dirty="0" smtClean="0">
                <a:latin typeface="Bodoni MT" pitchFamily="18" charset="0"/>
              </a:rPr>
              <a:t>number of </a:t>
            </a:r>
            <a:r>
              <a:rPr lang="en-GB" sz="2100" b="1" dirty="0" smtClean="0">
                <a:solidFill>
                  <a:srgbClr val="FF0000"/>
                </a:solidFill>
                <a:latin typeface="Bodoni MT" pitchFamily="18" charset="0"/>
              </a:rPr>
              <a:t>CUES</a:t>
            </a:r>
            <a:r>
              <a:rPr lang="en-GB" sz="2100" b="1" dirty="0" smtClean="0">
                <a:latin typeface="Bodoni MT" pitchFamily="18" charset="0"/>
              </a:rPr>
              <a:t>. </a:t>
            </a:r>
            <a:r>
              <a:rPr lang="en-GB" sz="2100" b="1" dirty="0" smtClean="0">
                <a:solidFill>
                  <a:srgbClr val="FF0000"/>
                </a:solidFill>
                <a:latin typeface="Bodoni MT" pitchFamily="18" charset="0"/>
              </a:rPr>
              <a:t>SPECTATORS</a:t>
            </a:r>
            <a:r>
              <a:rPr lang="en-GB" sz="2100" b="1" dirty="0" smtClean="0">
                <a:latin typeface="Bodoni MT" pitchFamily="18" charset="0"/>
              </a:rPr>
              <a:t> demand the same amount of data as does the situation adding to </a:t>
            </a:r>
            <a:r>
              <a:rPr lang="en-GB" sz="2100" b="1" dirty="0" smtClean="0">
                <a:solidFill>
                  <a:srgbClr val="FF0000"/>
                </a:solidFill>
                <a:latin typeface="Bodoni MT" pitchFamily="18" charset="0"/>
              </a:rPr>
              <a:t>DISTRACTION. SIMPLE </a:t>
            </a:r>
            <a:r>
              <a:rPr lang="en-GB" sz="2100" b="1" dirty="0" smtClean="0">
                <a:latin typeface="Bodoni MT" pitchFamily="18" charset="0"/>
              </a:rPr>
              <a:t>tasks are performed well in front of audience and </a:t>
            </a:r>
            <a:r>
              <a:rPr lang="en-GB" sz="2100" b="1" dirty="0" smtClean="0">
                <a:solidFill>
                  <a:srgbClr val="FF0000"/>
                </a:solidFill>
                <a:latin typeface="Bodoni MT" pitchFamily="18" charset="0"/>
              </a:rPr>
              <a:t>COMPLEX</a:t>
            </a:r>
            <a:r>
              <a:rPr lang="en-GB" sz="2100" b="1" dirty="0" smtClean="0">
                <a:latin typeface="Bodoni MT" pitchFamily="18" charset="0"/>
              </a:rPr>
              <a:t> skills are not</a:t>
            </a:r>
          </a:p>
          <a:p>
            <a:pPr marL="457200" indent="-457200"/>
            <a:r>
              <a:rPr lang="en-GB" sz="2100" b="1" dirty="0" smtClean="0">
                <a:latin typeface="Bodoni MT" pitchFamily="18" charset="0"/>
              </a:rPr>
              <a:t>The following </a:t>
            </a:r>
            <a:r>
              <a:rPr lang="en-GB" sz="2100" b="1" dirty="0" smtClean="0">
                <a:solidFill>
                  <a:srgbClr val="FF0000"/>
                </a:solidFill>
                <a:latin typeface="Bodoni MT" pitchFamily="18" charset="0"/>
              </a:rPr>
              <a:t>9 STRATEGIES </a:t>
            </a:r>
            <a:r>
              <a:rPr lang="en-GB" sz="2100" b="1" dirty="0" smtClean="0">
                <a:latin typeface="Bodoni MT" pitchFamily="18" charset="0"/>
              </a:rPr>
              <a:t>help athletes cope with audiences: 1) </a:t>
            </a:r>
            <a:r>
              <a:rPr lang="en-GB" sz="2100" b="1" dirty="0" smtClean="0">
                <a:solidFill>
                  <a:srgbClr val="FF0000"/>
                </a:solidFill>
                <a:latin typeface="Bodoni MT" pitchFamily="18" charset="0"/>
              </a:rPr>
              <a:t>MENTAL</a:t>
            </a:r>
            <a:r>
              <a:rPr lang="en-GB" sz="2100" b="1" dirty="0" smtClean="0">
                <a:latin typeface="Bodoni MT" pitchFamily="18" charset="0"/>
              </a:rPr>
              <a:t> </a:t>
            </a:r>
            <a:r>
              <a:rPr lang="en-GB" sz="2100" b="1" dirty="0" smtClean="0">
                <a:solidFill>
                  <a:srgbClr val="FF0000"/>
                </a:solidFill>
                <a:latin typeface="Bodoni MT" pitchFamily="18" charset="0"/>
              </a:rPr>
              <a:t>IMAGERY </a:t>
            </a:r>
            <a:r>
              <a:rPr lang="en-GB" sz="2100" b="1" dirty="0" smtClean="0">
                <a:latin typeface="Bodoni MT" pitchFamily="18" charset="0"/>
              </a:rPr>
              <a:t>2) </a:t>
            </a:r>
            <a:r>
              <a:rPr lang="en-GB" sz="2100" b="1" dirty="0" smtClean="0">
                <a:solidFill>
                  <a:srgbClr val="FF0000"/>
                </a:solidFill>
                <a:latin typeface="Bodoni MT" pitchFamily="18" charset="0"/>
              </a:rPr>
              <a:t>SELECTIVE ATTENTION </a:t>
            </a:r>
            <a:r>
              <a:rPr lang="en-GB" sz="2100" b="1" dirty="0" smtClean="0">
                <a:latin typeface="Bodoni MT" pitchFamily="18" charset="0"/>
              </a:rPr>
              <a:t>3) </a:t>
            </a:r>
            <a:r>
              <a:rPr lang="en-GB" sz="2100" b="1" dirty="0" smtClean="0">
                <a:solidFill>
                  <a:srgbClr val="FF0000"/>
                </a:solidFill>
                <a:latin typeface="Bodoni MT" pitchFamily="18" charset="0"/>
              </a:rPr>
              <a:t>SELF TALK </a:t>
            </a:r>
            <a:r>
              <a:rPr lang="en-GB" sz="2100" b="1" dirty="0" smtClean="0">
                <a:latin typeface="Bodoni MT" pitchFamily="18" charset="0"/>
              </a:rPr>
              <a:t>4) </a:t>
            </a:r>
            <a:r>
              <a:rPr lang="en-GB" sz="2100" b="1" dirty="0" smtClean="0">
                <a:solidFill>
                  <a:srgbClr val="FF0000"/>
                </a:solidFill>
                <a:latin typeface="Bodoni MT" pitchFamily="18" charset="0"/>
              </a:rPr>
              <a:t>PRACTICE </a:t>
            </a:r>
            <a:r>
              <a:rPr lang="en-GB" sz="2100" b="1" dirty="0" smtClean="0">
                <a:latin typeface="Bodoni MT" pitchFamily="18" charset="0"/>
              </a:rPr>
              <a:t>in front of audience 5) </a:t>
            </a:r>
            <a:r>
              <a:rPr lang="en-GB" sz="2100" b="1" dirty="0" smtClean="0">
                <a:solidFill>
                  <a:srgbClr val="FF0000"/>
                </a:solidFill>
                <a:latin typeface="Bodoni MT" pitchFamily="18" charset="0"/>
              </a:rPr>
              <a:t>OVERLEARNING </a:t>
            </a:r>
            <a:r>
              <a:rPr lang="en-GB" sz="2100" b="1" dirty="0" smtClean="0">
                <a:latin typeface="Bodoni MT" pitchFamily="18" charset="0"/>
              </a:rPr>
              <a:t>6) </a:t>
            </a:r>
            <a:r>
              <a:rPr lang="en-GB" sz="2100" b="1" dirty="0" smtClean="0">
                <a:solidFill>
                  <a:srgbClr val="FF0000"/>
                </a:solidFill>
                <a:latin typeface="Bodoni MT" pitchFamily="18" charset="0"/>
              </a:rPr>
              <a:t>SELF EFFICACY </a:t>
            </a:r>
            <a:r>
              <a:rPr lang="en-GB" sz="2100" b="1" dirty="0" smtClean="0">
                <a:latin typeface="Bodoni MT" pitchFamily="18" charset="0"/>
              </a:rPr>
              <a:t>7) </a:t>
            </a:r>
            <a:r>
              <a:rPr lang="en-GB" sz="2100" b="1" dirty="0" smtClean="0">
                <a:solidFill>
                  <a:srgbClr val="FF0000"/>
                </a:solidFill>
                <a:latin typeface="Bodoni MT" pitchFamily="18" charset="0"/>
              </a:rPr>
              <a:t>POSITIVE REINFORCEMENT </a:t>
            </a:r>
            <a:r>
              <a:rPr lang="en-GB" sz="2100" b="1" dirty="0" smtClean="0">
                <a:latin typeface="Bodoni MT" pitchFamily="18" charset="0"/>
              </a:rPr>
              <a:t>8) </a:t>
            </a:r>
            <a:r>
              <a:rPr lang="en-GB" sz="2100" b="1" dirty="0" smtClean="0">
                <a:solidFill>
                  <a:srgbClr val="FF0000"/>
                </a:solidFill>
                <a:latin typeface="Bodoni MT" pitchFamily="18" charset="0"/>
              </a:rPr>
              <a:t>ATTRIBUTION</a:t>
            </a:r>
            <a:r>
              <a:rPr lang="en-GB" sz="2100" b="1" dirty="0" smtClean="0">
                <a:latin typeface="Bodoni MT" pitchFamily="18" charset="0"/>
              </a:rPr>
              <a:t> 9) </a:t>
            </a:r>
            <a:r>
              <a:rPr lang="en-GB" sz="2100" b="1" dirty="0" smtClean="0">
                <a:solidFill>
                  <a:srgbClr val="FF0000"/>
                </a:solidFill>
                <a:latin typeface="Bodoni MT" pitchFamily="18" charset="0"/>
              </a:rPr>
              <a:t>CONCENTRATION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200" b="1" dirty="0" smtClean="0">
                <a:latin typeface="Bodoni MT" pitchFamily="18" charset="0"/>
              </a:rPr>
              <a:t>GOAL SETTING </a:t>
            </a:r>
          </a:p>
          <a:p>
            <a:r>
              <a:rPr lang="en-GB" sz="2200" b="1" dirty="0" smtClean="0">
                <a:latin typeface="Bodoni MT" pitchFamily="18" charset="0"/>
              </a:rPr>
              <a:t>An individual’s </a:t>
            </a:r>
            <a:r>
              <a:rPr lang="en-GB" sz="2200" b="1" dirty="0" smtClean="0">
                <a:solidFill>
                  <a:srgbClr val="FF0000"/>
                </a:solidFill>
                <a:latin typeface="Bodoni MT" pitchFamily="18" charset="0"/>
              </a:rPr>
              <a:t>PERCEPTION</a:t>
            </a:r>
            <a:r>
              <a:rPr lang="en-GB" sz="2200" b="1" dirty="0" smtClean="0">
                <a:latin typeface="Bodoni MT" pitchFamily="18" charset="0"/>
              </a:rPr>
              <a:t> of their own </a:t>
            </a:r>
            <a:r>
              <a:rPr lang="en-GB" sz="2200" b="1" dirty="0" smtClean="0">
                <a:solidFill>
                  <a:srgbClr val="FF0000"/>
                </a:solidFill>
                <a:latin typeface="Bodoni MT" pitchFamily="18" charset="0"/>
              </a:rPr>
              <a:t>ABILITY</a:t>
            </a:r>
            <a:r>
              <a:rPr lang="en-GB" sz="2200" b="1" dirty="0" smtClean="0">
                <a:latin typeface="Bodoni MT" pitchFamily="18" charset="0"/>
              </a:rPr>
              <a:t> to succeed in a </a:t>
            </a:r>
            <a:r>
              <a:rPr lang="en-GB" sz="2200" b="1" dirty="0" smtClean="0">
                <a:solidFill>
                  <a:srgbClr val="FF0000"/>
                </a:solidFill>
                <a:latin typeface="Bodoni MT" pitchFamily="18" charset="0"/>
              </a:rPr>
              <a:t>PERFORMANCE</a:t>
            </a:r>
            <a:r>
              <a:rPr lang="en-GB" sz="2200" b="1" dirty="0" smtClean="0">
                <a:latin typeface="Bodoni MT" pitchFamily="18" charset="0"/>
              </a:rPr>
              <a:t> is the major factor which determines </a:t>
            </a:r>
            <a:r>
              <a:rPr lang="en-GB" sz="2200" b="1" dirty="0" smtClean="0">
                <a:solidFill>
                  <a:srgbClr val="FF0000"/>
                </a:solidFill>
                <a:latin typeface="Bodoni MT" pitchFamily="18" charset="0"/>
              </a:rPr>
              <a:t>PARTICIPATION </a:t>
            </a:r>
            <a:r>
              <a:rPr lang="en-GB" sz="2200" b="1" dirty="0" smtClean="0">
                <a:latin typeface="Bodoni MT" pitchFamily="18" charset="0"/>
              </a:rPr>
              <a:t>and </a:t>
            </a:r>
            <a:r>
              <a:rPr lang="en-GB" sz="2200" b="1" dirty="0" smtClean="0">
                <a:solidFill>
                  <a:srgbClr val="FF0000"/>
                </a:solidFill>
                <a:latin typeface="Bodoni MT" pitchFamily="18" charset="0"/>
              </a:rPr>
              <a:t>PERSISTENCE</a:t>
            </a:r>
            <a:r>
              <a:rPr lang="en-GB" sz="2200" b="1" dirty="0" smtClean="0">
                <a:latin typeface="Bodoni MT" pitchFamily="18" charset="0"/>
              </a:rPr>
              <a:t> in a task. </a:t>
            </a:r>
            <a:r>
              <a:rPr lang="en-GB" sz="2200" b="1" dirty="0" smtClean="0">
                <a:solidFill>
                  <a:srgbClr val="FF0000"/>
                </a:solidFill>
                <a:latin typeface="Bodoni MT" pitchFamily="18" charset="0"/>
              </a:rPr>
              <a:t>POSITIVE SELF PERCEPTION </a:t>
            </a:r>
            <a:r>
              <a:rPr lang="en-GB" sz="2200" b="1" dirty="0" smtClean="0">
                <a:latin typeface="Bodoni MT" pitchFamily="18" charset="0"/>
              </a:rPr>
              <a:t>encourages healthy balanced lifestyles. </a:t>
            </a:r>
            <a:r>
              <a:rPr lang="en-GB" sz="2200" b="1" dirty="0" smtClean="0">
                <a:solidFill>
                  <a:srgbClr val="FF0000"/>
                </a:solidFill>
                <a:latin typeface="Bodoni MT" pitchFamily="18" charset="0"/>
              </a:rPr>
              <a:t>GOAL SETTING </a:t>
            </a:r>
            <a:r>
              <a:rPr lang="en-GB" sz="2200" b="1" dirty="0" smtClean="0">
                <a:latin typeface="Bodoni MT" pitchFamily="18" charset="0"/>
              </a:rPr>
              <a:t>can develop self perception, reduce </a:t>
            </a:r>
            <a:r>
              <a:rPr lang="en-GB" sz="2200" b="1" dirty="0" smtClean="0">
                <a:solidFill>
                  <a:srgbClr val="FF0000"/>
                </a:solidFill>
                <a:latin typeface="Bodoni MT" pitchFamily="18" charset="0"/>
              </a:rPr>
              <a:t>ANXIETY</a:t>
            </a:r>
            <a:r>
              <a:rPr lang="en-GB" sz="2200" b="1" dirty="0" smtClean="0">
                <a:latin typeface="Bodoni MT" pitchFamily="18" charset="0"/>
              </a:rPr>
              <a:t>, and facilitate</a:t>
            </a:r>
            <a:r>
              <a:rPr lang="en-GB" sz="2200" b="1" dirty="0" smtClean="0">
                <a:solidFill>
                  <a:srgbClr val="FF0000"/>
                </a:solidFill>
                <a:latin typeface="Bodoni MT" pitchFamily="18" charset="0"/>
              </a:rPr>
              <a:t> OPTIMUM </a:t>
            </a:r>
            <a:r>
              <a:rPr lang="en-GB" sz="2200" b="1" dirty="0" smtClean="0">
                <a:latin typeface="Bodoni MT" pitchFamily="18" charset="0"/>
              </a:rPr>
              <a:t>performance by increasing </a:t>
            </a:r>
            <a:r>
              <a:rPr lang="en-GB" sz="2200" b="1" dirty="0" smtClean="0">
                <a:solidFill>
                  <a:srgbClr val="FF0000"/>
                </a:solidFill>
                <a:latin typeface="Bodoni MT" pitchFamily="18" charset="0"/>
              </a:rPr>
              <a:t>CONFIDENCE </a:t>
            </a:r>
          </a:p>
          <a:p>
            <a:r>
              <a:rPr lang="en-GB" sz="2200" b="1" dirty="0" smtClean="0">
                <a:latin typeface="Bodoni MT" pitchFamily="18" charset="0"/>
              </a:rPr>
              <a:t>Goal Setting influences performance in 4 ways:</a:t>
            </a:r>
          </a:p>
          <a:p>
            <a:pPr marL="457200" indent="-457200">
              <a:buAutoNum type="arabicParenR"/>
            </a:pPr>
            <a:r>
              <a:rPr lang="en-GB" sz="2200" b="1" dirty="0" smtClean="0">
                <a:latin typeface="Bodoni MT" pitchFamily="18" charset="0"/>
              </a:rPr>
              <a:t>It directs the </a:t>
            </a:r>
            <a:r>
              <a:rPr lang="en-GB" sz="2200" b="1" dirty="0" smtClean="0">
                <a:solidFill>
                  <a:srgbClr val="FF0000"/>
                </a:solidFill>
                <a:latin typeface="Bodoni MT" pitchFamily="18" charset="0"/>
              </a:rPr>
              <a:t>ATTENTION </a:t>
            </a:r>
            <a:r>
              <a:rPr lang="en-GB" sz="2200" b="1" dirty="0" smtClean="0">
                <a:latin typeface="Bodoni MT" pitchFamily="18" charset="0"/>
              </a:rPr>
              <a:t>onto the desired task 2) It increases the </a:t>
            </a:r>
            <a:r>
              <a:rPr lang="en-GB" sz="2200" b="1" dirty="0" smtClean="0">
                <a:solidFill>
                  <a:srgbClr val="FF0000"/>
                </a:solidFill>
                <a:latin typeface="Bodoni MT" pitchFamily="18" charset="0"/>
              </a:rPr>
              <a:t>EFFORT</a:t>
            </a:r>
            <a:r>
              <a:rPr lang="en-GB" sz="2200" b="1" dirty="0" smtClean="0">
                <a:latin typeface="Bodoni MT" pitchFamily="18" charset="0"/>
              </a:rPr>
              <a:t> applied by the athlete 3) It improves</a:t>
            </a:r>
            <a:r>
              <a:rPr lang="en-GB" sz="2200" b="1" dirty="0" smtClean="0">
                <a:solidFill>
                  <a:srgbClr val="FF0000"/>
                </a:solidFill>
                <a:latin typeface="Bodoni MT" pitchFamily="18" charset="0"/>
              </a:rPr>
              <a:t> PERSISTENCE </a:t>
            </a:r>
            <a:r>
              <a:rPr lang="en-GB" sz="2200" b="1" dirty="0" smtClean="0">
                <a:latin typeface="Bodoni MT" pitchFamily="18" charset="0"/>
              </a:rPr>
              <a:t>when a task becomes difficult 4) The participant is </a:t>
            </a:r>
            <a:r>
              <a:rPr lang="en-GB" sz="2200" b="1" dirty="0" smtClean="0">
                <a:solidFill>
                  <a:srgbClr val="FF0000"/>
                </a:solidFill>
                <a:latin typeface="Bodoni MT" pitchFamily="18" charset="0"/>
              </a:rPr>
              <a:t>MOTIVATED</a:t>
            </a:r>
            <a:r>
              <a:rPr lang="en-GB" sz="2200" b="1" dirty="0" smtClean="0">
                <a:latin typeface="Bodoni MT" pitchFamily="18" charset="0"/>
              </a:rPr>
              <a:t> to use different approaches to learning tasks</a:t>
            </a:r>
          </a:p>
          <a:p>
            <a:pPr marL="457200" indent="-457200"/>
            <a:r>
              <a:rPr lang="en-GB" sz="2200" b="1" dirty="0" smtClean="0">
                <a:latin typeface="Bodoni MT" pitchFamily="18" charset="0"/>
              </a:rPr>
              <a:t>The </a:t>
            </a:r>
            <a:r>
              <a:rPr lang="en-GB" sz="2200" b="1" dirty="0" smtClean="0">
                <a:solidFill>
                  <a:srgbClr val="FF0000"/>
                </a:solidFill>
                <a:latin typeface="Bodoni MT" pitchFamily="18" charset="0"/>
              </a:rPr>
              <a:t>S.M.A.R.T.E.R</a:t>
            </a:r>
            <a:r>
              <a:rPr lang="en-GB" sz="2200" b="1" dirty="0" smtClean="0">
                <a:latin typeface="Bodoni MT" pitchFamily="18" charset="0"/>
              </a:rPr>
              <a:t> principle is effective. </a:t>
            </a:r>
            <a:r>
              <a:rPr lang="en-GB" sz="2200" b="1" i="1" dirty="0" smtClean="0">
                <a:latin typeface="Bodoni MT" pitchFamily="18" charset="0"/>
              </a:rPr>
              <a:t>Specific, Measurable, Accepted, Realistic, Time Based, Exciting, Recorded</a:t>
            </a:r>
            <a:r>
              <a:rPr lang="en-GB" sz="2200" b="1" dirty="0" smtClean="0">
                <a:latin typeface="Bodoni MT" pitchFamily="18" charset="0"/>
              </a:rPr>
              <a:t>. </a:t>
            </a:r>
          </a:p>
          <a:p>
            <a:pPr marL="457200" indent="-457200"/>
            <a:r>
              <a:rPr lang="en-GB" sz="2200" b="1" dirty="0" smtClean="0">
                <a:latin typeface="Bodoni MT" pitchFamily="18" charset="0"/>
              </a:rPr>
              <a:t> Goals can be either :</a:t>
            </a:r>
          </a:p>
          <a:p>
            <a:pPr marL="457200" indent="-457200">
              <a:buAutoNum type="alphaUcParenR"/>
            </a:pPr>
            <a:r>
              <a:rPr lang="en-GB" sz="2200" b="1" dirty="0" smtClean="0">
                <a:solidFill>
                  <a:srgbClr val="FF0000"/>
                </a:solidFill>
                <a:latin typeface="Bodoni MT" pitchFamily="18" charset="0"/>
              </a:rPr>
              <a:t>TIME BASED</a:t>
            </a:r>
            <a:r>
              <a:rPr lang="en-GB" sz="2200" b="1" dirty="0" smtClean="0">
                <a:latin typeface="Bodoni MT" pitchFamily="18" charset="0"/>
              </a:rPr>
              <a:t>: </a:t>
            </a:r>
            <a:r>
              <a:rPr lang="en-GB" sz="2200" b="1" dirty="0" smtClean="0">
                <a:solidFill>
                  <a:srgbClr val="FF0000"/>
                </a:solidFill>
                <a:latin typeface="Bodoni MT" pitchFamily="18" charset="0"/>
              </a:rPr>
              <a:t>LONG</a:t>
            </a:r>
            <a:r>
              <a:rPr lang="en-GB" sz="2200" b="1" dirty="0" smtClean="0">
                <a:latin typeface="Bodoni MT" pitchFamily="18" charset="0"/>
              </a:rPr>
              <a:t> term goals are the ultimate </a:t>
            </a:r>
            <a:r>
              <a:rPr lang="en-GB" sz="2200" b="1" dirty="0" smtClean="0">
                <a:solidFill>
                  <a:srgbClr val="FF0000"/>
                </a:solidFill>
                <a:latin typeface="Bodoni MT" pitchFamily="18" charset="0"/>
              </a:rPr>
              <a:t>AIM</a:t>
            </a:r>
            <a:r>
              <a:rPr lang="en-GB" sz="2200" b="1" dirty="0" smtClean="0">
                <a:latin typeface="Bodoni MT" pitchFamily="18" charset="0"/>
              </a:rPr>
              <a:t>. </a:t>
            </a:r>
            <a:r>
              <a:rPr lang="en-GB" sz="2200" b="1" dirty="0" smtClean="0">
                <a:solidFill>
                  <a:srgbClr val="FF0000"/>
                </a:solidFill>
                <a:latin typeface="Bodoni MT" pitchFamily="18" charset="0"/>
              </a:rPr>
              <a:t>SHORT</a:t>
            </a:r>
            <a:r>
              <a:rPr lang="en-GB" sz="2200" b="1" dirty="0" smtClean="0">
                <a:latin typeface="Bodoni MT" pitchFamily="18" charset="0"/>
              </a:rPr>
              <a:t> term goals are the </a:t>
            </a:r>
            <a:r>
              <a:rPr lang="en-GB" sz="2200" b="1" dirty="0" smtClean="0">
                <a:solidFill>
                  <a:srgbClr val="FF0000"/>
                </a:solidFill>
                <a:latin typeface="Bodoni MT" pitchFamily="18" charset="0"/>
              </a:rPr>
              <a:t>MOST EFFECTIVE </a:t>
            </a:r>
            <a:r>
              <a:rPr lang="en-GB" sz="2200" b="1" dirty="0" smtClean="0">
                <a:latin typeface="Bodoni MT" pitchFamily="18" charset="0"/>
              </a:rPr>
              <a:t>and are the link between </a:t>
            </a:r>
            <a:r>
              <a:rPr lang="en-GB" sz="2200" b="1" dirty="0" smtClean="0">
                <a:solidFill>
                  <a:srgbClr val="FF0000"/>
                </a:solidFill>
                <a:latin typeface="Bodoni MT" pitchFamily="18" charset="0"/>
              </a:rPr>
              <a:t>CAPABILITY</a:t>
            </a:r>
            <a:r>
              <a:rPr lang="en-GB" sz="2200" b="1" dirty="0" smtClean="0">
                <a:latin typeface="Bodoni MT" pitchFamily="18" charset="0"/>
              </a:rPr>
              <a:t> and </a:t>
            </a:r>
            <a:r>
              <a:rPr lang="en-GB" sz="2200" b="1" dirty="0" smtClean="0">
                <a:solidFill>
                  <a:srgbClr val="FF0000"/>
                </a:solidFill>
                <a:latin typeface="Bodoni MT" pitchFamily="18" charset="0"/>
              </a:rPr>
              <a:t>ACHIEVEMENT</a:t>
            </a:r>
            <a:r>
              <a:rPr lang="en-GB" sz="2200" b="1" dirty="0" smtClean="0">
                <a:latin typeface="Bodoni MT" pitchFamily="18" charset="0"/>
              </a:rPr>
              <a:t>. </a:t>
            </a:r>
            <a:r>
              <a:rPr lang="en-GB" sz="2200" b="1" dirty="0" smtClean="0">
                <a:solidFill>
                  <a:srgbClr val="FF0000"/>
                </a:solidFill>
                <a:latin typeface="Bodoni MT" pitchFamily="18" charset="0"/>
              </a:rPr>
              <a:t>MEDIUM</a:t>
            </a:r>
            <a:r>
              <a:rPr lang="en-GB" sz="2200" b="1" dirty="0" smtClean="0">
                <a:latin typeface="Bodoni MT" pitchFamily="18" charset="0"/>
              </a:rPr>
              <a:t> term goals </a:t>
            </a:r>
            <a:r>
              <a:rPr lang="en-GB" sz="2200" b="1" dirty="0" smtClean="0">
                <a:solidFill>
                  <a:srgbClr val="FF0000"/>
                </a:solidFill>
                <a:latin typeface="Bodoni MT" pitchFamily="18" charset="0"/>
              </a:rPr>
              <a:t>ENDORSE</a:t>
            </a:r>
            <a:r>
              <a:rPr lang="en-GB" sz="2200" b="1" dirty="0" smtClean="0">
                <a:latin typeface="Bodoni MT" pitchFamily="18" charset="0"/>
              </a:rPr>
              <a:t> the effectiveness of the short term goals and are good </a:t>
            </a:r>
            <a:r>
              <a:rPr lang="en-GB" sz="2200" b="1" dirty="0" smtClean="0">
                <a:solidFill>
                  <a:srgbClr val="FF0000"/>
                </a:solidFill>
                <a:latin typeface="Bodoni MT" pitchFamily="18" charset="0"/>
              </a:rPr>
              <a:t>IMPROVEMENT INDICATORS</a:t>
            </a:r>
          </a:p>
          <a:p>
            <a:endParaRPr lang="en-GB" sz="2200" b="1" dirty="0" smtClean="0">
              <a:latin typeface="Bodoni MT" pitchFamily="18" charset="0"/>
            </a:endParaRPr>
          </a:p>
          <a:p>
            <a:endParaRPr lang="en-GB" sz="2200" b="1" dirty="0" smtClean="0">
              <a:latin typeface="Bodoni MT" pitchFamily="18" charset="0"/>
            </a:endParaRPr>
          </a:p>
          <a:p>
            <a:endParaRPr lang="en-GB" sz="2200" b="1" dirty="0" smtClean="0">
              <a:latin typeface="Bodoni MT"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GB" sz="2100" b="1" dirty="0" smtClean="0">
                <a:latin typeface="Bodoni MT" pitchFamily="18" charset="0"/>
              </a:rPr>
              <a:t>GOAL SETTING 	</a:t>
            </a:r>
          </a:p>
          <a:p>
            <a:pPr marL="457200" indent="-457200">
              <a:buAutoNum type="alphaUcParenR" startAt="2"/>
            </a:pPr>
            <a:r>
              <a:rPr lang="en-GB" sz="2100" b="1" dirty="0" smtClean="0">
                <a:solidFill>
                  <a:srgbClr val="FF0000"/>
                </a:solidFill>
                <a:latin typeface="Bodoni MT" pitchFamily="18" charset="0"/>
              </a:rPr>
              <a:t>ACTIVITY BASED GOALS: </a:t>
            </a:r>
            <a:r>
              <a:rPr lang="en-GB" sz="2100" b="1" dirty="0" smtClean="0">
                <a:latin typeface="Bodoni MT" pitchFamily="18" charset="0"/>
              </a:rPr>
              <a:t>There are 3 Types:</a:t>
            </a:r>
          </a:p>
          <a:p>
            <a:pPr marL="457200" indent="-457200">
              <a:buAutoNum type="arabicParenR"/>
            </a:pPr>
            <a:r>
              <a:rPr lang="en-GB" sz="2100" b="1" dirty="0" smtClean="0">
                <a:solidFill>
                  <a:srgbClr val="FF0000"/>
                </a:solidFill>
                <a:latin typeface="Bodoni MT" pitchFamily="18" charset="0"/>
              </a:rPr>
              <a:t>PERFORMANCE: </a:t>
            </a:r>
            <a:r>
              <a:rPr lang="en-GB" sz="2100" b="1" dirty="0" smtClean="0">
                <a:latin typeface="Bodoni MT" pitchFamily="18" charset="0"/>
              </a:rPr>
              <a:t>Judgements made about previous performances </a:t>
            </a:r>
          </a:p>
          <a:p>
            <a:pPr marL="457200" indent="-457200">
              <a:buAutoNum type="arabicParenR"/>
            </a:pPr>
            <a:r>
              <a:rPr lang="en-GB" sz="2100" b="1" dirty="0" smtClean="0">
                <a:solidFill>
                  <a:srgbClr val="FF0000"/>
                </a:solidFill>
                <a:latin typeface="Bodoni MT" pitchFamily="18" charset="0"/>
              </a:rPr>
              <a:t>PROCESS: </a:t>
            </a:r>
            <a:r>
              <a:rPr lang="en-GB" sz="2100" b="1" dirty="0" smtClean="0">
                <a:latin typeface="Bodoni MT" pitchFamily="18" charset="0"/>
              </a:rPr>
              <a:t>These are concerned with improving performance through </a:t>
            </a:r>
            <a:r>
              <a:rPr lang="en-GB" sz="2100" b="1" dirty="0" smtClean="0">
                <a:solidFill>
                  <a:srgbClr val="FF0000"/>
                </a:solidFill>
                <a:latin typeface="Bodoni MT" pitchFamily="18" charset="0"/>
              </a:rPr>
              <a:t>TECHNIQUE</a:t>
            </a:r>
          </a:p>
          <a:p>
            <a:pPr marL="457200" indent="-457200">
              <a:buAutoNum type="arabicParenR"/>
            </a:pPr>
            <a:r>
              <a:rPr lang="en-GB" sz="2100" b="1" dirty="0" smtClean="0">
                <a:solidFill>
                  <a:srgbClr val="FF0000"/>
                </a:solidFill>
                <a:latin typeface="Bodoni MT" pitchFamily="18" charset="0"/>
              </a:rPr>
              <a:t>PRODUCT</a:t>
            </a:r>
            <a:r>
              <a:rPr lang="en-GB" sz="2100" b="1" dirty="0" smtClean="0">
                <a:latin typeface="Bodoni MT" pitchFamily="18" charset="0"/>
              </a:rPr>
              <a:t>: Also called </a:t>
            </a:r>
            <a:r>
              <a:rPr lang="en-GB" sz="2100" b="1" dirty="0" smtClean="0">
                <a:solidFill>
                  <a:srgbClr val="FF0000"/>
                </a:solidFill>
                <a:latin typeface="Bodoni MT" pitchFamily="18" charset="0"/>
              </a:rPr>
              <a:t>OUTCOME</a:t>
            </a:r>
            <a:r>
              <a:rPr lang="en-GB" sz="2100" b="1" dirty="0" smtClean="0">
                <a:latin typeface="Bodoni MT" pitchFamily="18" charset="0"/>
              </a:rPr>
              <a:t> goals. These defeat other competitors and are concerned with </a:t>
            </a:r>
            <a:r>
              <a:rPr lang="en-GB" sz="2100" b="1" dirty="0" smtClean="0">
                <a:solidFill>
                  <a:srgbClr val="FF0000"/>
                </a:solidFill>
                <a:latin typeface="Bodoni MT" pitchFamily="18" charset="0"/>
              </a:rPr>
              <a:t>WINNING OUTCOMES</a:t>
            </a:r>
            <a:r>
              <a:rPr lang="en-GB" sz="2100" b="1" dirty="0" smtClean="0">
                <a:latin typeface="Bodoni MT" pitchFamily="18" charset="0"/>
              </a:rPr>
              <a:t>. A total focus on these can cause </a:t>
            </a:r>
            <a:r>
              <a:rPr lang="en-GB" sz="2100" b="1" dirty="0" smtClean="0">
                <a:solidFill>
                  <a:srgbClr val="FF0000"/>
                </a:solidFill>
                <a:latin typeface="Bodoni MT" pitchFamily="18" charset="0"/>
              </a:rPr>
              <a:t>ANXIETY </a:t>
            </a:r>
            <a:r>
              <a:rPr lang="en-GB" sz="2100" b="1" dirty="0" smtClean="0">
                <a:latin typeface="Bodoni MT" pitchFamily="18" charset="0"/>
              </a:rPr>
              <a:t>causing distraction. These goals are also controlled by </a:t>
            </a:r>
            <a:r>
              <a:rPr lang="en-GB" sz="2100" b="1" dirty="0" smtClean="0">
                <a:solidFill>
                  <a:srgbClr val="FF0000"/>
                </a:solidFill>
                <a:latin typeface="Bodoni MT" pitchFamily="18" charset="0"/>
              </a:rPr>
              <a:t>EXTERNAL FACTORS </a:t>
            </a:r>
            <a:r>
              <a:rPr lang="en-GB" sz="2100" b="1" dirty="0" smtClean="0">
                <a:latin typeface="Bodoni MT" pitchFamily="18" charset="0"/>
              </a:rPr>
              <a:t>such as </a:t>
            </a:r>
            <a:r>
              <a:rPr lang="en-GB" sz="2100" b="1" dirty="0" smtClean="0">
                <a:solidFill>
                  <a:srgbClr val="FF0000"/>
                </a:solidFill>
                <a:latin typeface="Bodoni MT" pitchFamily="18" charset="0"/>
              </a:rPr>
              <a:t>LUCK </a:t>
            </a:r>
            <a:r>
              <a:rPr lang="en-GB" sz="2100" b="1" dirty="0" smtClean="0">
                <a:latin typeface="Bodoni MT" pitchFamily="18" charset="0"/>
              </a:rPr>
              <a:t>or </a:t>
            </a:r>
            <a:r>
              <a:rPr lang="en-GB" sz="2100" b="1" dirty="0" smtClean="0">
                <a:solidFill>
                  <a:srgbClr val="FF0000"/>
                </a:solidFill>
                <a:latin typeface="Bodoni MT" pitchFamily="18" charset="0"/>
              </a:rPr>
              <a:t>TASK DIFFICULTY.</a:t>
            </a:r>
          </a:p>
          <a:p>
            <a:pPr marL="457200" indent="-457200"/>
            <a:r>
              <a:rPr lang="en-GB" sz="2100" b="1" dirty="0" smtClean="0">
                <a:latin typeface="Bodoni MT" pitchFamily="18" charset="0"/>
              </a:rPr>
              <a:t>The </a:t>
            </a:r>
            <a:r>
              <a:rPr lang="en-GB" sz="2100" b="1" dirty="0" smtClean="0">
                <a:solidFill>
                  <a:srgbClr val="FF0000"/>
                </a:solidFill>
                <a:latin typeface="Bodoni MT" pitchFamily="18" charset="0"/>
              </a:rPr>
              <a:t>MOST EFFECTIVE </a:t>
            </a:r>
            <a:r>
              <a:rPr lang="en-GB" sz="2100" b="1" dirty="0" smtClean="0">
                <a:latin typeface="Bodoni MT" pitchFamily="18" charset="0"/>
              </a:rPr>
              <a:t>method is to combine performance and process goals. They give the performer more </a:t>
            </a:r>
            <a:r>
              <a:rPr lang="en-GB" sz="2100" b="1" dirty="0" smtClean="0">
                <a:solidFill>
                  <a:srgbClr val="FF0000"/>
                </a:solidFill>
                <a:latin typeface="Bodoni MT" pitchFamily="18" charset="0"/>
              </a:rPr>
              <a:t>CONTROL </a:t>
            </a:r>
            <a:r>
              <a:rPr lang="en-GB" sz="2100" b="1" dirty="0" smtClean="0">
                <a:latin typeface="Bodoni MT" pitchFamily="18" charset="0"/>
              </a:rPr>
              <a:t>and can indicate </a:t>
            </a:r>
            <a:r>
              <a:rPr lang="en-GB" sz="2100" b="1" dirty="0" smtClean="0">
                <a:solidFill>
                  <a:srgbClr val="FF0000"/>
                </a:solidFill>
                <a:latin typeface="Bodoni MT" pitchFamily="18" charset="0"/>
              </a:rPr>
              <a:t>COMMITMENT </a:t>
            </a:r>
            <a:r>
              <a:rPr lang="en-GB" sz="2100" b="1" dirty="0" smtClean="0">
                <a:latin typeface="Bodoni MT" pitchFamily="18" charset="0"/>
              </a:rPr>
              <a:t>to training and competition</a:t>
            </a:r>
          </a:p>
          <a:p>
            <a:pPr marL="457200" indent="-457200"/>
            <a:r>
              <a:rPr lang="en-GB" sz="2100" b="1" dirty="0" smtClean="0">
                <a:latin typeface="Bodoni MT" pitchFamily="18" charset="0"/>
              </a:rPr>
              <a:t>They are more effective in </a:t>
            </a:r>
            <a:r>
              <a:rPr lang="en-GB" sz="2100" b="1" dirty="0" smtClean="0">
                <a:solidFill>
                  <a:srgbClr val="FF0000"/>
                </a:solidFill>
                <a:latin typeface="Bodoni MT" pitchFamily="18" charset="0"/>
              </a:rPr>
              <a:t>COMPETITVE </a:t>
            </a:r>
            <a:r>
              <a:rPr lang="en-GB" sz="2100" b="1" dirty="0" smtClean="0">
                <a:latin typeface="Bodoni MT" pitchFamily="18" charset="0"/>
              </a:rPr>
              <a:t>sport when set as </a:t>
            </a:r>
            <a:r>
              <a:rPr lang="en-GB" sz="2100" b="1" dirty="0" smtClean="0">
                <a:solidFill>
                  <a:srgbClr val="FF0000"/>
                </a:solidFill>
                <a:latin typeface="Bodoni MT" pitchFamily="18" charset="0"/>
              </a:rPr>
              <a:t>FORMAL </a:t>
            </a:r>
            <a:r>
              <a:rPr lang="en-GB" sz="2100" b="1" dirty="0" smtClean="0">
                <a:latin typeface="Bodoni MT" pitchFamily="18" charset="0"/>
              </a:rPr>
              <a:t>targets by the coach but they must be </a:t>
            </a:r>
            <a:r>
              <a:rPr lang="en-GB" sz="2100" b="1" dirty="0" smtClean="0">
                <a:solidFill>
                  <a:srgbClr val="FF0000"/>
                </a:solidFill>
                <a:latin typeface="Bodoni MT" pitchFamily="18" charset="0"/>
              </a:rPr>
              <a:t>NEGOTIATED </a:t>
            </a:r>
            <a:r>
              <a:rPr lang="en-GB" sz="2100" b="1" dirty="0" smtClean="0">
                <a:latin typeface="Bodoni MT" pitchFamily="18" charset="0"/>
              </a:rPr>
              <a:t>(agreed)</a:t>
            </a:r>
          </a:p>
          <a:p>
            <a:pPr marL="457200" indent="-457200"/>
            <a:r>
              <a:rPr lang="en-GB" sz="2100" b="1" dirty="0" smtClean="0">
                <a:latin typeface="Bodoni MT" pitchFamily="18" charset="0"/>
              </a:rPr>
              <a:t>Exercise and </a:t>
            </a:r>
            <a:r>
              <a:rPr lang="en-GB" sz="2100" b="1" dirty="0" smtClean="0">
                <a:solidFill>
                  <a:srgbClr val="FF0000"/>
                </a:solidFill>
                <a:latin typeface="Bodoni MT" pitchFamily="18" charset="0"/>
              </a:rPr>
              <a:t>FITNESS CLASS </a:t>
            </a:r>
            <a:r>
              <a:rPr lang="en-GB" sz="2100" b="1" dirty="0" smtClean="0">
                <a:latin typeface="Bodoni MT" pitchFamily="18" charset="0"/>
              </a:rPr>
              <a:t>goals are different. Maintaining an exercise programme is called </a:t>
            </a:r>
            <a:r>
              <a:rPr lang="en-GB" sz="2100" b="1" dirty="0" smtClean="0">
                <a:solidFill>
                  <a:srgbClr val="FF0000"/>
                </a:solidFill>
                <a:latin typeface="Bodoni MT" pitchFamily="18" charset="0"/>
              </a:rPr>
              <a:t>EXERCISE ADHERENCE</a:t>
            </a:r>
            <a:r>
              <a:rPr lang="en-GB" sz="2100" b="1" dirty="0" smtClean="0">
                <a:latin typeface="Bodoni MT" pitchFamily="18" charset="0"/>
              </a:rPr>
              <a:t>. These need to be </a:t>
            </a:r>
            <a:r>
              <a:rPr lang="en-GB" sz="2100" b="1" dirty="0" smtClean="0">
                <a:solidFill>
                  <a:srgbClr val="FF0000"/>
                </a:solidFill>
                <a:latin typeface="Bodoni MT" pitchFamily="18" charset="0"/>
              </a:rPr>
              <a:t>SET</a:t>
            </a:r>
            <a:r>
              <a:rPr lang="en-GB" sz="2100" b="1" dirty="0" smtClean="0">
                <a:latin typeface="Bodoni MT" pitchFamily="18" charset="0"/>
              </a:rPr>
              <a:t> by the participant and be </a:t>
            </a:r>
            <a:r>
              <a:rPr lang="en-GB" sz="2100" b="1" dirty="0" smtClean="0">
                <a:solidFill>
                  <a:srgbClr val="FF0000"/>
                </a:solidFill>
                <a:latin typeface="Bodoni MT" pitchFamily="18" charset="0"/>
              </a:rPr>
              <a:t>FLEXIBLE. </a:t>
            </a:r>
            <a:r>
              <a:rPr lang="en-GB" sz="2100" b="1" dirty="0" smtClean="0">
                <a:latin typeface="Bodoni MT" pitchFamily="18" charset="0"/>
              </a:rPr>
              <a:t>When set correctly they increase </a:t>
            </a:r>
            <a:r>
              <a:rPr lang="en-GB" sz="2100" b="1" dirty="0" smtClean="0">
                <a:solidFill>
                  <a:srgbClr val="FF0000"/>
                </a:solidFill>
                <a:latin typeface="Bodoni MT" pitchFamily="18" charset="0"/>
              </a:rPr>
              <a:t>EFFICACY</a:t>
            </a:r>
          </a:p>
          <a:p>
            <a:pPr marL="457200" indent="-457200"/>
            <a:r>
              <a:rPr lang="en-GB" sz="2100" b="1" dirty="0" smtClean="0">
                <a:latin typeface="Bodoni MT" pitchFamily="18" charset="0"/>
              </a:rPr>
              <a:t>Goals that are </a:t>
            </a:r>
            <a:r>
              <a:rPr lang="en-GB" sz="2100" b="1" dirty="0" smtClean="0">
                <a:solidFill>
                  <a:srgbClr val="FF0000"/>
                </a:solidFill>
                <a:latin typeface="Bodoni MT" pitchFamily="18" charset="0"/>
              </a:rPr>
              <a:t>TOO EASY </a:t>
            </a:r>
            <a:r>
              <a:rPr lang="en-GB" sz="2100" b="1" dirty="0" smtClean="0">
                <a:latin typeface="Bodoni MT" pitchFamily="18" charset="0"/>
              </a:rPr>
              <a:t>do not sustain interest. Those that are </a:t>
            </a:r>
            <a:r>
              <a:rPr lang="en-GB" sz="2100" b="1" dirty="0" smtClean="0">
                <a:solidFill>
                  <a:srgbClr val="FF0000"/>
                </a:solidFill>
                <a:latin typeface="Bodoni MT" pitchFamily="18" charset="0"/>
              </a:rPr>
              <a:t>TOO HARD </a:t>
            </a:r>
            <a:r>
              <a:rPr lang="en-GB" sz="2100" b="1" dirty="0" smtClean="0">
                <a:latin typeface="Bodoni MT" pitchFamily="18" charset="0"/>
              </a:rPr>
              <a:t>cause frustration. </a:t>
            </a:r>
            <a:r>
              <a:rPr lang="en-GB" sz="2100" b="1" dirty="0" smtClean="0">
                <a:solidFill>
                  <a:srgbClr val="FF0000"/>
                </a:solidFill>
                <a:latin typeface="Bodoni MT" pitchFamily="18" charset="0"/>
              </a:rPr>
              <a:t>MODERATE</a:t>
            </a:r>
            <a:r>
              <a:rPr lang="en-GB" sz="2100" b="1" dirty="0" smtClean="0">
                <a:latin typeface="Bodoni MT" pitchFamily="18" charset="0"/>
              </a:rPr>
              <a:t> difficulty goals lead to the best performance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200" b="1" dirty="0" smtClean="0">
                <a:latin typeface="Bodoni MT" pitchFamily="18" charset="0"/>
              </a:rPr>
              <a:t>SPORTS CONFIDENCE THEORY</a:t>
            </a:r>
          </a:p>
          <a:p>
            <a:r>
              <a:rPr lang="en-GB" sz="2200" b="1" dirty="0" err="1" smtClean="0">
                <a:latin typeface="Bodoni MT" pitchFamily="18" charset="0"/>
              </a:rPr>
              <a:t>Vealey</a:t>
            </a:r>
            <a:r>
              <a:rPr lang="en-GB" sz="2200" b="1" dirty="0" smtClean="0">
                <a:latin typeface="Bodoni MT" pitchFamily="18" charset="0"/>
              </a:rPr>
              <a:t> 1986 measures </a:t>
            </a:r>
            <a:r>
              <a:rPr lang="en-GB" sz="2200" b="1" dirty="0" smtClean="0">
                <a:solidFill>
                  <a:srgbClr val="FF0000"/>
                </a:solidFill>
                <a:latin typeface="Bodoni MT" pitchFamily="18" charset="0"/>
              </a:rPr>
              <a:t>2 FACTORS</a:t>
            </a:r>
            <a:r>
              <a:rPr lang="en-GB" sz="2200" b="1" dirty="0" smtClean="0">
                <a:latin typeface="Bodoni MT" pitchFamily="18" charset="0"/>
              </a:rPr>
              <a:t>: </a:t>
            </a:r>
          </a:p>
          <a:p>
            <a:pPr marL="457200" indent="-457200">
              <a:buAutoNum type="arabicParenR"/>
            </a:pPr>
            <a:r>
              <a:rPr lang="en-GB" sz="2200" b="1" dirty="0" smtClean="0">
                <a:solidFill>
                  <a:srgbClr val="FF0000"/>
                </a:solidFill>
                <a:latin typeface="Bodoni MT" pitchFamily="18" charset="0"/>
              </a:rPr>
              <a:t>TRAIT SPORTS CONFIDENCE </a:t>
            </a:r>
            <a:r>
              <a:rPr lang="en-GB" sz="2200" b="1" dirty="0" smtClean="0">
                <a:latin typeface="Bodoni MT" pitchFamily="18" charset="0"/>
              </a:rPr>
              <a:t>(SC Trait). This is </a:t>
            </a:r>
            <a:r>
              <a:rPr lang="en-GB" sz="2200" b="1" dirty="0" smtClean="0">
                <a:solidFill>
                  <a:srgbClr val="FF0000"/>
                </a:solidFill>
                <a:latin typeface="Bodoni MT" pitchFamily="18" charset="0"/>
              </a:rPr>
              <a:t>INNATE</a:t>
            </a:r>
            <a:r>
              <a:rPr lang="en-GB" sz="2200" b="1" dirty="0" smtClean="0">
                <a:latin typeface="Bodoni MT" pitchFamily="18" charset="0"/>
              </a:rPr>
              <a:t> and a </a:t>
            </a:r>
            <a:r>
              <a:rPr lang="en-GB" sz="2200" b="1" dirty="0" smtClean="0">
                <a:solidFill>
                  <a:srgbClr val="FF0000"/>
                </a:solidFill>
                <a:latin typeface="Bodoni MT" pitchFamily="18" charset="0"/>
              </a:rPr>
              <a:t>NATURAL</a:t>
            </a:r>
            <a:r>
              <a:rPr lang="en-GB" sz="2200" b="1" dirty="0" smtClean="0">
                <a:latin typeface="Bodoni MT" pitchFamily="18" charset="0"/>
              </a:rPr>
              <a:t> disposition. It is </a:t>
            </a:r>
            <a:r>
              <a:rPr lang="en-GB" sz="2200" b="1" dirty="0" smtClean="0">
                <a:solidFill>
                  <a:srgbClr val="FF0000"/>
                </a:solidFill>
                <a:latin typeface="Bodoni MT" pitchFamily="18" charset="0"/>
              </a:rPr>
              <a:t>STABLE. </a:t>
            </a:r>
            <a:r>
              <a:rPr lang="en-GB" sz="2200" b="1" dirty="0" smtClean="0">
                <a:latin typeface="Bodoni MT" pitchFamily="18" charset="0"/>
              </a:rPr>
              <a:t>It is a </a:t>
            </a:r>
            <a:r>
              <a:rPr lang="en-GB" sz="2200" b="1" dirty="0" smtClean="0">
                <a:solidFill>
                  <a:srgbClr val="FF0000"/>
                </a:solidFill>
                <a:latin typeface="Bodoni MT" pitchFamily="18" charset="0"/>
              </a:rPr>
              <a:t>GENERALISED</a:t>
            </a:r>
            <a:r>
              <a:rPr lang="en-GB" sz="2200" b="1" dirty="0" smtClean="0">
                <a:latin typeface="Bodoni MT" pitchFamily="18" charset="0"/>
              </a:rPr>
              <a:t> individual  belief about how much their </a:t>
            </a:r>
            <a:r>
              <a:rPr lang="en-GB" sz="2200" b="1" dirty="0" smtClean="0">
                <a:solidFill>
                  <a:srgbClr val="FF0000"/>
                </a:solidFill>
                <a:latin typeface="Bodoni MT" pitchFamily="18" charset="0"/>
              </a:rPr>
              <a:t>ABILITY </a:t>
            </a:r>
            <a:r>
              <a:rPr lang="en-GB" sz="2200" b="1" dirty="0" smtClean="0">
                <a:latin typeface="Bodoni MT" pitchFamily="18" charset="0"/>
              </a:rPr>
              <a:t>will bring about </a:t>
            </a:r>
            <a:r>
              <a:rPr lang="en-GB" sz="2200" b="1" dirty="0" smtClean="0">
                <a:solidFill>
                  <a:srgbClr val="FF0000"/>
                </a:solidFill>
                <a:latin typeface="Bodoni MT" pitchFamily="18" charset="0"/>
              </a:rPr>
              <a:t>SUCCESS</a:t>
            </a:r>
            <a:r>
              <a:rPr lang="en-GB" sz="2200" b="1" dirty="0" smtClean="0">
                <a:latin typeface="Bodoni MT" pitchFamily="18" charset="0"/>
              </a:rPr>
              <a:t> in a </a:t>
            </a:r>
            <a:r>
              <a:rPr lang="en-GB" sz="2200" b="1" dirty="0" smtClean="0">
                <a:solidFill>
                  <a:srgbClr val="FF0000"/>
                </a:solidFill>
                <a:latin typeface="Bodoni MT" pitchFamily="18" charset="0"/>
              </a:rPr>
              <a:t>WIDE</a:t>
            </a:r>
            <a:r>
              <a:rPr lang="en-GB" sz="2200" b="1" dirty="0" smtClean="0">
                <a:latin typeface="Bodoni MT" pitchFamily="18" charset="0"/>
              </a:rPr>
              <a:t> range of sports. Therefore it is</a:t>
            </a:r>
            <a:r>
              <a:rPr lang="en-GB" sz="2200" b="1" dirty="0" smtClean="0">
                <a:solidFill>
                  <a:srgbClr val="FF0000"/>
                </a:solidFill>
                <a:latin typeface="Bodoni MT" pitchFamily="18" charset="0"/>
              </a:rPr>
              <a:t> GLOBAL</a:t>
            </a:r>
            <a:r>
              <a:rPr lang="en-GB" sz="2200" b="1" dirty="0" smtClean="0">
                <a:latin typeface="Bodoni MT" pitchFamily="18" charset="0"/>
              </a:rPr>
              <a:t>. </a:t>
            </a:r>
          </a:p>
          <a:p>
            <a:pPr marL="457200" indent="-457200">
              <a:buAutoNum type="arabicParenR"/>
            </a:pPr>
            <a:r>
              <a:rPr lang="en-GB" sz="2200" b="1" dirty="0" smtClean="0">
                <a:solidFill>
                  <a:srgbClr val="FF0000"/>
                </a:solidFill>
                <a:latin typeface="Bodoni MT" pitchFamily="18" charset="0"/>
              </a:rPr>
              <a:t>STATE SPORTS CONFIDENCE </a:t>
            </a:r>
            <a:r>
              <a:rPr lang="en-GB" sz="2200" b="1" dirty="0" smtClean="0">
                <a:latin typeface="Bodoni MT" pitchFamily="18" charset="0"/>
              </a:rPr>
              <a:t>(SC State). This can be</a:t>
            </a:r>
            <a:r>
              <a:rPr lang="en-GB" sz="2200" b="1" dirty="0" smtClean="0">
                <a:solidFill>
                  <a:srgbClr val="FF0000"/>
                </a:solidFill>
                <a:latin typeface="Bodoni MT" pitchFamily="18" charset="0"/>
              </a:rPr>
              <a:t> LEARNED </a:t>
            </a:r>
            <a:r>
              <a:rPr lang="en-GB" sz="2200" b="1" dirty="0" smtClean="0">
                <a:latin typeface="Bodoni MT" pitchFamily="18" charset="0"/>
              </a:rPr>
              <a:t>and be </a:t>
            </a:r>
            <a:r>
              <a:rPr lang="en-GB" sz="2200" b="1" dirty="0" smtClean="0">
                <a:solidFill>
                  <a:srgbClr val="FF0000"/>
                </a:solidFill>
                <a:latin typeface="Bodoni MT" pitchFamily="18" charset="0"/>
              </a:rPr>
              <a:t>UNSTABLE </a:t>
            </a:r>
            <a:r>
              <a:rPr lang="en-GB" sz="2200" b="1" dirty="0" smtClean="0">
                <a:latin typeface="Bodoni MT" pitchFamily="18" charset="0"/>
              </a:rPr>
              <a:t>and </a:t>
            </a:r>
            <a:r>
              <a:rPr lang="en-GB" sz="2200" b="1" dirty="0" smtClean="0">
                <a:solidFill>
                  <a:srgbClr val="FF0000"/>
                </a:solidFill>
                <a:latin typeface="Bodoni MT" pitchFamily="18" charset="0"/>
              </a:rPr>
              <a:t>CHANGEABL</a:t>
            </a:r>
            <a:r>
              <a:rPr lang="en-GB" sz="2200" b="1" dirty="0" smtClean="0">
                <a:latin typeface="Bodoni MT" pitchFamily="18" charset="0"/>
              </a:rPr>
              <a:t>E. It is the individuals belief about whether their ability will bring about success at </a:t>
            </a:r>
            <a:r>
              <a:rPr lang="en-GB" sz="2200" b="1" dirty="0" smtClean="0">
                <a:solidFill>
                  <a:srgbClr val="FF0000"/>
                </a:solidFill>
                <a:latin typeface="Bodoni MT" pitchFamily="18" charset="0"/>
              </a:rPr>
              <a:t>ONE MOMENT. </a:t>
            </a:r>
            <a:r>
              <a:rPr lang="en-GB" sz="2200" b="1" dirty="0" smtClean="0">
                <a:latin typeface="Bodoni MT" pitchFamily="18" charset="0"/>
              </a:rPr>
              <a:t>The degree of this is determined by the </a:t>
            </a:r>
            <a:r>
              <a:rPr lang="en-GB" sz="2200" b="1" dirty="0" smtClean="0">
                <a:solidFill>
                  <a:srgbClr val="FF0000"/>
                </a:solidFill>
                <a:latin typeface="Bodoni MT" pitchFamily="18" charset="0"/>
              </a:rPr>
              <a:t>INTERACTION</a:t>
            </a:r>
            <a:r>
              <a:rPr lang="en-GB" sz="2200" b="1" dirty="0" smtClean="0">
                <a:latin typeface="Bodoni MT" pitchFamily="18" charset="0"/>
              </a:rPr>
              <a:t> of </a:t>
            </a:r>
            <a:r>
              <a:rPr lang="en-GB" sz="2200" b="1" dirty="0" smtClean="0">
                <a:solidFill>
                  <a:srgbClr val="FF0000"/>
                </a:solidFill>
                <a:latin typeface="Bodoni MT" pitchFamily="18" charset="0"/>
              </a:rPr>
              <a:t>3 FACTORS</a:t>
            </a:r>
            <a:r>
              <a:rPr lang="en-GB" sz="2200" b="1" dirty="0" smtClean="0">
                <a:latin typeface="Bodoni MT" pitchFamily="18" charset="0"/>
              </a:rPr>
              <a:t>. </a:t>
            </a:r>
          </a:p>
          <a:p>
            <a:pPr marL="457200" indent="-457200">
              <a:buAutoNum type="alphaUcParenR"/>
            </a:pPr>
            <a:r>
              <a:rPr lang="en-GB" sz="2200" b="1" dirty="0" smtClean="0">
                <a:solidFill>
                  <a:srgbClr val="FF0000"/>
                </a:solidFill>
                <a:latin typeface="Bodoni MT" pitchFamily="18" charset="0"/>
              </a:rPr>
              <a:t>TRAIT SPORTS CONFIDENCE</a:t>
            </a:r>
          </a:p>
          <a:p>
            <a:pPr marL="457200" indent="-457200">
              <a:buAutoNum type="alphaUcParenR"/>
            </a:pPr>
            <a:r>
              <a:rPr lang="en-GB" sz="2200" b="1" dirty="0" smtClean="0">
                <a:latin typeface="Bodoni MT" pitchFamily="18" charset="0"/>
              </a:rPr>
              <a:t>The </a:t>
            </a:r>
            <a:r>
              <a:rPr lang="en-GB" sz="2200" b="1" dirty="0" smtClean="0">
                <a:solidFill>
                  <a:srgbClr val="FF0000"/>
                </a:solidFill>
                <a:latin typeface="Bodoni MT" pitchFamily="18" charset="0"/>
              </a:rPr>
              <a:t>OBJECTIVE SPORTS SITUATION </a:t>
            </a:r>
            <a:r>
              <a:rPr lang="en-GB" sz="2200" b="1" dirty="0" smtClean="0">
                <a:latin typeface="Bodoni MT" pitchFamily="18" charset="0"/>
              </a:rPr>
              <a:t>(The type of skill to perform)</a:t>
            </a:r>
          </a:p>
          <a:p>
            <a:pPr marL="457200" indent="-457200">
              <a:buAutoNum type="alphaUcParenR"/>
            </a:pPr>
            <a:r>
              <a:rPr lang="en-GB" sz="2200" b="1" dirty="0" smtClean="0">
                <a:latin typeface="Bodoni MT" pitchFamily="18" charset="0"/>
              </a:rPr>
              <a:t>The performers </a:t>
            </a:r>
            <a:r>
              <a:rPr lang="en-GB" sz="2200" b="1" dirty="0" smtClean="0">
                <a:solidFill>
                  <a:srgbClr val="FF0000"/>
                </a:solidFill>
                <a:latin typeface="Bodoni MT" pitchFamily="18" charset="0"/>
              </a:rPr>
              <a:t>COMPETITIVE ORIENTATION </a:t>
            </a:r>
            <a:r>
              <a:rPr lang="en-GB" sz="2200" b="1" dirty="0" smtClean="0">
                <a:latin typeface="Bodoni MT" pitchFamily="18" charset="0"/>
              </a:rPr>
              <a:t>(Is the performer competitive? Do they strive for </a:t>
            </a:r>
            <a:r>
              <a:rPr lang="en-GB" sz="2200" b="1" dirty="0" smtClean="0">
                <a:solidFill>
                  <a:srgbClr val="FF0000"/>
                </a:solidFill>
                <a:latin typeface="Bodoni MT" pitchFamily="18" charset="0"/>
              </a:rPr>
              <a:t>PERFORMANCE</a:t>
            </a:r>
            <a:r>
              <a:rPr lang="en-GB" sz="2200" b="1" dirty="0" smtClean="0">
                <a:latin typeface="Bodoni MT" pitchFamily="18" charset="0"/>
              </a:rPr>
              <a:t> or </a:t>
            </a:r>
            <a:r>
              <a:rPr lang="en-GB" sz="2200" b="1" dirty="0" smtClean="0">
                <a:solidFill>
                  <a:srgbClr val="FF0000"/>
                </a:solidFill>
                <a:latin typeface="Bodoni MT" pitchFamily="18" charset="0"/>
              </a:rPr>
              <a:t>PRODUCTS </a:t>
            </a:r>
            <a:r>
              <a:rPr lang="en-GB" sz="2200" b="1" dirty="0" smtClean="0">
                <a:latin typeface="Bodoni MT" pitchFamily="18" charset="0"/>
              </a:rPr>
              <a:t>goals)</a:t>
            </a:r>
          </a:p>
          <a:p>
            <a:pPr marL="457200" indent="-457200">
              <a:buNone/>
            </a:pPr>
            <a:endParaRPr lang="en-GB" sz="2200" b="1" dirty="0" smtClean="0">
              <a:latin typeface="Bodoni MT" pitchFamily="18" charset="0"/>
            </a:endParaRPr>
          </a:p>
          <a:p>
            <a:pPr marL="457200" indent="-457200">
              <a:buAutoNum type="alphaUcParenR"/>
            </a:pPr>
            <a:endParaRPr lang="en-GB" sz="2200" b="1" dirty="0" smtClean="0">
              <a:latin typeface="Bodoni MT" pitchFamily="18" charset="0"/>
            </a:endParaRPr>
          </a:p>
          <a:p>
            <a:endParaRPr lang="en-GB" sz="2200" b="1" dirty="0" smtClean="0">
              <a:latin typeface="Bodoni MT" pitchFamily="18" charset="0"/>
            </a:endParaRPr>
          </a:p>
          <a:p>
            <a:endParaRPr lang="en-GB" sz="2200" b="1" dirty="0" smtClean="0">
              <a:latin typeface="Bodoni MT" pitchFamily="18" charset="0"/>
            </a:endParaRPr>
          </a:p>
          <a:p>
            <a:endParaRPr lang="en-GB" sz="2200" b="1" dirty="0" smtClean="0">
              <a:latin typeface="Bodoni MT" pitchFamily="18" charset="0"/>
            </a:endParaRPr>
          </a:p>
          <a:p>
            <a:endParaRPr lang="en-GB" sz="2200" b="1" dirty="0" smtClean="0">
              <a:latin typeface="Bodoni MT" pitchFamily="18" charset="0"/>
            </a:endParaRPr>
          </a:p>
          <a:p>
            <a:endParaRPr lang="en-GB" sz="2200" b="1" dirty="0" smtClean="0">
              <a:latin typeface="Bodoni MT" pitchFamily="18" charset="0"/>
            </a:endParaRPr>
          </a:p>
          <a:p>
            <a:endParaRPr lang="en-GB" sz="2200" b="1" dirty="0" smtClean="0">
              <a:latin typeface="Bodoni MT"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100" b="1" dirty="0" smtClean="0">
                <a:latin typeface="Bodoni MT" pitchFamily="18" charset="0"/>
              </a:rPr>
              <a:t>SPORTS CONFIDENCE THEORY</a:t>
            </a:r>
          </a:p>
          <a:p>
            <a:pPr marL="457200" indent="-457200"/>
            <a:r>
              <a:rPr lang="en-GB" sz="2100" b="1" dirty="0" smtClean="0">
                <a:latin typeface="Bodoni MT" pitchFamily="18" charset="0"/>
              </a:rPr>
              <a:t>The </a:t>
            </a:r>
            <a:r>
              <a:rPr lang="en-GB" sz="2100" b="1" dirty="0" smtClean="0">
                <a:solidFill>
                  <a:srgbClr val="FF0000"/>
                </a:solidFill>
                <a:latin typeface="Bodoni MT" pitchFamily="18" charset="0"/>
              </a:rPr>
              <a:t>SUBJECTIVE OUTCOME </a:t>
            </a:r>
            <a:r>
              <a:rPr lang="en-GB" sz="2100" b="1" dirty="0" smtClean="0">
                <a:latin typeface="Bodoni MT" pitchFamily="18" charset="0"/>
              </a:rPr>
              <a:t>is the extent to which the athlete perceives the performance has been successful. These produce </a:t>
            </a:r>
            <a:r>
              <a:rPr lang="en-GB" sz="2100" b="1" dirty="0" smtClean="0">
                <a:solidFill>
                  <a:srgbClr val="FF0000"/>
                </a:solidFill>
                <a:latin typeface="Bodoni MT" pitchFamily="18" charset="0"/>
              </a:rPr>
              <a:t>2 EFFECTS</a:t>
            </a:r>
            <a:r>
              <a:rPr lang="en-GB" sz="2100" b="1" dirty="0" smtClean="0">
                <a:latin typeface="Bodoni MT" pitchFamily="18" charset="0"/>
              </a:rPr>
              <a:t>:</a:t>
            </a:r>
          </a:p>
          <a:p>
            <a:pPr marL="457200" indent="-457200">
              <a:buAutoNum type="alphaUcParenR"/>
            </a:pPr>
            <a:r>
              <a:rPr lang="en-GB" sz="2100" b="1" dirty="0" smtClean="0">
                <a:latin typeface="Bodoni MT" pitchFamily="18" charset="0"/>
              </a:rPr>
              <a:t>Perceived as </a:t>
            </a:r>
            <a:r>
              <a:rPr lang="en-GB" sz="2100" b="1" dirty="0" smtClean="0">
                <a:solidFill>
                  <a:srgbClr val="FF0000"/>
                </a:solidFill>
                <a:latin typeface="Bodoni MT" pitchFamily="18" charset="0"/>
              </a:rPr>
              <a:t>GOOD </a:t>
            </a:r>
            <a:r>
              <a:rPr lang="en-GB" sz="2100" b="1" dirty="0" smtClean="0">
                <a:latin typeface="Bodoni MT" pitchFamily="18" charset="0"/>
              </a:rPr>
              <a:t>it will </a:t>
            </a:r>
            <a:r>
              <a:rPr lang="en-GB" sz="2100" b="1" dirty="0" smtClean="0">
                <a:solidFill>
                  <a:srgbClr val="FF0000"/>
                </a:solidFill>
                <a:latin typeface="Bodoni MT" pitchFamily="18" charset="0"/>
              </a:rPr>
              <a:t>INCREASE</a:t>
            </a:r>
            <a:r>
              <a:rPr lang="en-GB" sz="2100" b="1" dirty="0" smtClean="0">
                <a:latin typeface="Bodoni MT" pitchFamily="18" charset="0"/>
              </a:rPr>
              <a:t> Trait and State Sports Confidence. This will increase SC State, increase </a:t>
            </a:r>
            <a:r>
              <a:rPr lang="en-GB" sz="2100" b="1" dirty="0" smtClean="0">
                <a:solidFill>
                  <a:srgbClr val="FF0000"/>
                </a:solidFill>
                <a:latin typeface="Bodoni MT" pitchFamily="18" charset="0"/>
              </a:rPr>
              <a:t>SELF EFFICACY</a:t>
            </a:r>
            <a:r>
              <a:rPr lang="en-GB" sz="2100" b="1" dirty="0" smtClean="0">
                <a:latin typeface="Bodoni MT" pitchFamily="18" charset="0"/>
              </a:rPr>
              <a:t>, increase </a:t>
            </a:r>
            <a:r>
              <a:rPr lang="en-GB" sz="2100" b="1" dirty="0" smtClean="0">
                <a:solidFill>
                  <a:srgbClr val="FF0000"/>
                </a:solidFill>
                <a:latin typeface="Bodoni MT" pitchFamily="18" charset="0"/>
              </a:rPr>
              <a:t>CONFIDENCE</a:t>
            </a:r>
            <a:r>
              <a:rPr lang="en-GB" sz="2100" b="1" dirty="0" smtClean="0">
                <a:latin typeface="Bodoni MT" pitchFamily="18" charset="0"/>
              </a:rPr>
              <a:t>, facilitate A</a:t>
            </a:r>
            <a:r>
              <a:rPr lang="en-GB" sz="2100" b="1" dirty="0" smtClean="0">
                <a:solidFill>
                  <a:srgbClr val="FF0000"/>
                </a:solidFill>
                <a:latin typeface="Bodoni MT" pitchFamily="18" charset="0"/>
              </a:rPr>
              <a:t>PPROACH</a:t>
            </a:r>
            <a:r>
              <a:rPr lang="en-GB" sz="2100" b="1" dirty="0" smtClean="0">
                <a:latin typeface="Bodoni MT" pitchFamily="18" charset="0"/>
              </a:rPr>
              <a:t> behaviour</a:t>
            </a:r>
          </a:p>
          <a:p>
            <a:pPr marL="457200" indent="-457200">
              <a:buFont typeface="Arial" pitchFamily="34" charset="0"/>
              <a:buAutoNum type="alphaUcParenR"/>
            </a:pPr>
            <a:r>
              <a:rPr lang="en-GB" sz="2100" b="1" dirty="0" smtClean="0">
                <a:latin typeface="Bodoni MT" pitchFamily="18" charset="0"/>
              </a:rPr>
              <a:t>Perceived as </a:t>
            </a:r>
            <a:r>
              <a:rPr lang="en-GB" sz="2100" b="1" dirty="0" smtClean="0">
                <a:solidFill>
                  <a:srgbClr val="FF0000"/>
                </a:solidFill>
                <a:latin typeface="Bodoni MT" pitchFamily="18" charset="0"/>
              </a:rPr>
              <a:t>POOR </a:t>
            </a:r>
            <a:r>
              <a:rPr lang="en-GB" sz="2100" b="1" dirty="0" smtClean="0">
                <a:latin typeface="Bodoni MT" pitchFamily="18" charset="0"/>
              </a:rPr>
              <a:t>it will </a:t>
            </a:r>
            <a:r>
              <a:rPr lang="en-GB" sz="2100" b="1" dirty="0" smtClean="0">
                <a:solidFill>
                  <a:srgbClr val="FF0000"/>
                </a:solidFill>
                <a:latin typeface="Bodoni MT" pitchFamily="18" charset="0"/>
              </a:rPr>
              <a:t>DECREASE </a:t>
            </a:r>
            <a:r>
              <a:rPr lang="en-GB" sz="2100" b="1" dirty="0" smtClean="0">
                <a:latin typeface="Bodoni MT" pitchFamily="18" charset="0"/>
              </a:rPr>
              <a:t>Trait and State Sports Confidence. This will </a:t>
            </a:r>
            <a:r>
              <a:rPr lang="en-GB" sz="2100" b="1" dirty="0" smtClean="0">
                <a:solidFill>
                  <a:srgbClr val="FF0000"/>
                </a:solidFill>
                <a:latin typeface="Bodoni MT" pitchFamily="18" charset="0"/>
              </a:rPr>
              <a:t>DEPRESS SC </a:t>
            </a:r>
            <a:r>
              <a:rPr lang="en-GB" sz="2100" b="1" dirty="0" smtClean="0">
                <a:latin typeface="Bodoni MT" pitchFamily="18" charset="0"/>
              </a:rPr>
              <a:t>state, reduce </a:t>
            </a:r>
            <a:r>
              <a:rPr lang="en-GB" sz="2100" b="1" dirty="0" smtClean="0">
                <a:solidFill>
                  <a:srgbClr val="FF0000"/>
                </a:solidFill>
                <a:latin typeface="Bodoni MT" pitchFamily="18" charset="0"/>
              </a:rPr>
              <a:t>SELF EFFICACY, </a:t>
            </a:r>
            <a:r>
              <a:rPr lang="en-GB" sz="2100" b="1" dirty="0" smtClean="0">
                <a:latin typeface="Bodoni MT" pitchFamily="18" charset="0"/>
              </a:rPr>
              <a:t>reduce </a:t>
            </a:r>
            <a:r>
              <a:rPr lang="en-GB" sz="2100" b="1" dirty="0" smtClean="0">
                <a:solidFill>
                  <a:srgbClr val="FF0000"/>
                </a:solidFill>
                <a:latin typeface="Bodoni MT" pitchFamily="18" charset="0"/>
              </a:rPr>
              <a:t>CONFIDENCE</a:t>
            </a:r>
            <a:r>
              <a:rPr lang="en-GB" sz="2100" b="1" dirty="0" smtClean="0">
                <a:latin typeface="Bodoni MT" pitchFamily="18" charset="0"/>
              </a:rPr>
              <a:t>, cause </a:t>
            </a:r>
            <a:r>
              <a:rPr lang="en-GB" sz="2100" b="1" dirty="0" smtClean="0">
                <a:solidFill>
                  <a:srgbClr val="FF0000"/>
                </a:solidFill>
                <a:latin typeface="Bodoni MT" pitchFamily="18" charset="0"/>
              </a:rPr>
              <a:t>AVOIDANCE </a:t>
            </a:r>
            <a:r>
              <a:rPr lang="en-GB" sz="2100" b="1" dirty="0" smtClean="0">
                <a:latin typeface="Bodoni MT" pitchFamily="18" charset="0"/>
              </a:rPr>
              <a:t>behaviour.</a:t>
            </a:r>
          </a:p>
          <a:p>
            <a:pPr marL="457200" indent="-457200"/>
            <a:r>
              <a:rPr lang="en-GB" sz="2100" b="1" dirty="0" smtClean="0">
                <a:solidFill>
                  <a:srgbClr val="FF0000"/>
                </a:solidFill>
                <a:latin typeface="Bodoni MT" pitchFamily="18" charset="0"/>
              </a:rPr>
              <a:t>VEALEY 1986 </a:t>
            </a:r>
            <a:r>
              <a:rPr lang="en-GB" sz="2100" b="1" dirty="0" smtClean="0">
                <a:latin typeface="Bodoni MT" pitchFamily="18" charset="0"/>
              </a:rPr>
              <a:t>identified </a:t>
            </a:r>
            <a:r>
              <a:rPr lang="en-GB" sz="2100" b="1" dirty="0" smtClean="0">
                <a:solidFill>
                  <a:srgbClr val="FF0000"/>
                </a:solidFill>
                <a:latin typeface="Bodoni MT" pitchFamily="18" charset="0"/>
              </a:rPr>
              <a:t>6 STRATEGIES </a:t>
            </a:r>
            <a:r>
              <a:rPr lang="en-GB" sz="2100" b="1" dirty="0" smtClean="0">
                <a:latin typeface="Bodoni MT" pitchFamily="18" charset="0"/>
              </a:rPr>
              <a:t>to improve state sports confidence:</a:t>
            </a:r>
          </a:p>
          <a:p>
            <a:pPr marL="457200" indent="-457200">
              <a:buAutoNum type="arabicParenR"/>
            </a:pPr>
            <a:r>
              <a:rPr lang="en-GB" sz="2100" b="1" dirty="0" smtClean="0">
                <a:solidFill>
                  <a:srgbClr val="FF0000"/>
                </a:solidFill>
                <a:latin typeface="Bodoni MT" pitchFamily="18" charset="0"/>
              </a:rPr>
              <a:t>MASTERY OF SKILL</a:t>
            </a:r>
            <a:r>
              <a:rPr lang="en-GB" sz="2100" b="1" dirty="0" smtClean="0">
                <a:latin typeface="Bodoni MT" pitchFamily="18" charset="0"/>
              </a:rPr>
              <a:t>: The performer feels progress has been made. Skill has been acquired</a:t>
            </a:r>
          </a:p>
          <a:p>
            <a:pPr marL="457200" indent="-457200">
              <a:buAutoNum type="arabicParenR"/>
            </a:pPr>
            <a:r>
              <a:rPr lang="en-GB" sz="2100" b="1" dirty="0" smtClean="0">
                <a:solidFill>
                  <a:srgbClr val="FF0000"/>
                </a:solidFill>
                <a:latin typeface="Bodoni MT" pitchFamily="18" charset="0"/>
              </a:rPr>
              <a:t>STYLING: </a:t>
            </a:r>
            <a:r>
              <a:rPr lang="en-GB" sz="2100" b="1" dirty="0" smtClean="0">
                <a:latin typeface="Bodoni MT" pitchFamily="18" charset="0"/>
              </a:rPr>
              <a:t>Confidence increases if a performance can be </a:t>
            </a:r>
            <a:r>
              <a:rPr lang="en-GB" sz="2100" b="1" smtClean="0">
                <a:latin typeface="Bodoni MT" pitchFamily="18" charset="0"/>
              </a:rPr>
              <a:t>performed well to </a:t>
            </a:r>
            <a:r>
              <a:rPr lang="en-GB" sz="2100" b="1" dirty="0" smtClean="0">
                <a:latin typeface="Bodoni MT" pitchFamily="18" charset="0"/>
              </a:rPr>
              <a:t>significant others</a:t>
            </a:r>
          </a:p>
          <a:p>
            <a:pPr marL="457200" indent="-457200">
              <a:buAutoNum type="arabicParenR"/>
            </a:pPr>
            <a:r>
              <a:rPr lang="en-GB" sz="2100" b="1" dirty="0" smtClean="0">
                <a:solidFill>
                  <a:srgbClr val="FF0000"/>
                </a:solidFill>
                <a:latin typeface="Bodoni MT" pitchFamily="18" charset="0"/>
              </a:rPr>
              <a:t>PHYSICAL &amp; MENTAL PREPARATION: </a:t>
            </a:r>
            <a:r>
              <a:rPr lang="en-GB" sz="2100" b="1" dirty="0" smtClean="0">
                <a:latin typeface="Bodoni MT" pitchFamily="18" charset="0"/>
              </a:rPr>
              <a:t>Increases the likelihood of success</a:t>
            </a:r>
          </a:p>
          <a:p>
            <a:pPr marL="457200" indent="-457200">
              <a:buAutoNum type="arabicParenR"/>
            </a:pPr>
            <a:r>
              <a:rPr lang="en-GB" sz="2100" b="1" dirty="0" smtClean="0">
                <a:solidFill>
                  <a:srgbClr val="FF0000"/>
                </a:solidFill>
                <a:latin typeface="Bodoni MT" pitchFamily="18" charset="0"/>
              </a:rPr>
              <a:t>SOCIAL REINFORCEMENT: </a:t>
            </a:r>
            <a:r>
              <a:rPr lang="en-GB" sz="2100" b="1" dirty="0" smtClean="0">
                <a:latin typeface="Bodoni MT" pitchFamily="18" charset="0"/>
              </a:rPr>
              <a:t>Praise by significant others. Especially in teams</a:t>
            </a:r>
          </a:p>
          <a:p>
            <a:pPr marL="457200" indent="-457200">
              <a:buAutoNum type="arabicParenR"/>
            </a:pPr>
            <a:r>
              <a:rPr lang="en-GB" sz="2100" b="1" dirty="0" smtClean="0">
                <a:solidFill>
                  <a:srgbClr val="FF0000"/>
                </a:solidFill>
                <a:latin typeface="Bodoni MT" pitchFamily="18" charset="0"/>
              </a:rPr>
              <a:t>EFFECTIVE LEADERSHIP</a:t>
            </a:r>
            <a:r>
              <a:rPr lang="en-GB" sz="2100" b="1" dirty="0" smtClean="0">
                <a:latin typeface="Bodoni MT" pitchFamily="18" charset="0"/>
              </a:rPr>
              <a:t>: promotes team member confidence</a:t>
            </a:r>
          </a:p>
          <a:p>
            <a:pPr marL="457200" indent="-457200">
              <a:buAutoNum type="arabicParenR"/>
            </a:pPr>
            <a:r>
              <a:rPr lang="en-GB" sz="2100" b="1" dirty="0" smtClean="0">
                <a:solidFill>
                  <a:srgbClr val="FF0000"/>
                </a:solidFill>
                <a:latin typeface="Bodoni MT" pitchFamily="18" charset="0"/>
              </a:rPr>
              <a:t>ENVIRONMENTAL COMFORT: </a:t>
            </a:r>
            <a:r>
              <a:rPr lang="en-GB" sz="2100" b="1" dirty="0" smtClean="0">
                <a:latin typeface="Bodoni MT" pitchFamily="18" charset="0"/>
              </a:rPr>
              <a:t>Those lacking confidence will be helped if working conditions are suitable. Don’t observe a novice</a:t>
            </a:r>
          </a:p>
          <a:p>
            <a:pPr marL="457200" indent="-457200">
              <a:buNone/>
            </a:pPr>
            <a:endParaRPr lang="en-GB" sz="2100" b="1" dirty="0" smtClean="0">
              <a:latin typeface="Bodoni MT" pitchFamily="18" charset="0"/>
            </a:endParaRPr>
          </a:p>
          <a:p>
            <a:pPr marL="457200" indent="-457200">
              <a:buAutoNum type="alphaUcParenR"/>
            </a:pPr>
            <a:endParaRPr lang="en-GB" sz="2100" b="1" dirty="0" smtClean="0">
              <a:latin typeface="Bodoni MT" pitchFamily="18" charset="0"/>
            </a:endParaRPr>
          </a:p>
          <a:p>
            <a:endParaRPr lang="en-GB" sz="2100" b="1" dirty="0" smtClean="0">
              <a:latin typeface="Bodoni MT" pitchFamily="18" charset="0"/>
            </a:endParaRPr>
          </a:p>
          <a:p>
            <a:endParaRPr lang="en-GB" sz="2100" b="1" dirty="0" smtClean="0">
              <a:latin typeface="Bodoni MT" pitchFamily="18" charset="0"/>
            </a:endParaRPr>
          </a:p>
          <a:p>
            <a:endParaRPr lang="en-GB" sz="2100" b="1" dirty="0" smtClean="0">
              <a:latin typeface="Bodoni MT" pitchFamily="18" charset="0"/>
            </a:endParaRPr>
          </a:p>
          <a:p>
            <a:endParaRPr lang="en-GB" sz="2100" b="1" dirty="0" smtClean="0">
              <a:latin typeface="Bodoni MT" pitchFamily="18" charset="0"/>
            </a:endParaRPr>
          </a:p>
          <a:p>
            <a:endParaRPr lang="en-GB" sz="2100" b="1" dirty="0" smtClean="0">
              <a:latin typeface="Bodoni MT" pitchFamily="18" charset="0"/>
            </a:endParaRPr>
          </a:p>
          <a:p>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200" b="1" dirty="0" smtClean="0">
                <a:latin typeface="Bodoni MT" pitchFamily="18" charset="0"/>
              </a:rPr>
              <a:t>SELF CONFIDENCE and SELF EFFICACY</a:t>
            </a:r>
          </a:p>
          <a:p>
            <a:r>
              <a:rPr lang="en-GB" sz="2200" b="1" dirty="0" smtClean="0">
                <a:solidFill>
                  <a:srgbClr val="FF0000"/>
                </a:solidFill>
                <a:latin typeface="Bodoni MT" pitchFamily="18" charset="0"/>
              </a:rPr>
              <a:t>SELF ESTEEM </a:t>
            </a:r>
            <a:r>
              <a:rPr lang="en-GB" sz="2200" b="1" dirty="0" smtClean="0">
                <a:latin typeface="Bodoni MT" pitchFamily="18" charset="0"/>
              </a:rPr>
              <a:t>is a consistent degree of </a:t>
            </a:r>
            <a:r>
              <a:rPr lang="en-GB" sz="2200" b="1" dirty="0" smtClean="0">
                <a:solidFill>
                  <a:srgbClr val="FF0000"/>
                </a:solidFill>
                <a:latin typeface="Bodoni MT" pitchFamily="18" charset="0"/>
              </a:rPr>
              <a:t>CONFIDENCE</a:t>
            </a:r>
            <a:r>
              <a:rPr lang="en-GB" sz="2200" b="1" dirty="0" smtClean="0">
                <a:latin typeface="Bodoni MT" pitchFamily="18" charset="0"/>
              </a:rPr>
              <a:t> across a wide </a:t>
            </a:r>
            <a:r>
              <a:rPr lang="en-GB" sz="2200" b="1" dirty="0" smtClean="0">
                <a:solidFill>
                  <a:srgbClr val="FF0000"/>
                </a:solidFill>
                <a:latin typeface="Bodoni MT" pitchFamily="18" charset="0"/>
              </a:rPr>
              <a:t>RANGE</a:t>
            </a:r>
            <a:r>
              <a:rPr lang="en-GB" sz="2200" b="1" dirty="0" smtClean="0">
                <a:latin typeface="Bodoni MT" pitchFamily="18" charset="0"/>
              </a:rPr>
              <a:t> of situations. It is a </a:t>
            </a:r>
            <a:r>
              <a:rPr lang="en-GB" sz="2200" b="1" dirty="0" smtClean="0">
                <a:solidFill>
                  <a:srgbClr val="FF0000"/>
                </a:solidFill>
                <a:latin typeface="Bodoni MT" pitchFamily="18" charset="0"/>
              </a:rPr>
              <a:t>GENERAL DISPOSITION </a:t>
            </a:r>
            <a:r>
              <a:rPr lang="en-GB" sz="2200" b="1" dirty="0" smtClean="0">
                <a:latin typeface="Bodoni MT" pitchFamily="18" charset="0"/>
              </a:rPr>
              <a:t>which is </a:t>
            </a:r>
            <a:r>
              <a:rPr lang="en-GB" sz="2200" b="1" dirty="0" smtClean="0">
                <a:solidFill>
                  <a:srgbClr val="FF0000"/>
                </a:solidFill>
                <a:latin typeface="Bodoni MT" pitchFamily="18" charset="0"/>
              </a:rPr>
              <a:t>STABLE</a:t>
            </a:r>
            <a:r>
              <a:rPr lang="en-GB" sz="2200" b="1" dirty="0" smtClean="0">
                <a:latin typeface="Bodoni MT" pitchFamily="18" charset="0"/>
              </a:rPr>
              <a:t> and </a:t>
            </a:r>
            <a:r>
              <a:rPr lang="en-GB" sz="2200" b="1" dirty="0" smtClean="0">
                <a:solidFill>
                  <a:srgbClr val="FF0000"/>
                </a:solidFill>
                <a:latin typeface="Bodoni MT" pitchFamily="18" charset="0"/>
              </a:rPr>
              <a:t>GLOBAL</a:t>
            </a:r>
            <a:r>
              <a:rPr lang="en-GB" sz="2200" b="1" dirty="0" smtClean="0">
                <a:latin typeface="Bodoni MT" pitchFamily="18" charset="0"/>
              </a:rPr>
              <a:t>. Self confidence influences </a:t>
            </a:r>
            <a:r>
              <a:rPr lang="en-GB" sz="2200" b="1" dirty="0" smtClean="0">
                <a:solidFill>
                  <a:srgbClr val="FF0000"/>
                </a:solidFill>
                <a:latin typeface="Bodoni MT" pitchFamily="18" charset="0"/>
              </a:rPr>
              <a:t>MOTIVATION</a:t>
            </a:r>
            <a:r>
              <a:rPr lang="en-GB" sz="2200" b="1" dirty="0" smtClean="0">
                <a:latin typeface="Bodoni MT" pitchFamily="18" charset="0"/>
              </a:rPr>
              <a:t> and is a factor in whether someone participates. When people become confident that they are able to</a:t>
            </a:r>
            <a:r>
              <a:rPr lang="en-GB" sz="2200" b="1" dirty="0" smtClean="0">
                <a:solidFill>
                  <a:srgbClr val="FF0000"/>
                </a:solidFill>
                <a:latin typeface="Bodoni MT" pitchFamily="18" charset="0"/>
              </a:rPr>
              <a:t> EXCEL </a:t>
            </a:r>
            <a:r>
              <a:rPr lang="en-GB" sz="2200" b="1" dirty="0" smtClean="0">
                <a:latin typeface="Bodoni MT" pitchFamily="18" charset="0"/>
              </a:rPr>
              <a:t>in a skill, they acquire </a:t>
            </a:r>
            <a:r>
              <a:rPr lang="en-GB" sz="2200" b="1" dirty="0" smtClean="0">
                <a:solidFill>
                  <a:srgbClr val="FF0000"/>
                </a:solidFill>
                <a:latin typeface="Bodoni MT" pitchFamily="18" charset="0"/>
              </a:rPr>
              <a:t>SELF EFFICACY</a:t>
            </a:r>
            <a:r>
              <a:rPr lang="en-GB" sz="2200" b="1" dirty="0" smtClean="0">
                <a:latin typeface="Bodoni MT" pitchFamily="18" charset="0"/>
              </a:rPr>
              <a:t>. This is their </a:t>
            </a:r>
            <a:r>
              <a:rPr lang="en-GB" sz="2200" b="1" dirty="0" smtClean="0">
                <a:solidFill>
                  <a:srgbClr val="FF0000"/>
                </a:solidFill>
                <a:latin typeface="Bodoni MT" pitchFamily="18" charset="0"/>
              </a:rPr>
              <a:t>PERCEPTION </a:t>
            </a:r>
            <a:r>
              <a:rPr lang="en-GB" sz="2200" b="1" dirty="0" smtClean="0">
                <a:latin typeface="Bodoni MT" pitchFamily="18" charset="0"/>
              </a:rPr>
              <a:t>about their competency.  Self Efficacy is therefore </a:t>
            </a:r>
            <a:r>
              <a:rPr lang="en-GB" sz="2200" b="1" dirty="0" smtClean="0">
                <a:solidFill>
                  <a:srgbClr val="FF0000"/>
                </a:solidFill>
                <a:latin typeface="Bodoni MT" pitchFamily="18" charset="0"/>
              </a:rPr>
              <a:t>UNSTABLE</a:t>
            </a:r>
            <a:r>
              <a:rPr lang="en-GB" sz="2200" b="1" dirty="0" smtClean="0">
                <a:latin typeface="Bodoni MT" pitchFamily="18" charset="0"/>
              </a:rPr>
              <a:t> and </a:t>
            </a:r>
            <a:r>
              <a:rPr lang="en-GB" sz="2200" b="1" dirty="0" smtClean="0">
                <a:solidFill>
                  <a:srgbClr val="FF0000"/>
                </a:solidFill>
                <a:latin typeface="Bodoni MT" pitchFamily="18" charset="0"/>
              </a:rPr>
              <a:t>CHANGEABLE</a:t>
            </a:r>
            <a:r>
              <a:rPr lang="en-GB" sz="2200" b="1" dirty="0" smtClean="0">
                <a:latin typeface="Bodoni MT" pitchFamily="18" charset="0"/>
              </a:rPr>
              <a:t>. Within the same sport an athlete may have high and low efficacy. </a:t>
            </a:r>
          </a:p>
          <a:p>
            <a:r>
              <a:rPr lang="en-GB" sz="2200" b="1" dirty="0" smtClean="0">
                <a:latin typeface="Bodoni MT" pitchFamily="18" charset="0"/>
              </a:rPr>
              <a:t>People with </a:t>
            </a:r>
            <a:r>
              <a:rPr lang="en-GB" sz="2200" b="1" dirty="0" smtClean="0">
                <a:solidFill>
                  <a:srgbClr val="FF0000"/>
                </a:solidFill>
                <a:latin typeface="Bodoni MT" pitchFamily="18" charset="0"/>
              </a:rPr>
              <a:t>HIGH</a:t>
            </a:r>
            <a:r>
              <a:rPr lang="en-GB" sz="2200" b="1" dirty="0" smtClean="0">
                <a:latin typeface="Bodoni MT" pitchFamily="18" charset="0"/>
              </a:rPr>
              <a:t> efficacy adopt </a:t>
            </a:r>
            <a:r>
              <a:rPr lang="en-GB" sz="2200" b="1" dirty="0" smtClean="0">
                <a:solidFill>
                  <a:srgbClr val="FF0000"/>
                </a:solidFill>
                <a:latin typeface="Bodoni MT" pitchFamily="18" charset="0"/>
              </a:rPr>
              <a:t>APPROACH</a:t>
            </a:r>
            <a:r>
              <a:rPr lang="en-GB" sz="2200" b="1" dirty="0" smtClean="0">
                <a:latin typeface="Bodoni MT" pitchFamily="18" charset="0"/>
              </a:rPr>
              <a:t> behaviour, seek challenges, persevere and </a:t>
            </a:r>
            <a:r>
              <a:rPr lang="en-GB" sz="2200" b="1" dirty="0" smtClean="0">
                <a:solidFill>
                  <a:srgbClr val="FF0000"/>
                </a:solidFill>
                <a:latin typeface="Bodoni MT" pitchFamily="18" charset="0"/>
              </a:rPr>
              <a:t>ATTRIBUTE</a:t>
            </a:r>
            <a:r>
              <a:rPr lang="en-GB" sz="2200" b="1" dirty="0" smtClean="0">
                <a:latin typeface="Bodoni MT" pitchFamily="18" charset="0"/>
              </a:rPr>
              <a:t> internal factors to success. Those with </a:t>
            </a:r>
            <a:r>
              <a:rPr lang="en-GB" sz="2200" b="1" dirty="0" smtClean="0">
                <a:solidFill>
                  <a:srgbClr val="FF0000"/>
                </a:solidFill>
                <a:latin typeface="Bodoni MT" pitchFamily="18" charset="0"/>
              </a:rPr>
              <a:t>LOW</a:t>
            </a:r>
            <a:r>
              <a:rPr lang="en-GB" sz="2200" b="1" dirty="0" smtClean="0">
                <a:latin typeface="Bodoni MT" pitchFamily="18" charset="0"/>
              </a:rPr>
              <a:t> efficacy adopt </a:t>
            </a:r>
            <a:r>
              <a:rPr lang="en-GB" sz="2200" b="1" dirty="0" smtClean="0">
                <a:solidFill>
                  <a:srgbClr val="FF0000"/>
                </a:solidFill>
                <a:latin typeface="Bodoni MT" pitchFamily="18" charset="0"/>
              </a:rPr>
              <a:t>AVOIDANCE</a:t>
            </a:r>
            <a:r>
              <a:rPr lang="en-GB" sz="2200" b="1" dirty="0" smtClean="0">
                <a:latin typeface="Bodoni MT" pitchFamily="18" charset="0"/>
              </a:rPr>
              <a:t> behaviour, give up, become anxious and </a:t>
            </a:r>
            <a:r>
              <a:rPr lang="en-GB" sz="2200" b="1" dirty="0" smtClean="0">
                <a:solidFill>
                  <a:srgbClr val="FF0000"/>
                </a:solidFill>
                <a:latin typeface="Bodoni MT" pitchFamily="18" charset="0"/>
              </a:rPr>
              <a:t>ATTRIBUTE </a:t>
            </a:r>
            <a:r>
              <a:rPr lang="en-GB" sz="2200" b="1" dirty="0" smtClean="0">
                <a:latin typeface="Bodoni MT" pitchFamily="18" charset="0"/>
              </a:rPr>
              <a:t>failure to internal factors, inducing</a:t>
            </a:r>
            <a:r>
              <a:rPr lang="en-GB" sz="2200" b="1" dirty="0" smtClean="0">
                <a:solidFill>
                  <a:srgbClr val="FF0000"/>
                </a:solidFill>
                <a:latin typeface="Bodoni MT" pitchFamily="18" charset="0"/>
              </a:rPr>
              <a:t> LEARNED HELPLESSNESS</a:t>
            </a:r>
            <a:r>
              <a:rPr lang="en-GB" sz="2200" b="1" dirty="0" smtClean="0">
                <a:latin typeface="Bodoni MT" pitchFamily="18" charset="0"/>
              </a:rPr>
              <a:t>. Self Efficacy can therefore be </a:t>
            </a:r>
            <a:r>
              <a:rPr lang="en-GB" sz="2200" b="1" dirty="0" smtClean="0">
                <a:solidFill>
                  <a:srgbClr val="FF0000"/>
                </a:solidFill>
                <a:latin typeface="Bodoni MT" pitchFamily="18" charset="0"/>
              </a:rPr>
              <a:t>POWERFUL</a:t>
            </a:r>
            <a:r>
              <a:rPr lang="en-GB" sz="2200" b="1" dirty="0" smtClean="0">
                <a:latin typeface="Bodoni MT" pitchFamily="18" charset="0"/>
              </a:rPr>
              <a:t> in raising or reducing expectations of success. </a:t>
            </a:r>
          </a:p>
          <a:p>
            <a:r>
              <a:rPr lang="en-GB" sz="2200" b="1" dirty="0" smtClean="0">
                <a:latin typeface="Bodoni MT" pitchFamily="18" charset="0"/>
              </a:rPr>
              <a:t>Efficacy Levels</a:t>
            </a:r>
            <a:r>
              <a:rPr lang="en-GB" sz="2200" b="1" dirty="0" smtClean="0">
                <a:solidFill>
                  <a:srgbClr val="FF0000"/>
                </a:solidFill>
                <a:latin typeface="Bodoni MT" pitchFamily="18" charset="0"/>
              </a:rPr>
              <a:t> DETERMINE </a:t>
            </a:r>
            <a:r>
              <a:rPr lang="en-GB" sz="2200" b="1" dirty="0" smtClean="0">
                <a:latin typeface="Bodoni MT" pitchFamily="18" charset="0"/>
              </a:rPr>
              <a:t>expectations </a:t>
            </a:r>
            <a:r>
              <a:rPr lang="en-GB" sz="2200" b="1" smtClean="0">
                <a:latin typeface="Bodoni MT" pitchFamily="18" charset="0"/>
              </a:rPr>
              <a:t>which influence the </a:t>
            </a:r>
            <a:r>
              <a:rPr lang="en-GB" sz="2200" b="1" dirty="0" smtClean="0">
                <a:latin typeface="Bodoni MT" pitchFamily="18" charset="0"/>
              </a:rPr>
              <a:t>commitment to activities. Efficacy can be changed by the input of </a:t>
            </a:r>
            <a:r>
              <a:rPr lang="en-GB" sz="2200" b="1" dirty="0" smtClean="0">
                <a:solidFill>
                  <a:srgbClr val="FF0000"/>
                </a:solidFill>
                <a:latin typeface="Bodoni MT" pitchFamily="18" charset="0"/>
              </a:rPr>
              <a:t>4 TYPES</a:t>
            </a:r>
            <a:r>
              <a:rPr lang="en-GB" sz="2200" b="1" dirty="0" smtClean="0">
                <a:latin typeface="Bodoni MT" pitchFamily="18" charset="0"/>
              </a:rPr>
              <a:t> of information. These form the basis of the </a:t>
            </a:r>
            <a:r>
              <a:rPr lang="en-GB" sz="2200" b="1" dirty="0" smtClean="0">
                <a:solidFill>
                  <a:srgbClr val="FF0000"/>
                </a:solidFill>
                <a:latin typeface="Bodoni MT" pitchFamily="18" charset="0"/>
              </a:rPr>
              <a:t>SELF EFFICACY THEORY</a:t>
            </a:r>
          </a:p>
          <a:p>
            <a:pPr>
              <a:buNone/>
            </a:pPr>
            <a:r>
              <a:rPr lang="en-GB" sz="2200" b="1" dirty="0" smtClean="0">
                <a:latin typeface="Bodoni MT" pitchFamily="18" charset="0"/>
              </a:rPr>
              <a:t>	</a:t>
            </a:r>
          </a:p>
          <a:p>
            <a:endParaRPr lang="en-GB" sz="2200" b="1" dirty="0" smtClean="0">
              <a:latin typeface="Bodoni MT" pitchFamily="18" charset="0"/>
            </a:endParaRPr>
          </a:p>
          <a:p>
            <a:endParaRPr lang="en-GB" sz="2200" b="1" dirty="0" smtClean="0">
              <a:latin typeface="Bodoni MT" pitchFamily="18" charset="0"/>
            </a:endParaRPr>
          </a:p>
          <a:p>
            <a:endParaRPr lang="en-GB" sz="2200" b="1" dirty="0" smtClean="0">
              <a:latin typeface="Bodoni MT" pitchFamily="18" charset="0"/>
            </a:endParaRPr>
          </a:p>
          <a:p>
            <a:endParaRPr lang="en-GB" sz="2200" b="1" dirty="0" smtClean="0">
              <a:latin typeface="Bodoni MT" pitchFamily="18" charset="0"/>
            </a:endParaRPr>
          </a:p>
          <a:p>
            <a:endParaRPr lang="en-GB" sz="2200" b="1" dirty="0" smtClean="0">
              <a:latin typeface="Bodoni MT" pitchFamily="18" charset="0"/>
            </a:endParaRPr>
          </a:p>
          <a:p>
            <a:endParaRPr lang="en-GB" sz="2200" b="1" dirty="0" smtClean="0">
              <a:latin typeface="Bodoni MT"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400" b="1" dirty="0" smtClean="0">
                <a:latin typeface="Bodoni MT" pitchFamily="18" charset="0"/>
              </a:rPr>
              <a:t>PERSONALITY </a:t>
            </a:r>
          </a:p>
          <a:p>
            <a:pPr marL="457200" indent="-457200">
              <a:buNone/>
            </a:pPr>
            <a:r>
              <a:rPr lang="en-GB" sz="2300" b="1" dirty="0" smtClean="0">
                <a:latin typeface="Bodoni MT" pitchFamily="18" charset="0"/>
              </a:rPr>
              <a:t>3) </a:t>
            </a:r>
            <a:r>
              <a:rPr lang="en-GB" sz="2300" b="1" dirty="0" smtClean="0">
                <a:solidFill>
                  <a:srgbClr val="FF0000"/>
                </a:solidFill>
                <a:latin typeface="Bodoni MT" pitchFamily="18" charset="0"/>
              </a:rPr>
              <a:t>	INTERACTIONIST APPROACH: </a:t>
            </a:r>
            <a:r>
              <a:rPr lang="en-GB" sz="2300" b="1" dirty="0" smtClean="0">
                <a:latin typeface="Bodoni MT" pitchFamily="18" charset="0"/>
              </a:rPr>
              <a:t>(Hollander 1967). Behaviour is a combination of the influence of </a:t>
            </a:r>
            <a:r>
              <a:rPr lang="en-GB" sz="2300" b="1" dirty="0" smtClean="0">
                <a:solidFill>
                  <a:srgbClr val="FF0000"/>
                </a:solidFill>
                <a:latin typeface="Bodoni MT" pitchFamily="18" charset="0"/>
              </a:rPr>
              <a:t>TRAITS</a:t>
            </a:r>
            <a:r>
              <a:rPr lang="en-GB" sz="2300" b="1" dirty="0" smtClean="0">
                <a:latin typeface="Bodoni MT" pitchFamily="18" charset="0"/>
              </a:rPr>
              <a:t> and </a:t>
            </a:r>
            <a:r>
              <a:rPr lang="en-GB" sz="2300" b="1" dirty="0" smtClean="0">
                <a:solidFill>
                  <a:srgbClr val="FF0000"/>
                </a:solidFill>
                <a:latin typeface="Bodoni MT" pitchFamily="18" charset="0"/>
              </a:rPr>
              <a:t>EXPERIENCES </a:t>
            </a:r>
            <a:r>
              <a:rPr lang="en-GB" sz="2300" b="1" dirty="0" smtClean="0">
                <a:latin typeface="Bodoni MT" pitchFamily="18" charset="0"/>
              </a:rPr>
              <a:t>. It has 3 levels. 1) </a:t>
            </a:r>
            <a:r>
              <a:rPr lang="en-GB" sz="2300" b="1" dirty="0" smtClean="0">
                <a:solidFill>
                  <a:srgbClr val="FF0000"/>
                </a:solidFill>
                <a:latin typeface="Bodoni MT" pitchFamily="18" charset="0"/>
              </a:rPr>
              <a:t>TYPICAL RESPONSES</a:t>
            </a:r>
            <a:r>
              <a:rPr lang="en-GB" sz="2300" b="1" dirty="0" smtClean="0">
                <a:latin typeface="Bodoni MT" pitchFamily="18" charset="0"/>
              </a:rPr>
              <a:t>: These are </a:t>
            </a:r>
            <a:r>
              <a:rPr lang="en-GB" sz="2300" b="1" dirty="0" smtClean="0">
                <a:solidFill>
                  <a:srgbClr val="FF0000"/>
                </a:solidFill>
                <a:latin typeface="Bodoni MT" pitchFamily="18" charset="0"/>
              </a:rPr>
              <a:t>LEARNED </a:t>
            </a:r>
            <a:r>
              <a:rPr lang="en-GB" sz="2300" b="1" dirty="0" smtClean="0">
                <a:latin typeface="Bodoni MT" pitchFamily="18" charset="0"/>
              </a:rPr>
              <a:t>behaviours and are </a:t>
            </a:r>
            <a:r>
              <a:rPr lang="en-GB" sz="2300" b="1" dirty="0" smtClean="0">
                <a:solidFill>
                  <a:srgbClr val="FF0000"/>
                </a:solidFill>
                <a:latin typeface="Bodoni MT" pitchFamily="18" charset="0"/>
              </a:rPr>
              <a:t>CHANGEABLE</a:t>
            </a:r>
            <a:r>
              <a:rPr lang="en-GB" sz="2300" b="1" dirty="0" smtClean="0">
                <a:latin typeface="Bodoni MT" pitchFamily="18" charset="0"/>
              </a:rPr>
              <a:t>. A person responds to the </a:t>
            </a:r>
            <a:r>
              <a:rPr lang="en-GB" sz="2300" b="1" dirty="0" smtClean="0">
                <a:solidFill>
                  <a:srgbClr val="FF0000"/>
                </a:solidFill>
                <a:latin typeface="Bodoni MT" pitchFamily="18" charset="0"/>
              </a:rPr>
              <a:t>ENVIRONMENT </a:t>
            </a:r>
            <a:r>
              <a:rPr lang="en-GB" sz="2300" b="1" dirty="0" smtClean="0">
                <a:latin typeface="Bodoni MT" pitchFamily="18" charset="0"/>
              </a:rPr>
              <a:t>2) </a:t>
            </a:r>
            <a:r>
              <a:rPr lang="en-GB" sz="2300" b="1" dirty="0" smtClean="0">
                <a:solidFill>
                  <a:srgbClr val="FF0000"/>
                </a:solidFill>
                <a:latin typeface="Bodoni MT" pitchFamily="18" charset="0"/>
              </a:rPr>
              <a:t>PSYCHOLOGICAL CORE: </a:t>
            </a:r>
            <a:r>
              <a:rPr lang="en-GB" sz="2300" b="1" dirty="0" smtClean="0">
                <a:latin typeface="Bodoni MT" pitchFamily="18" charset="0"/>
              </a:rPr>
              <a:t>The True Self. It is</a:t>
            </a:r>
            <a:r>
              <a:rPr lang="en-GB" sz="2300" b="1" dirty="0" smtClean="0">
                <a:solidFill>
                  <a:srgbClr val="FF0000"/>
                </a:solidFill>
                <a:latin typeface="Bodoni MT" pitchFamily="18" charset="0"/>
              </a:rPr>
              <a:t> STABLE</a:t>
            </a:r>
            <a:r>
              <a:rPr lang="en-GB" sz="2300" b="1" dirty="0" smtClean="0">
                <a:latin typeface="Bodoni MT" pitchFamily="18" charset="0"/>
              </a:rPr>
              <a:t>, but difficult to research 3) </a:t>
            </a:r>
            <a:r>
              <a:rPr lang="en-GB" sz="2300" b="1" dirty="0" smtClean="0">
                <a:solidFill>
                  <a:srgbClr val="FF0000"/>
                </a:solidFill>
                <a:latin typeface="Bodoni MT" pitchFamily="18" charset="0"/>
              </a:rPr>
              <a:t>ROLE RELATED BEHAVIOUR: </a:t>
            </a:r>
            <a:r>
              <a:rPr lang="en-GB" sz="2300" b="1" dirty="0" smtClean="0">
                <a:latin typeface="Bodoni MT" pitchFamily="18" charset="0"/>
              </a:rPr>
              <a:t>This is </a:t>
            </a:r>
            <a:r>
              <a:rPr lang="en-GB" sz="2300" b="1" dirty="0" smtClean="0">
                <a:solidFill>
                  <a:srgbClr val="FF0000"/>
                </a:solidFill>
                <a:latin typeface="Bodoni MT" pitchFamily="18" charset="0"/>
              </a:rPr>
              <a:t>DYNAMIC</a:t>
            </a:r>
            <a:r>
              <a:rPr lang="en-GB" sz="2300" b="1" dirty="0" smtClean="0">
                <a:latin typeface="Bodoni MT" pitchFamily="18" charset="0"/>
              </a:rPr>
              <a:t> and </a:t>
            </a:r>
            <a:r>
              <a:rPr lang="en-GB" sz="2300" b="1" dirty="0" smtClean="0">
                <a:solidFill>
                  <a:srgbClr val="FF0000"/>
                </a:solidFill>
                <a:latin typeface="Bodoni MT" pitchFamily="18" charset="0"/>
              </a:rPr>
              <a:t>CHANGEABLE</a:t>
            </a:r>
            <a:r>
              <a:rPr lang="en-GB" sz="2300" b="1" dirty="0" smtClean="0">
                <a:latin typeface="Bodoni MT" pitchFamily="18" charset="0"/>
              </a:rPr>
              <a:t>. An individual fulfils more than one role in a day. It is a consequence of the </a:t>
            </a:r>
            <a:r>
              <a:rPr lang="en-GB" sz="2300" b="1" dirty="0" smtClean="0">
                <a:solidFill>
                  <a:srgbClr val="FF0000"/>
                </a:solidFill>
                <a:latin typeface="Bodoni MT" pitchFamily="18" charset="0"/>
              </a:rPr>
              <a:t>IMMEDIATE ENVIRONMENT</a:t>
            </a:r>
            <a:r>
              <a:rPr lang="en-GB" sz="2300" b="1" dirty="0" smtClean="0">
                <a:latin typeface="Bodoni MT" pitchFamily="18" charset="0"/>
              </a:rPr>
              <a:t>. </a:t>
            </a:r>
          </a:p>
          <a:p>
            <a:pPr marL="457200" indent="-457200">
              <a:buNone/>
            </a:pPr>
            <a:r>
              <a:rPr lang="en-GB" sz="2300" b="1" dirty="0" smtClean="0">
                <a:latin typeface="Bodoni MT" pitchFamily="18" charset="0"/>
              </a:rPr>
              <a:t>	Behaviour = FUNCTION of PERSONALITY X ENVIRONMENT</a:t>
            </a:r>
          </a:p>
          <a:p>
            <a:pPr marL="457200" indent="-457200">
              <a:buNone/>
            </a:pPr>
            <a:r>
              <a:rPr lang="en-GB" sz="2300" b="1" dirty="0" smtClean="0">
                <a:latin typeface="Bodoni MT" pitchFamily="18" charset="0"/>
              </a:rPr>
              <a:t>	</a:t>
            </a:r>
            <a:r>
              <a:rPr lang="en-GB" sz="2300" b="1" dirty="0" smtClean="0">
                <a:solidFill>
                  <a:srgbClr val="FF0000"/>
                </a:solidFill>
                <a:latin typeface="Bodoni MT" pitchFamily="18" charset="0"/>
              </a:rPr>
              <a:t>(B = F(P X E)) </a:t>
            </a:r>
          </a:p>
          <a:p>
            <a:pPr marL="457200" indent="-457200">
              <a:buNone/>
            </a:pPr>
            <a:r>
              <a:rPr lang="en-GB" sz="2300" b="1" dirty="0" smtClean="0">
                <a:solidFill>
                  <a:srgbClr val="FF0000"/>
                </a:solidFill>
                <a:latin typeface="Bodoni MT" pitchFamily="18" charset="0"/>
              </a:rPr>
              <a:t>	</a:t>
            </a:r>
            <a:r>
              <a:rPr lang="en-GB" sz="2300" b="1" dirty="0" smtClean="0">
                <a:latin typeface="Bodoni MT" pitchFamily="18" charset="0"/>
              </a:rPr>
              <a:t>Genetically Inherited Traits are triggered by the Environmental. Behaviour is therefore </a:t>
            </a:r>
            <a:r>
              <a:rPr lang="en-GB" sz="2300" b="1" dirty="0" smtClean="0">
                <a:solidFill>
                  <a:srgbClr val="FF0000"/>
                </a:solidFill>
                <a:latin typeface="Bodoni MT" pitchFamily="18" charset="0"/>
              </a:rPr>
              <a:t>UNPREDICATABLE</a:t>
            </a:r>
          </a:p>
          <a:p>
            <a:pPr marL="457200" indent="-457200">
              <a:buNone/>
            </a:pPr>
            <a:r>
              <a:rPr lang="en-GB" sz="2300" b="1" dirty="0" smtClean="0">
                <a:solidFill>
                  <a:srgbClr val="FF0000"/>
                </a:solidFill>
                <a:latin typeface="Bodoni MT" pitchFamily="18" charset="0"/>
              </a:rPr>
              <a:t>	</a:t>
            </a:r>
          </a:p>
          <a:p>
            <a:pPr marL="457200" indent="-457200">
              <a:buNone/>
            </a:pPr>
            <a:r>
              <a:rPr lang="en-GB" sz="2300" b="1" dirty="0" smtClean="0">
                <a:solidFill>
                  <a:srgbClr val="FF0000"/>
                </a:solidFill>
                <a:latin typeface="Bodoni MT" pitchFamily="18" charset="0"/>
              </a:rPr>
              <a:t>	</a:t>
            </a:r>
            <a:r>
              <a:rPr lang="en-GB" sz="2400" b="1" dirty="0" smtClean="0">
                <a:latin typeface="Bodoni MT" pitchFamily="18" charset="0"/>
              </a:rPr>
              <a:t> The 4 factors that influence how we respond in any situation are: </a:t>
            </a:r>
            <a:r>
              <a:rPr lang="en-GB" sz="2400" b="1" dirty="0" smtClean="0">
                <a:solidFill>
                  <a:srgbClr val="FF0000"/>
                </a:solidFill>
                <a:latin typeface="Bodoni MT" pitchFamily="18" charset="0"/>
              </a:rPr>
              <a:t>GENETICS, PAST EXPERIENCES, NATURE OF THE SITUATION, PERSONAL FREE WILL</a:t>
            </a:r>
            <a:endParaRPr lang="en-GB" sz="2300" b="1" dirty="0" smtClean="0">
              <a:solidFill>
                <a:srgbClr val="FF0000"/>
              </a:solidFill>
              <a:latin typeface="Bodoni MT"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200" b="1" dirty="0" smtClean="0">
                <a:latin typeface="Bodoni MT" pitchFamily="18" charset="0"/>
              </a:rPr>
              <a:t>SELF EFFICACY THEORY</a:t>
            </a:r>
          </a:p>
          <a:p>
            <a:r>
              <a:rPr lang="en-GB" sz="2200" b="1" dirty="0" smtClean="0">
                <a:latin typeface="Bodoni MT" pitchFamily="18" charset="0"/>
              </a:rPr>
              <a:t>The 4 Types of Input that can affect Self Efficacy are</a:t>
            </a:r>
          </a:p>
          <a:p>
            <a:pPr marL="457200" indent="-457200">
              <a:buAutoNum type="arabicParenR"/>
            </a:pPr>
            <a:r>
              <a:rPr lang="en-GB" sz="2200" b="1" dirty="0" smtClean="0">
                <a:solidFill>
                  <a:srgbClr val="FF0000"/>
                </a:solidFill>
                <a:latin typeface="Bodoni MT" pitchFamily="18" charset="0"/>
              </a:rPr>
              <a:t>PERFORMANCE ACCOMPLISHMENTS</a:t>
            </a:r>
            <a:r>
              <a:rPr lang="en-GB" sz="2200" b="1" dirty="0" smtClean="0">
                <a:latin typeface="Bodoni MT" pitchFamily="18" charset="0"/>
              </a:rPr>
              <a:t>: Those with learned helplessness or lacking in confidence should be reminded of previous </a:t>
            </a:r>
            <a:r>
              <a:rPr lang="en-GB" sz="2200" b="1" dirty="0" smtClean="0">
                <a:solidFill>
                  <a:srgbClr val="FF0000"/>
                </a:solidFill>
                <a:latin typeface="Bodoni MT" pitchFamily="18" charset="0"/>
              </a:rPr>
              <a:t>SUCCESSES</a:t>
            </a:r>
            <a:r>
              <a:rPr lang="en-GB" sz="2200" b="1" dirty="0" smtClean="0">
                <a:latin typeface="Bodoni MT" pitchFamily="18" charset="0"/>
              </a:rPr>
              <a:t> in a related skill </a:t>
            </a:r>
          </a:p>
          <a:p>
            <a:pPr marL="457200" indent="-457200">
              <a:buAutoNum type="arabicParenR"/>
            </a:pPr>
            <a:r>
              <a:rPr lang="en-GB" sz="2200" b="1" dirty="0" smtClean="0">
                <a:solidFill>
                  <a:srgbClr val="FF0000"/>
                </a:solidFill>
                <a:latin typeface="Bodoni MT" pitchFamily="18" charset="0"/>
              </a:rPr>
              <a:t>VICARIOUS EXPERIENCES</a:t>
            </a:r>
            <a:r>
              <a:rPr lang="en-GB" sz="2200" b="1" dirty="0" smtClean="0">
                <a:latin typeface="Bodoni MT" pitchFamily="18" charset="0"/>
              </a:rPr>
              <a:t>: The athlete needs to watch athletes of </a:t>
            </a:r>
            <a:r>
              <a:rPr lang="en-GB" sz="2200" b="1" dirty="0" smtClean="0">
                <a:solidFill>
                  <a:srgbClr val="FF0000"/>
                </a:solidFill>
                <a:latin typeface="Bodoni MT" pitchFamily="18" charset="0"/>
              </a:rPr>
              <a:t>SIMILAR ABILITY </a:t>
            </a:r>
            <a:r>
              <a:rPr lang="en-GB" sz="2200" b="1" dirty="0" smtClean="0">
                <a:latin typeface="Bodoni MT" pitchFamily="18" charset="0"/>
              </a:rPr>
              <a:t>perform the skill. This reduces </a:t>
            </a:r>
            <a:r>
              <a:rPr lang="en-GB" sz="2200" b="1" dirty="0" smtClean="0">
                <a:solidFill>
                  <a:srgbClr val="FF0000"/>
                </a:solidFill>
                <a:latin typeface="Bodoni MT" pitchFamily="18" charset="0"/>
              </a:rPr>
              <a:t>WORRY</a:t>
            </a:r>
          </a:p>
          <a:p>
            <a:pPr marL="457200" indent="-457200">
              <a:buAutoNum type="arabicParenR"/>
            </a:pPr>
            <a:r>
              <a:rPr lang="en-GB" sz="2200" b="1" dirty="0" smtClean="0">
                <a:solidFill>
                  <a:srgbClr val="FF0000"/>
                </a:solidFill>
                <a:latin typeface="Bodoni MT" pitchFamily="18" charset="0"/>
              </a:rPr>
              <a:t>VERBAL PERSUASION</a:t>
            </a:r>
            <a:r>
              <a:rPr lang="en-GB" sz="2200" b="1" dirty="0" smtClean="0">
                <a:latin typeface="Bodoni MT" pitchFamily="18" charset="0"/>
              </a:rPr>
              <a:t>: Athletes can use </a:t>
            </a:r>
            <a:r>
              <a:rPr lang="en-GB" sz="2200" b="1" dirty="0" smtClean="0">
                <a:solidFill>
                  <a:srgbClr val="FF0000"/>
                </a:solidFill>
                <a:latin typeface="Bodoni MT" pitchFamily="18" charset="0"/>
              </a:rPr>
              <a:t>SELF TALK </a:t>
            </a:r>
            <a:r>
              <a:rPr lang="en-GB" sz="2200" b="1" dirty="0" smtClean="0">
                <a:latin typeface="Bodoni MT" pitchFamily="18" charset="0"/>
              </a:rPr>
              <a:t>or</a:t>
            </a:r>
            <a:r>
              <a:rPr lang="en-GB" sz="2200" b="1" dirty="0" smtClean="0">
                <a:solidFill>
                  <a:srgbClr val="FF0000"/>
                </a:solidFill>
                <a:latin typeface="Bodoni MT" pitchFamily="18" charset="0"/>
              </a:rPr>
              <a:t> PERSUASION </a:t>
            </a:r>
            <a:r>
              <a:rPr lang="en-GB" sz="2200" b="1" dirty="0" smtClean="0">
                <a:latin typeface="Bodoni MT" pitchFamily="18" charset="0"/>
              </a:rPr>
              <a:t>to increase self belief. </a:t>
            </a:r>
          </a:p>
          <a:p>
            <a:pPr marL="457200" indent="-457200">
              <a:buAutoNum type="arabicParenR"/>
            </a:pPr>
            <a:r>
              <a:rPr lang="en-GB" sz="2200" b="1" dirty="0" smtClean="0">
                <a:solidFill>
                  <a:srgbClr val="FF0000"/>
                </a:solidFill>
                <a:latin typeface="Bodoni MT" pitchFamily="18" charset="0"/>
              </a:rPr>
              <a:t>CONTROL OF AROUSAL</a:t>
            </a:r>
            <a:r>
              <a:rPr lang="en-GB" sz="2200" b="1" dirty="0" smtClean="0">
                <a:latin typeface="Bodoni MT" pitchFamily="18" charset="0"/>
              </a:rPr>
              <a:t>: This is how the athlete </a:t>
            </a:r>
            <a:r>
              <a:rPr lang="en-GB" sz="2200" b="1" dirty="0" smtClean="0">
                <a:solidFill>
                  <a:srgbClr val="FF0000"/>
                </a:solidFill>
                <a:latin typeface="Bodoni MT" pitchFamily="18" charset="0"/>
              </a:rPr>
              <a:t>EVALUATES</a:t>
            </a:r>
            <a:r>
              <a:rPr lang="en-GB" sz="2200" b="1" dirty="0" smtClean="0">
                <a:latin typeface="Bodoni MT" pitchFamily="18" charset="0"/>
              </a:rPr>
              <a:t> their </a:t>
            </a:r>
            <a:r>
              <a:rPr lang="en-GB" sz="2200" b="1" dirty="0" smtClean="0">
                <a:solidFill>
                  <a:srgbClr val="FF0000"/>
                </a:solidFill>
                <a:latin typeface="Bodoni MT" pitchFamily="18" charset="0"/>
              </a:rPr>
              <a:t>INTERNAL FEELINGS </a:t>
            </a:r>
            <a:r>
              <a:rPr lang="en-GB" sz="2200" b="1" dirty="0" smtClean="0">
                <a:latin typeface="Bodoni MT" pitchFamily="18" charset="0"/>
              </a:rPr>
              <a:t>and </a:t>
            </a:r>
            <a:r>
              <a:rPr lang="en-GB" sz="2200" b="1" dirty="0" smtClean="0">
                <a:solidFill>
                  <a:srgbClr val="FF0000"/>
                </a:solidFill>
                <a:latin typeface="Bodoni MT" pitchFamily="18" charset="0"/>
              </a:rPr>
              <a:t>PHYSIOLOGICAL STATE </a:t>
            </a:r>
            <a:r>
              <a:rPr lang="en-GB" sz="2200" b="1" dirty="0" smtClean="0">
                <a:latin typeface="Bodoni MT" pitchFamily="18" charset="0"/>
              </a:rPr>
              <a:t>such as increased heart rate. These can heighten worry</a:t>
            </a:r>
          </a:p>
          <a:p>
            <a:pPr marL="457200" indent="-457200">
              <a:buNone/>
            </a:pPr>
            <a:endParaRPr lang="en-GB" sz="2200" b="1" dirty="0" smtClean="0">
              <a:latin typeface="Bodoni MT" pitchFamily="18" charset="0"/>
            </a:endParaRPr>
          </a:p>
          <a:p>
            <a:pPr marL="457200" indent="-457200">
              <a:buNone/>
            </a:pPr>
            <a:r>
              <a:rPr lang="en-GB" sz="2200" b="1" dirty="0" smtClean="0">
                <a:latin typeface="Bodoni MT" pitchFamily="18" charset="0"/>
              </a:rPr>
              <a:t>	</a:t>
            </a:r>
          </a:p>
          <a:p>
            <a:endParaRPr lang="en-GB" sz="2200" b="1" dirty="0" smtClean="0">
              <a:latin typeface="Bodoni MT" pitchFamily="18" charset="0"/>
            </a:endParaRPr>
          </a:p>
          <a:p>
            <a:endParaRPr lang="en-GB" sz="2200" b="1" dirty="0" smtClean="0">
              <a:latin typeface="Bodoni MT" pitchFamily="18" charset="0"/>
            </a:endParaRPr>
          </a:p>
          <a:p>
            <a:endParaRPr lang="en-GB" sz="2200" b="1" dirty="0" smtClean="0">
              <a:latin typeface="Bodoni MT" pitchFamily="18" charset="0"/>
            </a:endParaRPr>
          </a:p>
          <a:p>
            <a:endParaRPr lang="en-GB" sz="2200" b="1" dirty="0" smtClean="0">
              <a:latin typeface="Bodoni MT" pitchFamily="18" charset="0"/>
            </a:endParaRPr>
          </a:p>
          <a:p>
            <a:endParaRPr lang="en-GB" sz="2200" b="1" dirty="0" smtClean="0">
              <a:latin typeface="Bodoni MT" pitchFamily="18" charset="0"/>
            </a:endParaRPr>
          </a:p>
          <a:p>
            <a:endParaRPr lang="en-GB" sz="2200" b="1" dirty="0" smtClean="0">
              <a:latin typeface="Bodoni MT"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200" b="1" dirty="0" smtClean="0">
                <a:latin typeface="Bodoni MT" pitchFamily="18" charset="0"/>
              </a:rPr>
              <a:t>ATTENTIONAL CONTROL</a:t>
            </a:r>
          </a:p>
          <a:p>
            <a:r>
              <a:rPr lang="en-GB" sz="2200" b="1" dirty="0" err="1" smtClean="0">
                <a:latin typeface="Bodoni MT" pitchFamily="18" charset="0"/>
              </a:rPr>
              <a:t>Attentional</a:t>
            </a:r>
            <a:r>
              <a:rPr lang="en-GB" sz="2200" b="1" dirty="0" smtClean="0">
                <a:latin typeface="Bodoni MT" pitchFamily="18" charset="0"/>
              </a:rPr>
              <a:t> Control is the extent to which a performer can FOCUS AWARENESS onto the ENVIRONMENTAL STIMULI that are most relevant during an activity. SELECTIVE ATTENTION is focusing onto a specific CUE and this requires CONCENTRATION. The length of TIME you can concentrate for is called the SPAN of concentration. Selective Attention or Concentration can be directed by 2 factors:</a:t>
            </a:r>
          </a:p>
          <a:p>
            <a:pPr marL="457200" indent="-457200">
              <a:buAutoNum type="arabicParenR"/>
            </a:pPr>
            <a:r>
              <a:rPr lang="en-GB" sz="2200" b="1" dirty="0" smtClean="0">
                <a:latin typeface="Bodoni MT" pitchFamily="18" charset="0"/>
              </a:rPr>
              <a:t>EXTERNAL FACTORS such as STIMULUS INTENSUITY. This is how DOMINANT and DISTINCT it is compared to other stimuli. </a:t>
            </a:r>
          </a:p>
          <a:p>
            <a:pPr marL="457200" indent="-457200">
              <a:buAutoNum type="arabicParenR"/>
            </a:pPr>
            <a:r>
              <a:rPr lang="en-GB" sz="2200" b="1" dirty="0" smtClean="0">
                <a:latin typeface="Bodoni MT" pitchFamily="18" charset="0"/>
              </a:rPr>
              <a:t>WARNING CUES: This is a stimuli that presents itself BEFORE a major cue. EG: The command ‘Get Set’ before the gun firing in the 100m</a:t>
            </a:r>
          </a:p>
          <a:p>
            <a:pPr marL="457200" indent="-457200"/>
            <a:r>
              <a:rPr lang="en-GB" sz="2200" b="1" dirty="0" smtClean="0">
                <a:latin typeface="Bodoni MT" pitchFamily="18" charset="0"/>
              </a:rPr>
              <a:t>The most important determinants are:</a:t>
            </a:r>
          </a:p>
          <a:p>
            <a:pPr marL="457200" indent="-457200">
              <a:buAutoNum type="alphaUcParenR"/>
            </a:pPr>
            <a:r>
              <a:rPr lang="en-GB" sz="2200" b="1" dirty="0" smtClean="0">
                <a:latin typeface="Bodoni MT" pitchFamily="18" charset="0"/>
              </a:rPr>
              <a:t>COGNITION : this is the mental process involved in ACQUIRING knowledge learning and understanding</a:t>
            </a:r>
          </a:p>
          <a:p>
            <a:pPr marL="457200" indent="-457200">
              <a:buAutoNum type="alphaUcParenR"/>
            </a:pPr>
            <a:r>
              <a:rPr lang="en-GB" sz="2200" b="1" dirty="0" smtClean="0">
                <a:latin typeface="Bodoni MT" pitchFamily="18" charset="0"/>
              </a:rPr>
              <a:t>AROUSAL: This is the level of ACTIVATION or excitement generated by the CNS. If arousal is low behaviour is LETHARGIC and vice versa. The INVERTED U THEORY predicts that performance is influenced by arousal in a straight forward way. It is in fact much more COMPLEX than that. It requires ATTENTIONAL CONTROL and CUE UTILISATION</a:t>
            </a:r>
          </a:p>
          <a:p>
            <a:endParaRPr lang="en-GB" sz="2200" b="1" dirty="0" smtClean="0">
              <a:latin typeface="Bodoni MT" pitchFamily="18" charset="0"/>
            </a:endParaRPr>
          </a:p>
          <a:p>
            <a:endParaRPr lang="en-GB" sz="2200" b="1" dirty="0" smtClean="0">
              <a:latin typeface="Bodoni MT"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r>
              <a:rPr lang="en-GB" sz="2200" b="1" dirty="0" smtClean="0">
                <a:latin typeface="Bodoni MT" pitchFamily="18" charset="0"/>
              </a:rPr>
              <a:t>CUE UTILISATION HYPOTHESIS: Cue Utilisation is the process which allows MAXIMAL ATTENTIONAL CONTROL which makes decision making and performance much more EFFECTIVE. </a:t>
            </a:r>
          </a:p>
          <a:p>
            <a:r>
              <a:rPr lang="en-GB" sz="2200" b="1" dirty="0" smtClean="0">
                <a:latin typeface="Bodoni MT" pitchFamily="18" charset="0"/>
              </a:rPr>
              <a:t>The Hypothesis suggests that when AROUSAL is LOW the PERCEPTUAL FIELD of the performer WIDENS excessively and TOO MUCH ACCESS is given to a broad range of often IRRELEVANT CUES. This makes focusing on the most important stimuli very difficult. This leads to a NEGATIVE effect on the efficiency of the information processing system because there are too many stimuli. Therefore DECISION MAKING becomes inefficient.</a:t>
            </a:r>
          </a:p>
          <a:p>
            <a:r>
              <a:rPr lang="en-GB" sz="2200" b="1" dirty="0" smtClean="0">
                <a:latin typeface="Bodoni MT" pitchFamily="18" charset="0"/>
              </a:rPr>
              <a:t>When AROUSAL is at the OPTIMAL LEVEL the PERCEPTUAL FIELD will adjust and NARROW to the ideal width. Attention is then given to the most important cues. This means SELECTIVE ATTENTION is very efficient and the athlete can fully FOCUS and CONCENTRATE. </a:t>
            </a:r>
          </a:p>
          <a:p>
            <a:r>
              <a:rPr lang="en-GB" sz="2200" b="1" dirty="0" smtClean="0">
                <a:latin typeface="Bodoni MT" pitchFamily="18" charset="0"/>
              </a:rPr>
              <a:t>However, when AROUSAL increases ABOVE the OPTIMAL THRESHOLD the PERCEPTUAL FIELD NARROWS too much which causes RELEVANT DATA to be IGNORED. This means the information processing system is RESTRICTED. The performer may PANIC and may experience TOTAL DISORIENTATION. This is called HYPERVIGILANCE</a:t>
            </a:r>
          </a:p>
          <a:p>
            <a:r>
              <a:rPr lang="en-GB" sz="2200" b="1" dirty="0" smtClean="0">
                <a:latin typeface="Bodoni MT" pitchFamily="18" charset="0"/>
              </a:rPr>
              <a:t>This hypothesis does </a:t>
            </a:r>
            <a:r>
              <a:rPr lang="en-GB" sz="2200" b="1" smtClean="0">
                <a:latin typeface="Bodoni MT" pitchFamily="18" charset="0"/>
              </a:rPr>
              <a:t>NOT however </a:t>
            </a:r>
            <a:r>
              <a:rPr lang="en-GB" sz="2200" b="1" dirty="0" smtClean="0">
                <a:latin typeface="Bodoni MT" pitchFamily="18" charset="0"/>
              </a:rPr>
              <a:t>look at how </a:t>
            </a:r>
            <a:r>
              <a:rPr lang="en-GB" sz="2200" b="1" smtClean="0">
                <a:latin typeface="Bodoni MT" pitchFamily="18" charset="0"/>
              </a:rPr>
              <a:t>you ADJUST the FIELD</a:t>
            </a:r>
            <a:endParaRPr lang="en-GB" sz="2200" b="1" dirty="0" smtClean="0">
              <a:latin typeface="Bodoni MT" pitchFamily="18" charset="0"/>
            </a:endParaRPr>
          </a:p>
          <a:p>
            <a:endParaRPr lang="en-GB" sz="2200" b="1" dirty="0" smtClean="0">
              <a:latin typeface="Bodoni MT"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GB" sz="2100" b="1" dirty="0" smtClean="0">
                <a:latin typeface="Bodoni MT" pitchFamily="18" charset="0"/>
              </a:rPr>
              <a:t>ATTENTION STYLES</a:t>
            </a:r>
          </a:p>
          <a:p>
            <a:r>
              <a:rPr lang="en-GB" sz="2100" b="1" dirty="0" smtClean="0">
                <a:latin typeface="Bodoni MT" pitchFamily="18" charset="0"/>
              </a:rPr>
              <a:t>NIDEFFER presented a model of Attention Styles based on 2 dimensions:</a:t>
            </a:r>
          </a:p>
          <a:p>
            <a:pPr marL="457200" indent="-457200">
              <a:buAutoNum type="arabicParenR"/>
            </a:pPr>
            <a:r>
              <a:rPr lang="en-GB" sz="2100" b="1" dirty="0" smtClean="0">
                <a:latin typeface="Bodoni MT" pitchFamily="18" charset="0"/>
              </a:rPr>
              <a:t>WIDTH OF ATTENTION: These can be BROAD to NARROW. Broad attention takes in lots of environmental information including PERIPHERAL CUES. It is essential in OPEN skill situations. Narrow attention is the concentration on 1 OR 2 stimuli. This enables the performer to FOCUS. This is a CONTINUUM. </a:t>
            </a:r>
          </a:p>
          <a:p>
            <a:pPr marL="457200" indent="-457200">
              <a:buAutoNum type="arabicParenR"/>
            </a:pPr>
            <a:r>
              <a:rPr lang="en-GB" sz="2100" b="1" dirty="0" smtClean="0">
                <a:latin typeface="Bodoni MT" pitchFamily="18" charset="0"/>
              </a:rPr>
              <a:t>DIRECTION OF ATTENTION: EXTERNAL to INERNAL FOCUS. These indicate the DIRECTION to which the attention is focused. The External focus is an OUTWARD PROJECTION onto a stimulus. EG: The narrow focus on the ball when making a catch in cricket.. An Internal Focus is when the performers FOCUS has been directed INWARDS and onto the PSYCHOLOGICAL state. These include THOUGHTS, EMOTIONS, and they affect DECISION MAKING.</a:t>
            </a:r>
          </a:p>
          <a:p>
            <a:pPr marL="457200" indent="-457200">
              <a:buNone/>
            </a:pPr>
            <a:r>
              <a:rPr lang="en-GB" sz="2100" b="1" dirty="0" smtClean="0">
                <a:latin typeface="Bodoni MT" pitchFamily="18" charset="0"/>
              </a:rPr>
              <a:t>	</a:t>
            </a:r>
          </a:p>
          <a:p>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endParaRPr lang="en-GB" sz="2200" b="1" dirty="0" smtClean="0">
              <a:latin typeface="Bodoni MT" pitchFamily="18" charset="0"/>
            </a:endParaRPr>
          </a:p>
        </p:txBody>
      </p:sp>
      <p:sp>
        <p:nvSpPr>
          <p:cNvPr id="4" name="Left-Right Arrow 3"/>
          <p:cNvSpPr/>
          <p:nvPr/>
        </p:nvSpPr>
        <p:spPr>
          <a:xfrm>
            <a:off x="1115616" y="3212976"/>
            <a:ext cx="6984776" cy="36004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Up-Down Arrow 4"/>
          <p:cNvSpPr/>
          <p:nvPr/>
        </p:nvSpPr>
        <p:spPr>
          <a:xfrm>
            <a:off x="4211960" y="692696"/>
            <a:ext cx="360040" cy="547260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7236296" y="3789040"/>
            <a:ext cx="1656184" cy="461665"/>
          </a:xfrm>
          <a:prstGeom prst="rect">
            <a:avLst/>
          </a:prstGeom>
          <a:noFill/>
        </p:spPr>
        <p:txBody>
          <a:bodyPr wrap="square" rtlCol="0">
            <a:spAutoFit/>
          </a:bodyPr>
          <a:lstStyle/>
          <a:p>
            <a:r>
              <a:rPr lang="en-GB" sz="2400" b="1" dirty="0" smtClean="0">
                <a:latin typeface="Bodoni MT" pitchFamily="18" charset="0"/>
              </a:rPr>
              <a:t>NARROW</a:t>
            </a:r>
            <a:endParaRPr lang="en-GB" sz="2400" b="1" dirty="0">
              <a:latin typeface="Bodoni MT" pitchFamily="18" charset="0"/>
            </a:endParaRPr>
          </a:p>
        </p:txBody>
      </p:sp>
      <p:sp>
        <p:nvSpPr>
          <p:cNvPr id="8" name="TextBox 7"/>
          <p:cNvSpPr txBox="1"/>
          <p:nvPr/>
        </p:nvSpPr>
        <p:spPr>
          <a:xfrm>
            <a:off x="323528" y="3717032"/>
            <a:ext cx="1512168" cy="461665"/>
          </a:xfrm>
          <a:prstGeom prst="rect">
            <a:avLst/>
          </a:prstGeom>
          <a:noFill/>
        </p:spPr>
        <p:txBody>
          <a:bodyPr wrap="square" rtlCol="0">
            <a:spAutoFit/>
          </a:bodyPr>
          <a:lstStyle/>
          <a:p>
            <a:pPr algn="ctr"/>
            <a:r>
              <a:rPr lang="en-GB" sz="2400" b="1" dirty="0" smtClean="0">
                <a:latin typeface="Bodoni MT" pitchFamily="18" charset="0"/>
              </a:rPr>
              <a:t>BROAD</a:t>
            </a:r>
            <a:endParaRPr lang="en-GB" sz="2400" b="1" dirty="0">
              <a:latin typeface="Bodoni MT" pitchFamily="18" charset="0"/>
            </a:endParaRPr>
          </a:p>
        </p:txBody>
      </p:sp>
      <p:sp>
        <p:nvSpPr>
          <p:cNvPr id="9" name="TextBox 8"/>
          <p:cNvSpPr txBox="1"/>
          <p:nvPr/>
        </p:nvSpPr>
        <p:spPr>
          <a:xfrm>
            <a:off x="3347864" y="188640"/>
            <a:ext cx="1872208" cy="461665"/>
          </a:xfrm>
          <a:prstGeom prst="rect">
            <a:avLst/>
          </a:prstGeom>
          <a:noFill/>
        </p:spPr>
        <p:txBody>
          <a:bodyPr wrap="square" rtlCol="0">
            <a:spAutoFit/>
          </a:bodyPr>
          <a:lstStyle/>
          <a:p>
            <a:pPr algn="ctr"/>
            <a:r>
              <a:rPr lang="en-GB" sz="2400" b="1" dirty="0" smtClean="0">
                <a:latin typeface="Bodoni MT" pitchFamily="18" charset="0"/>
              </a:rPr>
              <a:t>EXTERNAL</a:t>
            </a:r>
            <a:endParaRPr lang="en-GB" sz="2400" b="1" dirty="0">
              <a:latin typeface="Bodoni MT" pitchFamily="18" charset="0"/>
            </a:endParaRPr>
          </a:p>
        </p:txBody>
      </p:sp>
      <p:sp>
        <p:nvSpPr>
          <p:cNvPr id="10" name="TextBox 9"/>
          <p:cNvSpPr txBox="1"/>
          <p:nvPr/>
        </p:nvSpPr>
        <p:spPr>
          <a:xfrm>
            <a:off x="3635896" y="6309320"/>
            <a:ext cx="1872208" cy="461665"/>
          </a:xfrm>
          <a:prstGeom prst="rect">
            <a:avLst/>
          </a:prstGeom>
          <a:noFill/>
        </p:spPr>
        <p:txBody>
          <a:bodyPr wrap="square" rtlCol="0">
            <a:spAutoFit/>
          </a:bodyPr>
          <a:lstStyle/>
          <a:p>
            <a:pPr algn="ctr"/>
            <a:r>
              <a:rPr lang="en-GB" sz="2400" b="1" dirty="0" smtClean="0">
                <a:latin typeface="Bodoni MT" pitchFamily="18" charset="0"/>
              </a:rPr>
              <a:t>INTERNAL</a:t>
            </a:r>
            <a:endParaRPr lang="en-GB" sz="2400" b="1" dirty="0">
              <a:latin typeface="Bodoni MT" pitchFamily="18" charset="0"/>
            </a:endParaRPr>
          </a:p>
        </p:txBody>
      </p:sp>
      <p:sp>
        <p:nvSpPr>
          <p:cNvPr id="12" name="TextBox 11"/>
          <p:cNvSpPr txBox="1"/>
          <p:nvPr/>
        </p:nvSpPr>
        <p:spPr>
          <a:xfrm>
            <a:off x="755576" y="836712"/>
            <a:ext cx="2304256" cy="1938992"/>
          </a:xfrm>
          <a:prstGeom prst="rect">
            <a:avLst/>
          </a:prstGeom>
          <a:noFill/>
        </p:spPr>
        <p:txBody>
          <a:bodyPr wrap="square" rtlCol="0">
            <a:spAutoFit/>
          </a:bodyPr>
          <a:lstStyle/>
          <a:p>
            <a:r>
              <a:rPr lang="en-GB" sz="2400" b="1" dirty="0" smtClean="0">
                <a:latin typeface="Bodoni MT" pitchFamily="18" charset="0"/>
              </a:rPr>
              <a:t>Example: Soccer player passing when surrounded by Defenders</a:t>
            </a:r>
            <a:endParaRPr lang="en-GB" sz="2400" b="1" dirty="0">
              <a:latin typeface="Bodoni MT" pitchFamily="18" charset="0"/>
            </a:endParaRPr>
          </a:p>
        </p:txBody>
      </p:sp>
      <p:sp>
        <p:nvSpPr>
          <p:cNvPr id="15" name="TextBox 14"/>
          <p:cNvSpPr txBox="1"/>
          <p:nvPr/>
        </p:nvSpPr>
        <p:spPr>
          <a:xfrm>
            <a:off x="5220072" y="980728"/>
            <a:ext cx="2376264" cy="1569660"/>
          </a:xfrm>
          <a:prstGeom prst="rect">
            <a:avLst/>
          </a:prstGeom>
          <a:noFill/>
        </p:spPr>
        <p:txBody>
          <a:bodyPr wrap="square" rtlCol="0">
            <a:spAutoFit/>
          </a:bodyPr>
          <a:lstStyle/>
          <a:p>
            <a:r>
              <a:rPr lang="en-GB" sz="2400" b="1" dirty="0" smtClean="0">
                <a:latin typeface="Bodoni MT" pitchFamily="18" charset="0"/>
              </a:rPr>
              <a:t>Example: Tennis Player serving with their eye on the ball</a:t>
            </a:r>
            <a:endParaRPr lang="en-GB" sz="2400" b="1" dirty="0">
              <a:latin typeface="Bodoni MT" pitchFamily="18" charset="0"/>
            </a:endParaRPr>
          </a:p>
        </p:txBody>
      </p:sp>
      <p:sp>
        <p:nvSpPr>
          <p:cNvPr id="17" name="TextBox 16"/>
          <p:cNvSpPr txBox="1"/>
          <p:nvPr/>
        </p:nvSpPr>
        <p:spPr>
          <a:xfrm>
            <a:off x="899592" y="4509120"/>
            <a:ext cx="2520280" cy="1200329"/>
          </a:xfrm>
          <a:prstGeom prst="rect">
            <a:avLst/>
          </a:prstGeom>
          <a:noFill/>
        </p:spPr>
        <p:txBody>
          <a:bodyPr wrap="square" rtlCol="0">
            <a:spAutoFit/>
          </a:bodyPr>
          <a:lstStyle/>
          <a:p>
            <a:r>
              <a:rPr lang="en-GB" sz="2400" b="1" dirty="0" smtClean="0">
                <a:latin typeface="Bodoni MT" pitchFamily="18" charset="0"/>
              </a:rPr>
              <a:t>Example: Coach addressing the Team</a:t>
            </a:r>
            <a:endParaRPr lang="en-GB" sz="2400" b="1" dirty="0">
              <a:latin typeface="Bodoni MT" pitchFamily="18" charset="0"/>
            </a:endParaRPr>
          </a:p>
        </p:txBody>
      </p:sp>
      <p:sp>
        <p:nvSpPr>
          <p:cNvPr id="18" name="TextBox 17"/>
          <p:cNvSpPr txBox="1"/>
          <p:nvPr/>
        </p:nvSpPr>
        <p:spPr>
          <a:xfrm>
            <a:off x="5364088" y="4365104"/>
            <a:ext cx="2304256" cy="1569660"/>
          </a:xfrm>
          <a:prstGeom prst="rect">
            <a:avLst/>
          </a:prstGeom>
          <a:noFill/>
        </p:spPr>
        <p:txBody>
          <a:bodyPr wrap="square" rtlCol="0">
            <a:spAutoFit/>
          </a:bodyPr>
          <a:lstStyle/>
          <a:p>
            <a:r>
              <a:rPr lang="en-GB" sz="2400" b="1" dirty="0" smtClean="0">
                <a:latin typeface="Bodoni MT" pitchFamily="18" charset="0"/>
              </a:rPr>
              <a:t>Example: Athlete engaged in Mental Rehearsal</a:t>
            </a:r>
            <a:endParaRPr lang="en-GB" sz="2400" b="1" dirty="0">
              <a:latin typeface="Bodoni MT"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GB" sz="2100" b="1" dirty="0" smtClean="0">
                <a:latin typeface="Bodoni MT" pitchFamily="18" charset="0"/>
              </a:rPr>
              <a:t>ATTENTION STYLES</a:t>
            </a:r>
          </a:p>
          <a:p>
            <a:r>
              <a:rPr lang="en-GB" sz="2100" b="1" dirty="0" smtClean="0">
                <a:latin typeface="Bodoni MT" pitchFamily="18" charset="0"/>
              </a:rPr>
              <a:t>This model predicts that attention has MANY EFFECTS. External focus can allow the performer to focus on OUTSIDE factors such as the oppositions position. It can also help DISTRACT from PAIN or FATIGUE in an event. NOVICES tend to do this. ELITE performers do not seek DISTRACTION. They direct attention INTERNALLY because this is FEEDBACK, and it can maximise CONCENTRATION. </a:t>
            </a:r>
          </a:p>
          <a:p>
            <a:r>
              <a:rPr lang="en-GB" sz="2100" b="1" dirty="0" smtClean="0">
                <a:latin typeface="Bodoni MT" pitchFamily="18" charset="0"/>
              </a:rPr>
              <a:t>The correct ATTENTION STYLE that MATCHES the ATTENTIONAL DEMANDS of the situation. EG: if a SINGLE CUE needs DETECTING the an attention style that is TOO BROAD the information overload would occur. This would cause CONFUSION and REACTION TIME would suffer</a:t>
            </a:r>
          </a:p>
          <a:p>
            <a:r>
              <a:rPr lang="en-GB" sz="2100" b="1" dirty="0" smtClean="0">
                <a:latin typeface="Bodoni MT" pitchFamily="18" charset="0"/>
              </a:rPr>
              <a:t>The correct attention style can help performers deal with DISTRACTIONS. A narrow focus can block out distractions. </a:t>
            </a:r>
          </a:p>
          <a:p>
            <a:r>
              <a:rPr lang="en-GB" sz="2100" b="1" dirty="0" smtClean="0">
                <a:latin typeface="Bodoni MT" pitchFamily="18" charset="0"/>
              </a:rPr>
              <a:t>Effective attention can help the performer make POSITIVE ATTRIBUTIONS during the performance by attributing success to internal factors. </a:t>
            </a:r>
          </a:p>
          <a:p>
            <a:r>
              <a:rPr lang="en-GB" sz="2100" b="1" dirty="0" smtClean="0">
                <a:latin typeface="Bodoni MT" pitchFamily="18" charset="0"/>
              </a:rPr>
              <a:t>ELITE performers can use a RANGE of attention styles and SHIFT their ATTENTION STYLE to MATCH the demands of the situation</a:t>
            </a:r>
          </a:p>
          <a:p>
            <a:r>
              <a:rPr lang="en-GB" sz="2100" b="1" dirty="0" smtClean="0">
                <a:latin typeface="Bodoni MT" pitchFamily="18" charset="0"/>
              </a:rPr>
              <a:t>A NARROW and INTERNAL FOCUS allows an athlete to MENTALLY REHEARSE prior to </a:t>
            </a:r>
            <a:r>
              <a:rPr lang="en-GB" sz="2100" b="1" smtClean="0">
                <a:latin typeface="Bodoni MT" pitchFamily="18" charset="0"/>
              </a:rPr>
              <a:t>their event</a:t>
            </a:r>
            <a:endParaRPr lang="en-GB" sz="2100" b="1" dirty="0" smtClean="0">
              <a:latin typeface="Bodoni MT" pitchFamily="18" charset="0"/>
            </a:endParaRPr>
          </a:p>
          <a:p>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GB" sz="2100" b="1" dirty="0" smtClean="0">
                <a:latin typeface="Bodoni MT" pitchFamily="18" charset="0"/>
              </a:rPr>
              <a:t>EMOTIONAL CONTROL</a:t>
            </a:r>
          </a:p>
          <a:p>
            <a:r>
              <a:rPr lang="en-GB" sz="2100" b="1" dirty="0" smtClean="0">
                <a:latin typeface="Bodoni MT" pitchFamily="18" charset="0"/>
              </a:rPr>
              <a:t>AROUSAL is the direct influence of physiological and psychological ACTIVATION. This determines the athletes BEHAVIOUR.ACTIVATION describes the STATE OF READINESS. This is directly linked to the athletes arousal and it is experienced just prior to performance</a:t>
            </a:r>
          </a:p>
          <a:p>
            <a:r>
              <a:rPr lang="en-GB" sz="2100" b="1" dirty="0" smtClean="0">
                <a:latin typeface="Bodoni MT" pitchFamily="18" charset="0"/>
              </a:rPr>
              <a:t>The OPTIMUM POINT of AROUSAL on the INVERTED U HYPOTHESIS is linked to CUE UTILISATION and the athlete’s capacity to SHIFT attention. </a:t>
            </a:r>
          </a:p>
          <a:p>
            <a:r>
              <a:rPr lang="en-GB" sz="2100" b="1" dirty="0" smtClean="0">
                <a:latin typeface="Bodoni MT" pitchFamily="18" charset="0"/>
              </a:rPr>
              <a:t>This POINT is never the same for 2 individuals because of 3 VARIABLES</a:t>
            </a:r>
          </a:p>
          <a:p>
            <a:pPr marL="457200" indent="-457200">
              <a:buAutoNum type="arabicParenR"/>
            </a:pPr>
            <a:r>
              <a:rPr lang="en-GB" sz="2100" b="1" dirty="0" smtClean="0">
                <a:latin typeface="Bodoni MT" pitchFamily="18" charset="0"/>
              </a:rPr>
              <a:t>PERSONALITY: Extroverts perform best at a HIGH arousal level. Introverts perform best at LOW arousal levels because of the very SENSITIVE Reticular Activation System (RAS) which increases tendency of ANXIETY. </a:t>
            </a:r>
          </a:p>
          <a:p>
            <a:pPr marL="457200" indent="-457200">
              <a:buAutoNum type="arabicParenR"/>
            </a:pPr>
            <a:r>
              <a:rPr lang="en-GB" sz="2100" b="1" dirty="0" smtClean="0">
                <a:latin typeface="Bodoni MT" pitchFamily="18" charset="0"/>
              </a:rPr>
              <a:t>COMPLEXITY OF TASK: SIMPLE skills are best performed when the athlete has a HIGH Optimal Threshold of Arousal. A COMPLEX task requires a LOW level because they are PERCEPTUAL, and have a low ERROR tolerance</a:t>
            </a:r>
          </a:p>
          <a:p>
            <a:pPr marL="457200" indent="-457200">
              <a:buAutoNum type="arabicParenR"/>
            </a:pPr>
            <a:r>
              <a:rPr lang="en-GB" sz="2100" b="1" dirty="0" smtClean="0">
                <a:latin typeface="Bodoni MT" pitchFamily="18" charset="0"/>
              </a:rPr>
              <a:t>LEVEL OF ABILITY: The AUTONOMOUS learner would find HIGH arousal would enhance performance. COGNITIVE or ASSOCIATIVE learners need to concentrate and therefore would need </a:t>
            </a:r>
            <a:r>
              <a:rPr lang="en-GB" sz="2100" b="1" smtClean="0">
                <a:latin typeface="Bodoni MT" pitchFamily="18" charset="0"/>
              </a:rPr>
              <a:t>LOW arousal. </a:t>
            </a:r>
            <a:endParaRPr lang="en-GB" sz="2100" b="1" dirty="0" smtClean="0">
              <a:latin typeface="Bodoni MT" pitchFamily="18" charset="0"/>
            </a:endParaRPr>
          </a:p>
          <a:p>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GB" sz="2200" b="1" dirty="0" smtClean="0">
                <a:latin typeface="Bodoni MT" pitchFamily="18" charset="0"/>
              </a:rPr>
              <a:t>EMOTIONAL CONTROL: ANXIETY AND PERFORMANCE</a:t>
            </a:r>
          </a:p>
          <a:p>
            <a:r>
              <a:rPr lang="en-GB" sz="2200" b="1" dirty="0" smtClean="0">
                <a:latin typeface="Bodoni MT" pitchFamily="18" charset="0"/>
              </a:rPr>
              <a:t>ANXIETY is a NEGATIVE emotional state associated with feelings of WORRY and NERVOUSNESS relating to ACTIVATIO N or AROUSAL. It is considered to be an unpleasant state of HIGH arousal. The relationship between ANXIETY and SPORTS PERFORMANCE is considered to have great importance. In the 1</a:t>
            </a:r>
            <a:r>
              <a:rPr lang="en-GB" sz="2200" b="1" baseline="30000" dirty="0" smtClean="0">
                <a:latin typeface="Bodoni MT" pitchFamily="18" charset="0"/>
              </a:rPr>
              <a:t>st</a:t>
            </a:r>
            <a:r>
              <a:rPr lang="en-GB" sz="2200" b="1" dirty="0" smtClean="0">
                <a:latin typeface="Bodoni MT" pitchFamily="18" charset="0"/>
              </a:rPr>
              <a:t> DIMENSION of Anxiety there are 2 forms :</a:t>
            </a:r>
          </a:p>
          <a:p>
            <a:pPr marL="457200" indent="-457200">
              <a:buAutoNum type="arabicParenR"/>
            </a:pPr>
            <a:r>
              <a:rPr lang="en-GB" sz="2200" b="1" dirty="0" smtClean="0">
                <a:latin typeface="Bodoni MT" pitchFamily="18" charset="0"/>
              </a:rPr>
              <a:t>COGNITIVE ANXIETY: This is the THOUGHT component such as WORRY.</a:t>
            </a:r>
          </a:p>
          <a:p>
            <a:pPr marL="457200" indent="-457200">
              <a:buAutoNum type="arabicParenR"/>
            </a:pPr>
            <a:r>
              <a:rPr lang="en-GB" sz="2200" b="1" dirty="0" smtClean="0">
                <a:latin typeface="Bodoni MT" pitchFamily="18" charset="0"/>
              </a:rPr>
              <a:t>SOMATIC ANXIETY: This is the PHYSICAL component and is associated with increased HEART RATE and Bp. Somatic is TRIGGERED by Cognitive</a:t>
            </a:r>
          </a:p>
          <a:p>
            <a:pPr marL="457200" indent="-457200">
              <a:buNone/>
            </a:pPr>
            <a:r>
              <a:rPr lang="en-GB" sz="2200" b="1" dirty="0" smtClean="0">
                <a:latin typeface="Bodoni MT" pitchFamily="18" charset="0"/>
              </a:rPr>
              <a:t>	The 2</a:t>
            </a:r>
            <a:r>
              <a:rPr lang="en-GB" sz="2200" b="1" baseline="30000" dirty="0" smtClean="0">
                <a:latin typeface="Bodoni MT" pitchFamily="18" charset="0"/>
              </a:rPr>
              <a:t>nd</a:t>
            </a:r>
            <a:r>
              <a:rPr lang="en-GB" sz="2200" b="1" dirty="0" smtClean="0">
                <a:latin typeface="Bodoni MT" pitchFamily="18" charset="0"/>
              </a:rPr>
              <a:t> DIMENSION relates to the STABILITY of Anxiety:</a:t>
            </a:r>
          </a:p>
          <a:p>
            <a:pPr marL="457200" indent="-457200">
              <a:buAutoNum type="arabicParenR"/>
            </a:pPr>
            <a:r>
              <a:rPr lang="en-GB" sz="2200" b="1" dirty="0" smtClean="0">
                <a:latin typeface="Bodoni MT" pitchFamily="18" charset="0"/>
              </a:rPr>
              <a:t>STATE ANXIETY: This is the athletes IMMEDIATE anxiety in any ONE situation. It is usually a TEMPORARY and EMOTIONAL response to a threat</a:t>
            </a:r>
          </a:p>
          <a:p>
            <a:pPr marL="457200" indent="-457200">
              <a:buAutoNum type="arabicParenR"/>
            </a:pPr>
            <a:r>
              <a:rPr lang="en-GB" sz="2200" b="1" dirty="0" smtClean="0">
                <a:latin typeface="Bodoni MT" pitchFamily="18" charset="0"/>
              </a:rPr>
              <a:t>TRAIT ANXIETY: This is a GENERAL disposition to PERCEIVE situations as threatening. Trait anxiety is part of PERSONALITY and is STABLE. Trait Anxiety determines the DEGREE of State Anxiety that is experienced</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GB" sz="2100" b="1" dirty="0" smtClean="0">
                <a:latin typeface="Bodoni MT" pitchFamily="18" charset="0"/>
              </a:rPr>
              <a:t>EMOTIONAL CONTROL: STRESS</a:t>
            </a:r>
          </a:p>
          <a:p>
            <a:r>
              <a:rPr lang="en-GB" sz="2100" b="1" dirty="0" smtClean="0">
                <a:latin typeface="Bodoni MT" pitchFamily="18" charset="0"/>
              </a:rPr>
              <a:t>STRESS is the TRIGGER that stimulates increases in Arousal and Anxiety and occurs when an athlete is faced with a CHALLENGE with which they feel that they CANNOT COPE. EG: Penalty Kick in Football. In this case taking the Penalty is considered a STRESSOR. This is the SOURCE of Anxiety and Arousal. Other Stressors in sport include CONFLICT, COMPETITION  &amp; FRUSTRATION. </a:t>
            </a:r>
          </a:p>
          <a:p>
            <a:r>
              <a:rPr lang="en-GB" sz="2100" b="1" dirty="0" smtClean="0">
                <a:latin typeface="Bodoni MT" pitchFamily="18" charset="0"/>
              </a:rPr>
              <a:t>The PREVENTION of LONG TERM STRESS is important for sustaining a Healthy Balanced Lifestyle. However, Stress in the SHORT TERM can be BENEFICIAL to performance. </a:t>
            </a:r>
          </a:p>
          <a:p>
            <a:r>
              <a:rPr lang="en-GB" sz="2100" b="1" dirty="0" smtClean="0">
                <a:latin typeface="Bodoni MT" pitchFamily="18" charset="0"/>
              </a:rPr>
              <a:t>IZOF – HANIN’s INDIVIDUAL ZONE OF OPTIMAL PERFORMANCE: This proposes that there are INDIVIDUAL DIFFERENCES in how people respond to ANXIETY. Some athletes succeed when arousal is LOW and some succeed when arousal is HIGH. He concluded that a GENERAL RELATIONSHIP does NOT exist. Each athlete has their own PREFERRED level. Rather than identifying an EXACT POINT of Optimal Arousal, </a:t>
            </a:r>
            <a:r>
              <a:rPr lang="en-GB" sz="2100" b="1" dirty="0" err="1" smtClean="0">
                <a:latin typeface="Bodoni MT" pitchFamily="18" charset="0"/>
              </a:rPr>
              <a:t>Hanin</a:t>
            </a:r>
            <a:r>
              <a:rPr lang="en-GB" sz="2100" b="1" dirty="0" smtClean="0">
                <a:latin typeface="Bodoni MT" pitchFamily="18" charset="0"/>
              </a:rPr>
              <a:t> identified a BAND WIDTH. An athlete is either WITHIN or OUTSIDE their own ZONE of ANXIETY. </a:t>
            </a:r>
          </a:p>
          <a:p>
            <a:r>
              <a:rPr lang="en-GB" sz="2100" b="1" dirty="0" smtClean="0">
                <a:latin typeface="Bodoni MT" pitchFamily="18" charset="0"/>
              </a:rPr>
              <a:t>RANDLE and WEINBERG later stated that GAMES players have a general preference for a LOW IZOF than INDIVIDUAL athletes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GB" sz="2100" b="1" dirty="0" smtClean="0">
                <a:latin typeface="Bodoni MT" pitchFamily="18" charset="0"/>
              </a:rPr>
              <a:t>EMOTIONAL CONTROL: PEAK FLOW</a:t>
            </a:r>
          </a:p>
          <a:p>
            <a:r>
              <a:rPr lang="en-GB" sz="2100" b="1" dirty="0" smtClean="0">
                <a:latin typeface="Bodoni MT" pitchFamily="18" charset="0"/>
              </a:rPr>
              <a:t>CSIKSZENTMIHALYI suggested that QUALITY of SKILL is achieved when the performer is fully FOCUSED and CONTROLLED and they are being INTRINSICALLY REWARDED by the performance. The athlete then experiences SELF FULFILMENT and HAPPINESS. At this point the athlete has achieved PEAK FLOW EXPERIENCE. </a:t>
            </a:r>
          </a:p>
          <a:p>
            <a:r>
              <a:rPr lang="en-GB" sz="2100" b="1" dirty="0" smtClean="0">
                <a:latin typeface="Bodoni MT" pitchFamily="18" charset="0"/>
              </a:rPr>
              <a:t>MARTENS suggested that Peak Flow Experience is most likely to occur when HIGH SOMATIC AROUSAL coincides with LOW COGNITIVE ANXIETY</a:t>
            </a:r>
          </a:p>
          <a:p>
            <a:pPr>
              <a:buNone/>
            </a:pPr>
            <a:endParaRPr lang="en-GB" sz="2100" b="1" dirty="0" smtClean="0">
              <a:latin typeface="Bodoni MT" pitchFamily="18" charset="0"/>
            </a:endParaRPr>
          </a:p>
        </p:txBody>
      </p:sp>
      <p:graphicFrame>
        <p:nvGraphicFramePr>
          <p:cNvPr id="4" name="Table 3"/>
          <p:cNvGraphicFramePr>
            <a:graphicFrameLocks noGrp="1"/>
          </p:cNvGraphicFramePr>
          <p:nvPr/>
        </p:nvGraphicFramePr>
        <p:xfrm>
          <a:off x="1763688" y="3140968"/>
          <a:ext cx="5544616" cy="3257967"/>
        </p:xfrm>
        <a:graphic>
          <a:graphicData uri="http://schemas.openxmlformats.org/drawingml/2006/table">
            <a:tbl>
              <a:tblPr firstRow="1" bandRow="1">
                <a:tableStyleId>{5C22544A-7EE6-4342-B048-85BDC9FD1C3A}</a:tableStyleId>
              </a:tblPr>
              <a:tblGrid>
                <a:gridCol w="2772308"/>
                <a:gridCol w="2772308"/>
              </a:tblGrid>
              <a:tr h="1642527">
                <a:tc>
                  <a:txBody>
                    <a:bodyPr/>
                    <a:lstStyle/>
                    <a:p>
                      <a:r>
                        <a:rPr lang="en-GB" sz="2000" b="1" dirty="0" smtClean="0">
                          <a:solidFill>
                            <a:schemeClr val="tx1"/>
                          </a:solidFill>
                        </a:rPr>
                        <a:t>The Performer Feels:</a:t>
                      </a:r>
                    </a:p>
                    <a:p>
                      <a:endParaRPr lang="en-GB" sz="2000" b="1" dirty="0" smtClean="0">
                        <a:solidFill>
                          <a:schemeClr val="tx1"/>
                        </a:solidFill>
                      </a:endParaRPr>
                    </a:p>
                    <a:p>
                      <a:pPr marL="342900" indent="-342900">
                        <a:buAutoNum type="arabicParenR"/>
                      </a:pPr>
                      <a:r>
                        <a:rPr lang="en-GB" sz="2000" b="1" dirty="0" smtClean="0">
                          <a:solidFill>
                            <a:schemeClr val="tx1"/>
                          </a:solidFill>
                        </a:rPr>
                        <a:t>EXCITED</a:t>
                      </a:r>
                    </a:p>
                    <a:p>
                      <a:pPr marL="342900" indent="-342900">
                        <a:buAutoNum type="arabicParenR"/>
                      </a:pPr>
                      <a:r>
                        <a:rPr lang="en-GB" sz="2000" b="1" dirty="0" smtClean="0">
                          <a:solidFill>
                            <a:schemeClr val="tx1"/>
                          </a:solidFill>
                        </a:rPr>
                        <a:t>HAPPY</a:t>
                      </a:r>
                      <a:endParaRPr lang="en-GB" sz="2000" b="1" dirty="0">
                        <a:solidFill>
                          <a:schemeClr val="tx1"/>
                        </a:solidFill>
                      </a:endParaRPr>
                    </a:p>
                  </a:txBody>
                  <a:tcPr>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1" dirty="0" smtClean="0">
                          <a:solidFill>
                            <a:schemeClr val="tx1"/>
                          </a:solidFill>
                        </a:rPr>
                        <a:t>The Performer Feels: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2000" b="1" dirty="0" smtClean="0">
                        <a:solidFill>
                          <a:schemeClr val="tx1"/>
                        </a:solidFill>
                      </a:endParaRPr>
                    </a:p>
                    <a:p>
                      <a:pPr marL="342900" indent="-342900">
                        <a:buAutoNum type="arabicParenR"/>
                      </a:pPr>
                      <a:r>
                        <a:rPr lang="en-GB" sz="2000" b="1" dirty="0" smtClean="0">
                          <a:solidFill>
                            <a:schemeClr val="tx1"/>
                          </a:solidFill>
                        </a:rPr>
                        <a:t>ANXIOUS</a:t>
                      </a:r>
                    </a:p>
                    <a:p>
                      <a:pPr marL="342900" indent="-342900">
                        <a:buAutoNum type="arabicParenR"/>
                      </a:pPr>
                      <a:r>
                        <a:rPr lang="en-GB" sz="2000" b="1" dirty="0" smtClean="0">
                          <a:solidFill>
                            <a:schemeClr val="tx1"/>
                          </a:solidFill>
                        </a:rPr>
                        <a:t>ANGER</a:t>
                      </a:r>
                    </a:p>
                  </a:txBody>
                  <a:tcPr>
                    <a:solidFill>
                      <a:srgbClr val="FFFF00"/>
                    </a:solidFill>
                  </a:tcPr>
                </a:tc>
              </a:tr>
              <a:tr h="13818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1" dirty="0" smtClean="0">
                          <a:solidFill>
                            <a:schemeClr val="tx1"/>
                          </a:solidFill>
                        </a:rPr>
                        <a:t>The Performer Feels: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2000" b="1" dirty="0" smtClean="0">
                        <a:solidFill>
                          <a:schemeClr val="tx1"/>
                        </a:solidFill>
                      </a:endParaRPr>
                    </a:p>
                    <a:p>
                      <a:pPr marL="342900" indent="-342900">
                        <a:buAutoNum type="arabicParenR"/>
                      </a:pPr>
                      <a:r>
                        <a:rPr lang="en-GB" sz="2000" b="1" dirty="0" smtClean="0">
                          <a:solidFill>
                            <a:schemeClr val="tx1"/>
                          </a:solidFill>
                        </a:rPr>
                        <a:t>LETHARGIC</a:t>
                      </a:r>
                    </a:p>
                    <a:p>
                      <a:pPr marL="342900" indent="-342900">
                        <a:buAutoNum type="arabicParenR"/>
                      </a:pPr>
                      <a:r>
                        <a:rPr lang="en-GB" sz="2000" b="1" dirty="0" smtClean="0">
                          <a:solidFill>
                            <a:schemeClr val="tx1"/>
                          </a:solidFill>
                        </a:rPr>
                        <a:t>DROWSY</a:t>
                      </a:r>
                    </a:p>
                  </a:txBody>
                  <a:tcPr>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1" dirty="0" smtClean="0">
                          <a:solidFill>
                            <a:schemeClr val="tx1"/>
                          </a:solidFill>
                        </a:rPr>
                        <a:t>The Performer Feels: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2000" b="1" dirty="0" smtClean="0">
                        <a:solidFill>
                          <a:schemeClr val="tx1"/>
                        </a:solidFill>
                      </a:endParaRPr>
                    </a:p>
                    <a:p>
                      <a:pPr marL="342900" indent="-342900">
                        <a:buAutoNum type="arabicParenR"/>
                      </a:pPr>
                      <a:r>
                        <a:rPr lang="en-GB" sz="2000" b="1" dirty="0" smtClean="0">
                          <a:solidFill>
                            <a:schemeClr val="tx1"/>
                          </a:solidFill>
                        </a:rPr>
                        <a:t>BORED</a:t>
                      </a:r>
                    </a:p>
                    <a:p>
                      <a:pPr marL="342900" indent="-342900">
                        <a:buAutoNum type="arabicParenR"/>
                      </a:pPr>
                      <a:r>
                        <a:rPr lang="en-GB" sz="2000" b="1" dirty="0" smtClean="0">
                          <a:solidFill>
                            <a:schemeClr val="tx1"/>
                          </a:solidFill>
                        </a:rPr>
                        <a:t>FATIGUED</a:t>
                      </a:r>
                    </a:p>
                    <a:p>
                      <a:endParaRPr lang="en-GB" sz="2000" b="1" dirty="0">
                        <a:solidFill>
                          <a:schemeClr val="tx1"/>
                        </a:solidFill>
                      </a:endParaRPr>
                    </a:p>
                  </a:txBody>
                  <a:tcPr>
                    <a:solidFill>
                      <a:srgbClr val="FFFF00"/>
                    </a:solidFill>
                  </a:tcPr>
                </a:tc>
              </a:tr>
            </a:tbl>
          </a:graphicData>
        </a:graphic>
      </p:graphicFrame>
      <p:sp>
        <p:nvSpPr>
          <p:cNvPr id="5" name="TextBox 4"/>
          <p:cNvSpPr txBox="1"/>
          <p:nvPr/>
        </p:nvSpPr>
        <p:spPr>
          <a:xfrm>
            <a:off x="2771800" y="2708920"/>
            <a:ext cx="3600400" cy="369332"/>
          </a:xfrm>
          <a:prstGeom prst="rect">
            <a:avLst/>
          </a:prstGeom>
          <a:noFill/>
        </p:spPr>
        <p:txBody>
          <a:bodyPr wrap="square" rtlCol="0">
            <a:spAutoFit/>
          </a:bodyPr>
          <a:lstStyle/>
          <a:p>
            <a:pPr algn="ctr"/>
            <a:r>
              <a:rPr lang="en-GB" b="1" dirty="0" smtClean="0"/>
              <a:t>HIGH SOMATIC AROUSAL</a:t>
            </a:r>
            <a:endParaRPr lang="en-GB" b="1" dirty="0"/>
          </a:p>
        </p:txBody>
      </p:sp>
      <p:sp>
        <p:nvSpPr>
          <p:cNvPr id="6" name="TextBox 5"/>
          <p:cNvSpPr txBox="1"/>
          <p:nvPr/>
        </p:nvSpPr>
        <p:spPr>
          <a:xfrm>
            <a:off x="2915816" y="6488668"/>
            <a:ext cx="3600400" cy="369332"/>
          </a:xfrm>
          <a:prstGeom prst="rect">
            <a:avLst/>
          </a:prstGeom>
          <a:noFill/>
        </p:spPr>
        <p:txBody>
          <a:bodyPr wrap="square" rtlCol="0">
            <a:spAutoFit/>
          </a:bodyPr>
          <a:lstStyle/>
          <a:p>
            <a:pPr algn="ctr"/>
            <a:r>
              <a:rPr lang="en-GB" b="1" dirty="0" smtClean="0"/>
              <a:t>LOW SOMATIC AROUSAL</a:t>
            </a:r>
            <a:endParaRPr lang="en-GB" b="1" dirty="0"/>
          </a:p>
        </p:txBody>
      </p:sp>
      <p:sp>
        <p:nvSpPr>
          <p:cNvPr id="8" name="TextBox 7"/>
          <p:cNvSpPr txBox="1"/>
          <p:nvPr/>
        </p:nvSpPr>
        <p:spPr>
          <a:xfrm>
            <a:off x="179512" y="4149080"/>
            <a:ext cx="1440160" cy="923330"/>
          </a:xfrm>
          <a:prstGeom prst="rect">
            <a:avLst/>
          </a:prstGeom>
          <a:noFill/>
        </p:spPr>
        <p:txBody>
          <a:bodyPr wrap="square" rtlCol="0">
            <a:spAutoFit/>
          </a:bodyPr>
          <a:lstStyle/>
          <a:p>
            <a:pPr algn="ctr"/>
            <a:r>
              <a:rPr lang="en-GB" b="1" dirty="0" smtClean="0"/>
              <a:t>LOW</a:t>
            </a:r>
          </a:p>
          <a:p>
            <a:pPr algn="ctr"/>
            <a:r>
              <a:rPr lang="en-GB" b="1" dirty="0" smtClean="0"/>
              <a:t>COGNITIVE</a:t>
            </a:r>
          </a:p>
          <a:p>
            <a:pPr algn="ctr"/>
            <a:r>
              <a:rPr lang="en-GB" b="1" dirty="0" smtClean="0"/>
              <a:t>ANXIETY </a:t>
            </a:r>
            <a:endParaRPr lang="en-GB" b="1" dirty="0"/>
          </a:p>
        </p:txBody>
      </p:sp>
      <p:sp>
        <p:nvSpPr>
          <p:cNvPr id="9" name="TextBox 8"/>
          <p:cNvSpPr txBox="1"/>
          <p:nvPr/>
        </p:nvSpPr>
        <p:spPr>
          <a:xfrm>
            <a:off x="7452320" y="4149080"/>
            <a:ext cx="1440160" cy="923330"/>
          </a:xfrm>
          <a:prstGeom prst="rect">
            <a:avLst/>
          </a:prstGeom>
          <a:noFill/>
        </p:spPr>
        <p:txBody>
          <a:bodyPr wrap="square" rtlCol="0">
            <a:spAutoFit/>
          </a:bodyPr>
          <a:lstStyle/>
          <a:p>
            <a:pPr algn="ctr"/>
            <a:r>
              <a:rPr lang="en-GB" b="1" dirty="0" smtClean="0"/>
              <a:t>HIGH</a:t>
            </a:r>
          </a:p>
          <a:p>
            <a:pPr algn="ctr"/>
            <a:r>
              <a:rPr lang="en-GB" b="1" dirty="0" smtClean="0"/>
              <a:t>COGNITIVE</a:t>
            </a:r>
          </a:p>
          <a:p>
            <a:pPr algn="ctr"/>
            <a:r>
              <a:rPr lang="en-GB" b="1" dirty="0" smtClean="0"/>
              <a:t>ANXIETY </a:t>
            </a:r>
            <a:endParaRPr lang="en-GB"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400" b="1" dirty="0" smtClean="0">
                <a:latin typeface="Bodoni MT" pitchFamily="18" charset="0"/>
              </a:rPr>
              <a:t>PERSONALITY</a:t>
            </a:r>
            <a:r>
              <a:rPr lang="en-GB" sz="2400" b="1" dirty="0" smtClean="0">
                <a:solidFill>
                  <a:srgbClr val="FF0000"/>
                </a:solidFill>
                <a:latin typeface="Bodoni MT" pitchFamily="18" charset="0"/>
              </a:rPr>
              <a:t> </a:t>
            </a:r>
          </a:p>
          <a:p>
            <a:pPr marL="457200" indent="-457200">
              <a:buNone/>
            </a:pPr>
            <a:r>
              <a:rPr lang="en-GB" sz="2300" b="1" dirty="0" smtClean="0">
                <a:latin typeface="Bodoni MT" pitchFamily="18" charset="0"/>
              </a:rPr>
              <a:t>	</a:t>
            </a:r>
            <a:r>
              <a:rPr lang="en-GB" sz="2200" b="1" dirty="0" smtClean="0">
                <a:solidFill>
                  <a:srgbClr val="FF0000"/>
                </a:solidFill>
                <a:latin typeface="Bodoni MT" pitchFamily="18" charset="0"/>
              </a:rPr>
              <a:t>INTROVERTS </a:t>
            </a:r>
            <a:r>
              <a:rPr lang="en-GB" sz="2200" b="1" dirty="0" smtClean="0">
                <a:latin typeface="Bodoni MT" pitchFamily="18" charset="0"/>
              </a:rPr>
              <a:t>are shy, reserved, prefer isolation, are quickly aroused, have a high </a:t>
            </a:r>
            <a:r>
              <a:rPr lang="en-GB" sz="2200" b="1" dirty="0" smtClean="0">
                <a:solidFill>
                  <a:srgbClr val="FF0000"/>
                </a:solidFill>
                <a:latin typeface="Bodoni MT" pitchFamily="18" charset="0"/>
              </a:rPr>
              <a:t>RAS</a:t>
            </a:r>
            <a:r>
              <a:rPr lang="en-GB" sz="2200" b="1" dirty="0" smtClean="0">
                <a:latin typeface="Bodoni MT" pitchFamily="18" charset="0"/>
              </a:rPr>
              <a:t> sensitivity. </a:t>
            </a:r>
            <a:r>
              <a:rPr lang="en-GB" sz="2200" b="1" dirty="0" smtClean="0">
                <a:solidFill>
                  <a:srgbClr val="FF0000"/>
                </a:solidFill>
                <a:latin typeface="Bodoni MT" pitchFamily="18" charset="0"/>
              </a:rPr>
              <a:t>EXTROVERTS</a:t>
            </a:r>
            <a:r>
              <a:rPr lang="en-GB" sz="2200" b="1" dirty="0" smtClean="0">
                <a:latin typeface="Bodoni MT" pitchFamily="18" charset="0"/>
              </a:rPr>
              <a:t> affiliate well with others, are outgoing, become aroused more slowly, have low </a:t>
            </a:r>
            <a:r>
              <a:rPr lang="en-GB" sz="2200" b="1" dirty="0" smtClean="0">
                <a:solidFill>
                  <a:srgbClr val="FF0000"/>
                </a:solidFill>
                <a:latin typeface="Bodoni MT" pitchFamily="18" charset="0"/>
              </a:rPr>
              <a:t>RAS</a:t>
            </a:r>
            <a:r>
              <a:rPr lang="en-GB" sz="2200" b="1" dirty="0" smtClean="0">
                <a:latin typeface="Bodoni MT" pitchFamily="18" charset="0"/>
              </a:rPr>
              <a:t> sensitivity. </a:t>
            </a:r>
            <a:r>
              <a:rPr lang="en-GB" sz="2200" b="1" dirty="0" smtClean="0">
                <a:solidFill>
                  <a:srgbClr val="FF0000"/>
                </a:solidFill>
                <a:latin typeface="Bodoni MT" pitchFamily="18" charset="0"/>
              </a:rPr>
              <a:t>NEUROTIC</a:t>
            </a:r>
            <a:r>
              <a:rPr lang="en-GB" sz="2200" b="1" dirty="0" smtClean="0">
                <a:latin typeface="Bodoni MT" pitchFamily="18" charset="0"/>
              </a:rPr>
              <a:t> have unpredictable moods and emotions, experience high stress and recover slowly from it. </a:t>
            </a:r>
            <a:r>
              <a:rPr lang="en-GB" sz="2200" b="1" dirty="0" smtClean="0">
                <a:solidFill>
                  <a:srgbClr val="FF0000"/>
                </a:solidFill>
                <a:latin typeface="Bodoni MT" pitchFamily="18" charset="0"/>
              </a:rPr>
              <a:t>STABLE</a:t>
            </a:r>
            <a:r>
              <a:rPr lang="en-GB" sz="2200" b="1" dirty="0" smtClean="0">
                <a:latin typeface="Bodoni MT" pitchFamily="18" charset="0"/>
              </a:rPr>
              <a:t> have predictable emotions and moods, don’t have high stress and recover rapidly from it</a:t>
            </a:r>
          </a:p>
          <a:p>
            <a:pPr marL="457200" indent="-457200">
              <a:buNone/>
            </a:pPr>
            <a:r>
              <a:rPr lang="en-GB" sz="2200" b="1" dirty="0" smtClean="0">
                <a:latin typeface="Bodoni MT" pitchFamily="18" charset="0"/>
              </a:rPr>
              <a:t>	A </a:t>
            </a:r>
            <a:r>
              <a:rPr lang="en-GB" sz="2200" b="1" dirty="0" smtClean="0">
                <a:solidFill>
                  <a:srgbClr val="FF0000"/>
                </a:solidFill>
                <a:latin typeface="Bodoni MT" pitchFamily="18" charset="0"/>
              </a:rPr>
              <a:t>TRAIT </a:t>
            </a:r>
            <a:r>
              <a:rPr lang="en-GB" sz="2200" b="1" dirty="0" smtClean="0">
                <a:latin typeface="Bodoni MT" pitchFamily="18" charset="0"/>
              </a:rPr>
              <a:t>is a single personality characteristic which causes a person to behave in a certain way. </a:t>
            </a:r>
            <a:r>
              <a:rPr lang="en-GB" sz="2200" b="1" dirty="0" smtClean="0">
                <a:solidFill>
                  <a:srgbClr val="FF0000"/>
                </a:solidFill>
                <a:latin typeface="Bodoni MT" pitchFamily="18" charset="0"/>
              </a:rPr>
              <a:t>GENES</a:t>
            </a:r>
            <a:r>
              <a:rPr lang="en-GB" sz="2200" b="1" dirty="0" smtClean="0">
                <a:latin typeface="Bodoni MT" pitchFamily="18" charset="0"/>
              </a:rPr>
              <a:t> are the biological units of inheritance which determine physical and psychological characteristics. The </a:t>
            </a:r>
            <a:r>
              <a:rPr lang="en-GB" sz="2200" b="1" dirty="0" smtClean="0">
                <a:solidFill>
                  <a:srgbClr val="FF0000"/>
                </a:solidFill>
                <a:latin typeface="Bodoni MT" pitchFamily="18" charset="0"/>
              </a:rPr>
              <a:t>RETICULAR ACTIVATING SYSTEM (RAS) </a:t>
            </a:r>
            <a:r>
              <a:rPr lang="en-GB" sz="2200" b="1" dirty="0" smtClean="0">
                <a:latin typeface="Bodoni MT" pitchFamily="18" charset="0"/>
              </a:rPr>
              <a:t>states that introverts are more easily aroused than extroverts because of the sensitivity of the this part of the brain. </a:t>
            </a:r>
            <a:endParaRPr lang="en-GB" sz="2200" b="1" dirty="0" smtClean="0">
              <a:solidFill>
                <a:srgbClr val="FF0000"/>
              </a:solidFill>
              <a:latin typeface="Bodoni MT" pitchFamily="18" charset="0"/>
            </a:endParaRPr>
          </a:p>
          <a:p>
            <a:pPr marL="457200" indent="-457200">
              <a:buNone/>
            </a:pPr>
            <a:r>
              <a:rPr lang="en-GB" sz="2200" b="1" dirty="0" smtClean="0">
                <a:solidFill>
                  <a:srgbClr val="FF0000"/>
                </a:solidFill>
                <a:latin typeface="Bodoni MT" pitchFamily="18" charset="0"/>
              </a:rPr>
              <a:t>	</a:t>
            </a:r>
            <a:endParaRPr lang="en-GB" sz="2200" b="1" dirty="0" smtClean="0">
              <a:latin typeface="Bodoni MT"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GB" sz="2100" b="1" dirty="0" smtClean="0">
                <a:latin typeface="Bodoni MT" pitchFamily="18" charset="0"/>
              </a:rPr>
              <a:t>EMOTIONAL CONTROL: PEAK FLOW</a:t>
            </a:r>
          </a:p>
          <a:p>
            <a:r>
              <a:rPr lang="en-GB" sz="2100" b="1" dirty="0" smtClean="0">
                <a:latin typeface="Bodoni MT" pitchFamily="18" charset="0"/>
              </a:rPr>
              <a:t>There are 8 FACTORS that allow the PEAK FLOW experience</a:t>
            </a:r>
          </a:p>
          <a:p>
            <a:pPr marL="457200" indent="-457200">
              <a:buAutoNum type="arabicParenR"/>
            </a:pPr>
            <a:r>
              <a:rPr lang="en-GB" sz="2100" b="1" dirty="0" smtClean="0">
                <a:latin typeface="Bodoni MT" pitchFamily="18" charset="0"/>
              </a:rPr>
              <a:t>ANXIETY: If the athlete controls COGNITIVE Anxiety they are in their IZOF</a:t>
            </a:r>
          </a:p>
          <a:p>
            <a:pPr marL="457200" indent="-457200">
              <a:buAutoNum type="arabicParenR"/>
            </a:pPr>
            <a:r>
              <a:rPr lang="en-GB" sz="2100" b="1" dirty="0" smtClean="0">
                <a:latin typeface="Bodoni MT" pitchFamily="18" charset="0"/>
              </a:rPr>
              <a:t>CONCENTRATION: Optimal Arousal is achieved when cognitive arousal is LOW as this allows CUE UTILISATION to function</a:t>
            </a:r>
          </a:p>
          <a:p>
            <a:pPr marL="457200" indent="-457200">
              <a:buAutoNum type="arabicParenR"/>
            </a:pPr>
            <a:r>
              <a:rPr lang="en-GB" sz="2100" b="1" dirty="0" smtClean="0">
                <a:latin typeface="Bodoni MT" pitchFamily="18" charset="0"/>
              </a:rPr>
              <a:t>ATTENTION STYLE: Optimal Arousal and Controlled Anxiety allow athletes to match their ATTENTION STYLE to the event’s </a:t>
            </a:r>
            <a:r>
              <a:rPr lang="en-GB" sz="2100" b="1" dirty="0" err="1" smtClean="0">
                <a:latin typeface="Bodoni MT" pitchFamily="18" charset="0"/>
              </a:rPr>
              <a:t>attentional</a:t>
            </a:r>
            <a:r>
              <a:rPr lang="en-GB" sz="2100" b="1" dirty="0" smtClean="0">
                <a:latin typeface="Bodoni MT" pitchFamily="18" charset="0"/>
              </a:rPr>
              <a:t> DEMANDS </a:t>
            </a:r>
          </a:p>
          <a:p>
            <a:pPr marL="457200" indent="-457200">
              <a:buAutoNum type="arabicParenR"/>
            </a:pPr>
            <a:r>
              <a:rPr lang="en-GB" sz="2100" b="1" dirty="0" smtClean="0">
                <a:latin typeface="Bodoni MT" pitchFamily="18" charset="0"/>
              </a:rPr>
              <a:t>CONFIDENCE: This is when the athlete has developed TRAIT confidence and HIGH SELF EFFICACY</a:t>
            </a:r>
          </a:p>
          <a:p>
            <a:pPr marL="457200" indent="-457200">
              <a:buAutoNum type="arabicParenR"/>
            </a:pPr>
            <a:r>
              <a:rPr lang="en-GB" sz="2100" b="1" dirty="0" smtClean="0">
                <a:latin typeface="Bodoni MT" pitchFamily="18" charset="0"/>
              </a:rPr>
              <a:t>GOAL SETTING: The goals of the event are MODERATELY DIFFICULT but they are attainable. A HIGH INCENTIVE value will accompany SUCCESS</a:t>
            </a:r>
          </a:p>
          <a:p>
            <a:pPr marL="457200" indent="-457200">
              <a:buAutoNum type="arabicParenR"/>
            </a:pPr>
            <a:r>
              <a:rPr lang="en-GB" sz="2100" b="1" dirty="0" smtClean="0">
                <a:latin typeface="Bodoni MT" pitchFamily="18" charset="0"/>
              </a:rPr>
              <a:t>ENVIRONMENTAL CONDITIONS: The athlete is COMFORTABLE in their environment. Performance is facilitated by the presence of an AUDIENCE. A coach’s POSITIVE FEEDBACK applies POSITIVE ATTRIBUTION</a:t>
            </a:r>
          </a:p>
          <a:p>
            <a:pPr marL="457200" indent="-457200">
              <a:buAutoNum type="arabicParenR"/>
            </a:pPr>
            <a:r>
              <a:rPr lang="en-GB" sz="2100" b="1" dirty="0" smtClean="0">
                <a:latin typeface="Bodoni MT" pitchFamily="18" charset="0"/>
              </a:rPr>
              <a:t>LEADERSHIP: Peak Flow is more likely to be achieved when an athlete is DIRECTED to and OUTCOME in a preferred LEADERSHIP style</a:t>
            </a:r>
          </a:p>
          <a:p>
            <a:pPr marL="457200" indent="-457200">
              <a:buAutoNum type="arabicParenR"/>
            </a:pPr>
            <a:r>
              <a:rPr lang="en-GB" sz="2100" b="1" dirty="0" smtClean="0">
                <a:latin typeface="Bodoni MT" pitchFamily="18" charset="0"/>
              </a:rPr>
              <a:t>GROUP COHESION: A common GOAL and good team </a:t>
            </a:r>
            <a:r>
              <a:rPr lang="en-GB" sz="2100" b="1" smtClean="0">
                <a:latin typeface="Bodoni MT" pitchFamily="18" charset="0"/>
              </a:rPr>
              <a:t>COHESION helps promote PEAK FLOW</a:t>
            </a:r>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GB" sz="2200" b="1" dirty="0" smtClean="0">
                <a:latin typeface="Bodoni MT" pitchFamily="18" charset="0"/>
              </a:rPr>
              <a:t>EMOTIONAL CONTROL: </a:t>
            </a:r>
            <a:r>
              <a:rPr lang="en-GB" sz="2200" b="1" dirty="0" smtClean="0">
                <a:latin typeface="Bodoni MT" pitchFamily="18" charset="0"/>
              </a:rPr>
              <a:t>ANXIETY MANAGEMENT TECHNIQUES</a:t>
            </a:r>
            <a:endParaRPr lang="en-GB" sz="2200" b="1" dirty="0" smtClean="0">
              <a:latin typeface="Bodoni MT" pitchFamily="18" charset="0"/>
            </a:endParaRPr>
          </a:p>
          <a:p>
            <a:r>
              <a:rPr lang="en-GB" sz="2200" b="1" dirty="0" smtClean="0">
                <a:latin typeface="Bodoni MT" pitchFamily="18" charset="0"/>
              </a:rPr>
              <a:t>There are 2 TYPES of Anxiety Management Techniques. To reach maximum POTENTIAL the athlete must be helped to develop SELF AWARENESS of arousal levels. The techniques help create or recreate the circumstances</a:t>
            </a:r>
          </a:p>
          <a:p>
            <a:pPr marL="457200" indent="-457200">
              <a:buAutoNum type="arabicParenR"/>
            </a:pPr>
            <a:r>
              <a:rPr lang="en-GB" sz="2200" b="1" dirty="0" smtClean="0">
                <a:latin typeface="Bodoni MT" pitchFamily="18" charset="0"/>
              </a:rPr>
              <a:t>SOMATIC ANXIETY MANAGEMENT: These relate to PHYSICAL processes. There are 2 of these techniques</a:t>
            </a:r>
          </a:p>
          <a:p>
            <a:pPr marL="457200" indent="-457200">
              <a:buAutoNum type="alphaUcParenR"/>
            </a:pPr>
            <a:r>
              <a:rPr lang="en-GB" sz="2200" b="1" dirty="0" smtClean="0">
                <a:latin typeface="Bodoni MT" pitchFamily="18" charset="0"/>
              </a:rPr>
              <a:t>BIO – FEEDBACK: This is measuring PHYSICAL changes when arousal and anxiety occur. This includes HEART RATE etc. If measured it can provide a controlling mechanism to the athlete. However they VARY from individual. To use you must KNOW the athlete. It is TIME CONSUMING and requires EQUIPMENT</a:t>
            </a:r>
          </a:p>
          <a:p>
            <a:pPr marL="457200" indent="-457200">
              <a:buAutoNum type="alphaUcParenR"/>
            </a:pPr>
            <a:r>
              <a:rPr lang="en-GB" sz="2200" b="1" dirty="0" smtClean="0">
                <a:latin typeface="Bodoni MT" pitchFamily="18" charset="0"/>
              </a:rPr>
              <a:t>PROGRESSIVE MUSCULAR RELAXATION (PMR): Devised by JACOBSEN (1929) involves the athlete CONTRACTING each muscle of the body and then RELAXING them. A major DISADVANTAGE is that it is TIME CONSUMING and needs to be used alongside other TECHNIQUES</a:t>
            </a:r>
          </a:p>
          <a:p>
            <a:pPr marL="457200" indent="-457200">
              <a:buNone/>
            </a:pPr>
            <a:endParaRPr lang="en-GB" sz="2200" b="1" dirty="0" smtClean="0">
              <a:latin typeface="Bodoni MT"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GB" sz="2200" b="1" dirty="0" smtClean="0">
                <a:latin typeface="Bodoni MT" pitchFamily="18" charset="0"/>
              </a:rPr>
              <a:t>EMOTIONAL CONTROL: </a:t>
            </a:r>
            <a:r>
              <a:rPr lang="en-GB" sz="2200" b="1" dirty="0" smtClean="0">
                <a:latin typeface="Bodoni MT" pitchFamily="18" charset="0"/>
              </a:rPr>
              <a:t>ANXIETY MANAGEMENT TECHNIQUES</a:t>
            </a:r>
            <a:endParaRPr lang="en-GB" sz="2200" b="1" dirty="0" smtClean="0">
              <a:latin typeface="Bodoni MT" pitchFamily="18" charset="0"/>
            </a:endParaRPr>
          </a:p>
          <a:p>
            <a:pPr marL="457200" indent="-457200">
              <a:buAutoNum type="arabicParenR" startAt="2"/>
            </a:pPr>
            <a:r>
              <a:rPr lang="en-GB" sz="2200" b="1" dirty="0" smtClean="0">
                <a:latin typeface="Bodoni MT" pitchFamily="18" charset="0"/>
              </a:rPr>
              <a:t>COGNITIVE ANXIETY MANAGEMENT: These relate to THOUGHT processes. There are 4 of these techniques</a:t>
            </a:r>
          </a:p>
          <a:p>
            <a:pPr marL="457200" indent="-457200">
              <a:buAutoNum type="alphaUcParenR"/>
            </a:pPr>
            <a:r>
              <a:rPr lang="en-GB" sz="2200" b="1" dirty="0" smtClean="0">
                <a:latin typeface="Bodoni MT" pitchFamily="18" charset="0"/>
              </a:rPr>
              <a:t>IMAGERY: There are 2 forms of this: 1) EXTERNAL imagery is when the athlete pictures themselves successfully performing a task. This is very effective but must be of VALUE to the athlete 2) INTERNAL imagery which involves MENTAL REHEARSAL of skills. This focuses on SPECIFIC elements of the skill and not the whole skill. It provides a KINAESTHETIC experience which can help an athlete DESENSITISE in competitive situations. Most effective in AUTONOMOUS learners</a:t>
            </a:r>
          </a:p>
          <a:p>
            <a:pPr marL="457200" indent="-457200">
              <a:buAutoNum type="alphaUcParenR"/>
            </a:pPr>
            <a:r>
              <a:rPr lang="en-GB" sz="2200" b="1" dirty="0" smtClean="0">
                <a:latin typeface="Bodoni MT" pitchFamily="18" charset="0"/>
              </a:rPr>
              <a:t>THOUGHT SHOPPING: This is a REFUSAL to think NEGATIVELY. More effective in EXTROVERTS and CONFIDENT athletes</a:t>
            </a:r>
          </a:p>
          <a:p>
            <a:pPr marL="457200" indent="-457200">
              <a:buAutoNum type="alphaUcParenR"/>
            </a:pPr>
            <a:r>
              <a:rPr lang="en-GB" sz="2200" b="1" dirty="0" smtClean="0">
                <a:latin typeface="Bodoni MT" pitchFamily="18" charset="0"/>
              </a:rPr>
              <a:t>POSITIVE SELF TALK: This is ENDORSEMENT of the athletes ability by talking to themselves. It is COMMON practice in tennis players. Only of value if athletes are HIGH STANDARD and are EXPERIENCED</a:t>
            </a:r>
          </a:p>
          <a:p>
            <a:pPr marL="457200" indent="-457200">
              <a:buAutoNum type="alphaUcParenR"/>
            </a:pPr>
            <a:r>
              <a:rPr lang="en-GB" sz="2200" b="1" dirty="0" smtClean="0">
                <a:latin typeface="Bodoni MT" pitchFamily="18" charset="0"/>
              </a:rPr>
              <a:t>RATIONAL THINKING: Anxiety stems from an IMBALANCE between ABILITY and SITUATIONAL demands. The athlete FOCUSES inwardly on the INTERNAL and NARROW style of attention to EVALUATE the situation. Works for EXPERIENCED athletes</a:t>
            </a:r>
          </a:p>
          <a:p>
            <a:pPr marL="457200" indent="-457200">
              <a:buNone/>
            </a:pPr>
            <a:endParaRPr lang="en-GB" sz="2200" b="1" dirty="0" smtClean="0">
              <a:latin typeface="Bodoni MT"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300" b="1" dirty="0" smtClean="0">
                <a:latin typeface="Bodoni MT" pitchFamily="18" charset="0"/>
              </a:rPr>
              <a:t>PERSONALITY PROFILING</a:t>
            </a:r>
          </a:p>
          <a:p>
            <a:r>
              <a:rPr lang="en-GB" sz="2300" b="1" dirty="0" smtClean="0">
                <a:latin typeface="Bodoni MT" pitchFamily="18" charset="0"/>
              </a:rPr>
              <a:t>Research into the differences of personalities of athletes and non athletes is common. </a:t>
            </a:r>
            <a:r>
              <a:rPr lang="en-GB" sz="2300" b="1" dirty="0" err="1" smtClean="0">
                <a:latin typeface="Bodoni MT" pitchFamily="18" charset="0"/>
              </a:rPr>
              <a:t>Eyesenck</a:t>
            </a:r>
            <a:r>
              <a:rPr lang="en-GB" sz="2300" b="1" dirty="0" smtClean="0">
                <a:latin typeface="Bodoni MT" pitchFamily="18" charset="0"/>
              </a:rPr>
              <a:t> found athletes scored highly in </a:t>
            </a:r>
            <a:r>
              <a:rPr lang="en-GB" sz="2300" b="1" dirty="0" smtClean="0">
                <a:solidFill>
                  <a:srgbClr val="FF0000"/>
                </a:solidFill>
                <a:latin typeface="Bodoni MT" pitchFamily="18" charset="0"/>
              </a:rPr>
              <a:t>PSYCHOTISM</a:t>
            </a:r>
            <a:r>
              <a:rPr lang="en-GB" sz="2300" b="1" dirty="0" smtClean="0">
                <a:latin typeface="Bodoni MT" pitchFamily="18" charset="0"/>
              </a:rPr>
              <a:t> and </a:t>
            </a:r>
            <a:r>
              <a:rPr lang="en-GB" sz="2300" b="1" dirty="0" smtClean="0">
                <a:solidFill>
                  <a:srgbClr val="FF0000"/>
                </a:solidFill>
                <a:latin typeface="Bodoni MT" pitchFamily="18" charset="0"/>
              </a:rPr>
              <a:t>EXTROVERSION</a:t>
            </a:r>
            <a:r>
              <a:rPr lang="en-GB" sz="2300" b="1" dirty="0" smtClean="0">
                <a:latin typeface="Bodoni MT" pitchFamily="18" charset="0"/>
              </a:rPr>
              <a:t>. </a:t>
            </a:r>
            <a:r>
              <a:rPr lang="en-GB" sz="2300" b="1" dirty="0" err="1" smtClean="0">
                <a:latin typeface="Bodoni MT" pitchFamily="18" charset="0"/>
              </a:rPr>
              <a:t>Shurr</a:t>
            </a:r>
            <a:r>
              <a:rPr lang="en-GB" sz="2300" b="1" dirty="0" smtClean="0">
                <a:latin typeface="Bodoni MT" pitchFamily="18" charset="0"/>
              </a:rPr>
              <a:t> found athletes to be </a:t>
            </a:r>
            <a:r>
              <a:rPr lang="en-GB" sz="2300" b="1" dirty="0" smtClean="0">
                <a:solidFill>
                  <a:srgbClr val="FF0000"/>
                </a:solidFill>
                <a:latin typeface="Bodoni MT" pitchFamily="18" charset="0"/>
              </a:rPr>
              <a:t>INDEPENDENT</a:t>
            </a:r>
            <a:r>
              <a:rPr lang="en-GB" sz="2300" b="1" dirty="0" smtClean="0">
                <a:latin typeface="Bodoni MT" pitchFamily="18" charset="0"/>
              </a:rPr>
              <a:t> and </a:t>
            </a:r>
            <a:r>
              <a:rPr lang="en-GB" sz="2300" b="1" dirty="0" smtClean="0">
                <a:solidFill>
                  <a:srgbClr val="FF0000"/>
                </a:solidFill>
                <a:latin typeface="Bodoni MT" pitchFamily="18" charset="0"/>
              </a:rPr>
              <a:t>LESS ANXIOUS</a:t>
            </a:r>
            <a:r>
              <a:rPr lang="en-GB" sz="2300" b="1" dirty="0" smtClean="0">
                <a:latin typeface="Bodoni MT" pitchFamily="18" charset="0"/>
              </a:rPr>
              <a:t> than non athletes. However </a:t>
            </a:r>
            <a:r>
              <a:rPr lang="en-GB" sz="2300" b="1" dirty="0" err="1" smtClean="0">
                <a:latin typeface="Bodoni MT" pitchFamily="18" charset="0"/>
              </a:rPr>
              <a:t>McKelvie</a:t>
            </a:r>
            <a:r>
              <a:rPr lang="en-GB" sz="2300" b="1" dirty="0" smtClean="0">
                <a:latin typeface="Bodoni MT" pitchFamily="18" charset="0"/>
              </a:rPr>
              <a:t> found no differences in extroversion but athletes were more </a:t>
            </a:r>
            <a:r>
              <a:rPr lang="en-GB" sz="2300" b="1" dirty="0" smtClean="0">
                <a:solidFill>
                  <a:srgbClr val="FF0000"/>
                </a:solidFill>
                <a:latin typeface="Bodoni MT" pitchFamily="18" charset="0"/>
              </a:rPr>
              <a:t>STABLE</a:t>
            </a:r>
            <a:r>
              <a:rPr lang="en-GB" sz="2300" b="1" dirty="0" smtClean="0">
                <a:latin typeface="Bodoni MT" pitchFamily="18" charset="0"/>
              </a:rPr>
              <a:t>. Research is </a:t>
            </a:r>
            <a:r>
              <a:rPr lang="en-GB" sz="2300" b="1" dirty="0" smtClean="0">
                <a:solidFill>
                  <a:srgbClr val="FF0000"/>
                </a:solidFill>
                <a:latin typeface="Bodoni MT" pitchFamily="18" charset="0"/>
              </a:rPr>
              <a:t>INCONCLUSIVE</a:t>
            </a:r>
          </a:p>
          <a:p>
            <a:r>
              <a:rPr lang="en-GB" sz="2300" b="1" dirty="0" smtClean="0">
                <a:latin typeface="Bodoni MT" pitchFamily="18" charset="0"/>
              </a:rPr>
              <a:t>Personality Profiling can </a:t>
            </a:r>
            <a:r>
              <a:rPr lang="en-GB" sz="2300" b="1" dirty="0" smtClean="0">
                <a:solidFill>
                  <a:srgbClr val="FF0000"/>
                </a:solidFill>
                <a:latin typeface="Bodoni MT" pitchFamily="18" charset="0"/>
              </a:rPr>
              <a:t>IDENTIFY TRAITS </a:t>
            </a:r>
            <a:r>
              <a:rPr lang="en-GB" sz="2300" b="1" dirty="0" smtClean="0">
                <a:latin typeface="Bodoni MT" pitchFamily="18" charset="0"/>
              </a:rPr>
              <a:t>that psychologists could then recommend sports to those people. This may increase </a:t>
            </a:r>
            <a:r>
              <a:rPr lang="en-GB" sz="2300" b="1" dirty="0" smtClean="0">
                <a:solidFill>
                  <a:srgbClr val="FF0000"/>
                </a:solidFill>
                <a:latin typeface="Bodoni MT" pitchFamily="18" charset="0"/>
              </a:rPr>
              <a:t>PARTICIPATION</a:t>
            </a:r>
            <a:r>
              <a:rPr lang="en-GB" sz="2300" b="1" dirty="0" smtClean="0">
                <a:latin typeface="Bodoni MT" pitchFamily="18" charset="0"/>
              </a:rPr>
              <a:t>. Sport and exercise cannot though change personality. </a:t>
            </a:r>
          </a:p>
          <a:p>
            <a:r>
              <a:rPr lang="en-GB" sz="2300" b="1" dirty="0" smtClean="0">
                <a:latin typeface="Bodoni MT" pitchFamily="18" charset="0"/>
              </a:rPr>
              <a:t>All individuals differ in their response to sporting situations. Personality profiling has </a:t>
            </a:r>
            <a:r>
              <a:rPr lang="en-GB" sz="2300" b="1" dirty="0" smtClean="0">
                <a:solidFill>
                  <a:srgbClr val="FF0000"/>
                </a:solidFill>
                <a:latin typeface="Bodoni MT" pitchFamily="18" charset="0"/>
              </a:rPr>
              <a:t>7  LIMITATIONS </a:t>
            </a:r>
            <a:r>
              <a:rPr lang="en-GB" sz="2300" b="1" dirty="0" smtClean="0">
                <a:latin typeface="Bodoni MT" pitchFamily="18" charset="0"/>
              </a:rPr>
              <a:t>when linking sport and personality</a:t>
            </a:r>
          </a:p>
          <a:p>
            <a:pPr marL="457200" indent="-457200">
              <a:buAutoNum type="arabicParenR"/>
            </a:pPr>
            <a:r>
              <a:rPr lang="en-GB" sz="2300" b="1" dirty="0" smtClean="0">
                <a:solidFill>
                  <a:srgbClr val="FF0000"/>
                </a:solidFill>
                <a:latin typeface="Bodoni MT" pitchFamily="18" charset="0"/>
              </a:rPr>
              <a:t>PROOF</a:t>
            </a:r>
            <a:r>
              <a:rPr lang="en-GB" sz="2300" b="1" dirty="0" smtClean="0">
                <a:latin typeface="Bodoni MT" pitchFamily="18" charset="0"/>
              </a:rPr>
              <a:t> (how)			2) </a:t>
            </a:r>
            <a:r>
              <a:rPr lang="en-GB" sz="2300" b="1" dirty="0" smtClean="0">
                <a:solidFill>
                  <a:srgbClr val="FF0000"/>
                </a:solidFill>
                <a:latin typeface="Bodoni MT" pitchFamily="18" charset="0"/>
              </a:rPr>
              <a:t>EVIDENCE</a:t>
            </a:r>
            <a:r>
              <a:rPr lang="en-GB" sz="2300" b="1" dirty="0" smtClean="0">
                <a:latin typeface="Bodoni MT" pitchFamily="18" charset="0"/>
              </a:rPr>
              <a:t> (lack of)</a:t>
            </a:r>
          </a:p>
          <a:p>
            <a:pPr marL="457200" indent="-457200">
              <a:buAutoNum type="arabicParenR" startAt="3"/>
            </a:pPr>
            <a:r>
              <a:rPr lang="en-GB" sz="2300" b="1" dirty="0" smtClean="0">
                <a:solidFill>
                  <a:srgbClr val="FF0000"/>
                </a:solidFill>
                <a:latin typeface="Bodoni MT" pitchFamily="18" charset="0"/>
              </a:rPr>
              <a:t>SUBJECTIVITY</a:t>
            </a:r>
            <a:r>
              <a:rPr lang="en-GB" sz="2300" b="1" dirty="0" smtClean="0">
                <a:latin typeface="Bodoni MT" pitchFamily="18" charset="0"/>
              </a:rPr>
              <a:t> (influenced)	4) </a:t>
            </a:r>
            <a:r>
              <a:rPr lang="en-GB" sz="2300" b="1" dirty="0" smtClean="0">
                <a:solidFill>
                  <a:srgbClr val="FF0000"/>
                </a:solidFill>
                <a:latin typeface="Bodoni MT" pitchFamily="18" charset="0"/>
              </a:rPr>
              <a:t>INVALIDILITY</a:t>
            </a:r>
          </a:p>
          <a:p>
            <a:pPr marL="457200" indent="-457200">
              <a:buAutoNum type="arabicParenR" startAt="5"/>
            </a:pPr>
            <a:r>
              <a:rPr lang="en-GB" sz="2300" b="1" dirty="0" smtClean="0">
                <a:solidFill>
                  <a:srgbClr val="FF0000"/>
                </a:solidFill>
                <a:latin typeface="Bodoni MT" pitchFamily="18" charset="0"/>
              </a:rPr>
              <a:t>MODIFICATION</a:t>
            </a:r>
            <a:r>
              <a:rPr lang="en-GB" sz="2300" b="1" dirty="0" smtClean="0">
                <a:latin typeface="Bodoni MT" pitchFamily="18" charset="0"/>
              </a:rPr>
              <a:t> (of behaviour)	6) </a:t>
            </a:r>
            <a:r>
              <a:rPr lang="en-GB" sz="2300" b="1" dirty="0" smtClean="0">
                <a:solidFill>
                  <a:srgbClr val="FF0000"/>
                </a:solidFill>
                <a:latin typeface="Bodoni MT" pitchFamily="18" charset="0"/>
              </a:rPr>
              <a:t>RELIABILITY</a:t>
            </a:r>
            <a:r>
              <a:rPr lang="en-GB" sz="2300" b="1" dirty="0" smtClean="0">
                <a:latin typeface="Bodoni MT" pitchFamily="18" charset="0"/>
              </a:rPr>
              <a:t>(accurate answers?)</a:t>
            </a:r>
          </a:p>
          <a:p>
            <a:pPr marL="457200" indent="-457200">
              <a:buNone/>
            </a:pPr>
            <a:r>
              <a:rPr lang="en-GB" sz="2300" b="1" dirty="0" smtClean="0">
                <a:latin typeface="Bodoni MT" pitchFamily="18" charset="0"/>
              </a:rPr>
              <a:t>7)	</a:t>
            </a:r>
            <a:r>
              <a:rPr lang="en-GB" sz="2300" b="1" dirty="0" smtClean="0">
                <a:solidFill>
                  <a:srgbClr val="FF0000"/>
                </a:solidFill>
                <a:latin typeface="Bodoni MT" pitchFamily="18" charset="0"/>
              </a:rPr>
              <a:t>STEREOTYPING</a:t>
            </a:r>
            <a:r>
              <a:rPr lang="en-GB" sz="2300" b="1" dirty="0" smtClean="0">
                <a:latin typeface="Bodoni MT" pitchFamily="18" charset="0"/>
              </a:rPr>
              <a:t> (profiling will do this)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100" b="1" dirty="0" smtClean="0">
                <a:latin typeface="Bodoni MT" pitchFamily="18" charset="0"/>
              </a:rPr>
              <a:t>ATTITUDES</a:t>
            </a:r>
          </a:p>
          <a:p>
            <a:r>
              <a:rPr lang="en-GB" sz="2100" b="1" dirty="0" smtClean="0">
                <a:solidFill>
                  <a:srgbClr val="FF0000"/>
                </a:solidFill>
                <a:latin typeface="Bodoni MT" pitchFamily="18" charset="0"/>
              </a:rPr>
              <a:t>ATTITUDE </a:t>
            </a:r>
            <a:r>
              <a:rPr lang="en-GB" sz="2100" b="1" dirty="0" smtClean="0">
                <a:latin typeface="Bodoni MT" pitchFamily="18" charset="0"/>
              </a:rPr>
              <a:t>is the </a:t>
            </a:r>
            <a:r>
              <a:rPr lang="en-GB" sz="2100" b="1" dirty="0" smtClean="0">
                <a:solidFill>
                  <a:srgbClr val="FF0000"/>
                </a:solidFill>
                <a:latin typeface="Bodoni MT" pitchFamily="18" charset="0"/>
              </a:rPr>
              <a:t>MODE</a:t>
            </a:r>
            <a:r>
              <a:rPr lang="en-GB" sz="2100" b="1" dirty="0" smtClean="0">
                <a:latin typeface="Bodoni MT" pitchFamily="18" charset="0"/>
              </a:rPr>
              <a:t> of </a:t>
            </a:r>
            <a:r>
              <a:rPr lang="en-GB" sz="2100" b="1" dirty="0" smtClean="0">
                <a:solidFill>
                  <a:srgbClr val="FF0000"/>
                </a:solidFill>
                <a:latin typeface="Bodoni MT" pitchFamily="18" charset="0"/>
              </a:rPr>
              <a:t>LEARNED</a:t>
            </a:r>
            <a:r>
              <a:rPr lang="en-GB" sz="2100" b="1" dirty="0" smtClean="0">
                <a:latin typeface="Bodoni MT" pitchFamily="18" charset="0"/>
              </a:rPr>
              <a:t> behaviour that is </a:t>
            </a:r>
            <a:r>
              <a:rPr lang="en-GB" sz="2100" b="1" dirty="0" smtClean="0">
                <a:solidFill>
                  <a:srgbClr val="FF0000"/>
                </a:solidFill>
                <a:latin typeface="Bodoni MT" pitchFamily="18" charset="0"/>
              </a:rPr>
              <a:t>the TYPICAL RESPONSE </a:t>
            </a:r>
            <a:r>
              <a:rPr lang="en-GB" sz="2100" b="1" dirty="0" smtClean="0">
                <a:latin typeface="Bodoni MT" pitchFamily="18" charset="0"/>
              </a:rPr>
              <a:t>of an individual. They are</a:t>
            </a:r>
            <a:r>
              <a:rPr lang="en-GB" sz="2100" b="1" dirty="0" smtClean="0">
                <a:solidFill>
                  <a:srgbClr val="FF0000"/>
                </a:solidFill>
                <a:latin typeface="Bodoni MT" pitchFamily="18" charset="0"/>
              </a:rPr>
              <a:t> LINKED </a:t>
            </a:r>
            <a:r>
              <a:rPr lang="en-GB" sz="2100" b="1" dirty="0" smtClean="0">
                <a:latin typeface="Bodoni MT" pitchFamily="18" charset="0"/>
              </a:rPr>
              <a:t>with personality. It is </a:t>
            </a:r>
            <a:r>
              <a:rPr lang="en-GB" sz="2100" b="1" dirty="0" smtClean="0">
                <a:solidFill>
                  <a:srgbClr val="FF0000"/>
                </a:solidFill>
                <a:latin typeface="Bodoni MT" pitchFamily="18" charset="0"/>
              </a:rPr>
              <a:t>EMOTIONAL</a:t>
            </a:r>
            <a:r>
              <a:rPr lang="en-GB" sz="2100" b="1" dirty="0" smtClean="0">
                <a:latin typeface="Bodoni MT" pitchFamily="18" charset="0"/>
              </a:rPr>
              <a:t>, </a:t>
            </a:r>
            <a:r>
              <a:rPr lang="en-GB" sz="2100" b="1" dirty="0" smtClean="0">
                <a:solidFill>
                  <a:srgbClr val="FF0000"/>
                </a:solidFill>
                <a:latin typeface="Bodoni MT" pitchFamily="18" charset="0"/>
              </a:rPr>
              <a:t>UNSTABLE </a:t>
            </a:r>
            <a:r>
              <a:rPr lang="en-GB" sz="2100" b="1" dirty="0" smtClean="0">
                <a:latin typeface="Bodoni MT" pitchFamily="18" charset="0"/>
              </a:rPr>
              <a:t>and can be </a:t>
            </a:r>
            <a:r>
              <a:rPr lang="en-GB" sz="2100" b="1" dirty="0" smtClean="0">
                <a:solidFill>
                  <a:srgbClr val="FF0000"/>
                </a:solidFill>
                <a:latin typeface="Bodoni MT" pitchFamily="18" charset="0"/>
              </a:rPr>
              <a:t>ENDURING</a:t>
            </a:r>
            <a:r>
              <a:rPr lang="en-GB" sz="2100" b="1" dirty="0" smtClean="0">
                <a:latin typeface="Bodoni MT" pitchFamily="18" charset="0"/>
              </a:rPr>
              <a:t> and </a:t>
            </a:r>
            <a:r>
              <a:rPr lang="en-GB" sz="2100" b="1" dirty="0" smtClean="0">
                <a:solidFill>
                  <a:srgbClr val="FF0000"/>
                </a:solidFill>
                <a:latin typeface="Bodoni MT" pitchFamily="18" charset="0"/>
              </a:rPr>
              <a:t>CHANGED</a:t>
            </a:r>
            <a:r>
              <a:rPr lang="en-GB" sz="2100" b="1" dirty="0" smtClean="0">
                <a:latin typeface="Bodoni MT" pitchFamily="18" charset="0"/>
              </a:rPr>
              <a:t>. </a:t>
            </a:r>
          </a:p>
          <a:p>
            <a:r>
              <a:rPr lang="en-GB" sz="2100" b="1" dirty="0" smtClean="0">
                <a:latin typeface="Bodoni MT" pitchFamily="18" charset="0"/>
              </a:rPr>
              <a:t>Attitude is directed towards and </a:t>
            </a:r>
            <a:r>
              <a:rPr lang="en-GB" sz="2100" b="1" dirty="0" smtClean="0">
                <a:solidFill>
                  <a:srgbClr val="FF0000"/>
                </a:solidFill>
                <a:latin typeface="Bodoni MT" pitchFamily="18" charset="0"/>
              </a:rPr>
              <a:t>ATTITUDE OBJECT</a:t>
            </a:r>
            <a:r>
              <a:rPr lang="en-GB" sz="2100" b="1" dirty="0" smtClean="0">
                <a:latin typeface="Bodoni MT" pitchFamily="18" charset="0"/>
              </a:rPr>
              <a:t>. This can be a person, a subject or a situation. </a:t>
            </a:r>
            <a:r>
              <a:rPr lang="en-GB" sz="2100" b="1" dirty="0" smtClean="0">
                <a:solidFill>
                  <a:srgbClr val="FF0000"/>
                </a:solidFill>
                <a:latin typeface="Bodoni MT" pitchFamily="18" charset="0"/>
              </a:rPr>
              <a:t>PREJUDICES </a:t>
            </a:r>
            <a:r>
              <a:rPr lang="en-GB" sz="2100" b="1" dirty="0" smtClean="0">
                <a:latin typeface="Bodoni MT" pitchFamily="18" charset="0"/>
              </a:rPr>
              <a:t>can influence behaviour. </a:t>
            </a:r>
            <a:r>
              <a:rPr lang="en-GB" sz="2100" b="1" dirty="0" smtClean="0">
                <a:solidFill>
                  <a:srgbClr val="FF0000"/>
                </a:solidFill>
                <a:latin typeface="Bodoni MT" pitchFamily="18" charset="0"/>
              </a:rPr>
              <a:t>ATTITUDE PREJUDICE</a:t>
            </a:r>
            <a:r>
              <a:rPr lang="en-GB" sz="2100" b="1" dirty="0" smtClean="0">
                <a:latin typeface="Bodoni MT" pitchFamily="18" charset="0"/>
              </a:rPr>
              <a:t> could affect participation in sport. This can affect GENDER, </a:t>
            </a:r>
            <a:r>
              <a:rPr lang="en-GB" sz="2100" b="1" dirty="0" smtClean="0">
                <a:solidFill>
                  <a:srgbClr val="FF0000"/>
                </a:solidFill>
                <a:latin typeface="Bodoni MT" pitchFamily="18" charset="0"/>
              </a:rPr>
              <a:t>RACE</a:t>
            </a:r>
            <a:r>
              <a:rPr lang="en-GB" sz="2100" b="1" dirty="0" smtClean="0">
                <a:latin typeface="Bodoni MT" pitchFamily="18" charset="0"/>
              </a:rPr>
              <a:t>, </a:t>
            </a:r>
            <a:r>
              <a:rPr lang="en-GB" sz="2100" b="1" dirty="0" smtClean="0">
                <a:solidFill>
                  <a:srgbClr val="FF0000"/>
                </a:solidFill>
                <a:latin typeface="Bodoni MT" pitchFamily="18" charset="0"/>
              </a:rPr>
              <a:t>AGE</a:t>
            </a:r>
            <a:r>
              <a:rPr lang="en-GB" sz="2100" b="1" dirty="0" smtClean="0">
                <a:latin typeface="Bodoni MT" pitchFamily="18" charset="0"/>
              </a:rPr>
              <a:t> etc. Prejudice can be </a:t>
            </a:r>
            <a:r>
              <a:rPr lang="en-GB" sz="2100" b="1" dirty="0" smtClean="0">
                <a:solidFill>
                  <a:srgbClr val="FF0000"/>
                </a:solidFill>
                <a:latin typeface="Bodoni MT" pitchFamily="18" charset="0"/>
              </a:rPr>
              <a:t>NEGATIVE</a:t>
            </a:r>
            <a:r>
              <a:rPr lang="en-GB" sz="2100" b="1" dirty="0" smtClean="0">
                <a:latin typeface="Bodoni MT" pitchFamily="18" charset="0"/>
              </a:rPr>
              <a:t> and </a:t>
            </a:r>
            <a:r>
              <a:rPr lang="en-GB" sz="2100" b="1" dirty="0" smtClean="0">
                <a:solidFill>
                  <a:srgbClr val="FF0000"/>
                </a:solidFill>
                <a:latin typeface="Bodoni MT" pitchFamily="18" charset="0"/>
              </a:rPr>
              <a:t>POSITIVE</a:t>
            </a:r>
            <a:r>
              <a:rPr lang="en-GB" sz="2100" b="1" dirty="0" smtClean="0">
                <a:latin typeface="Bodoni MT" pitchFamily="18" charset="0"/>
              </a:rPr>
              <a:t> (favouritism)</a:t>
            </a:r>
          </a:p>
          <a:p>
            <a:r>
              <a:rPr lang="en-GB" sz="2100" b="1" dirty="0" smtClean="0">
                <a:latin typeface="Bodoni MT" pitchFamily="18" charset="0"/>
              </a:rPr>
              <a:t>Attitudes are </a:t>
            </a:r>
            <a:r>
              <a:rPr lang="en-GB" sz="2100" b="1" dirty="0" smtClean="0">
                <a:solidFill>
                  <a:srgbClr val="FF0000"/>
                </a:solidFill>
                <a:latin typeface="Bodoni MT" pitchFamily="18" charset="0"/>
              </a:rPr>
              <a:t>FORMED </a:t>
            </a:r>
            <a:r>
              <a:rPr lang="en-GB" sz="2100" b="1" dirty="0" smtClean="0">
                <a:latin typeface="Bodoni MT" pitchFamily="18" charset="0"/>
              </a:rPr>
              <a:t>mainly through previous </a:t>
            </a:r>
            <a:r>
              <a:rPr lang="en-GB" sz="2100" b="1" dirty="0" smtClean="0">
                <a:solidFill>
                  <a:srgbClr val="FF0000"/>
                </a:solidFill>
                <a:latin typeface="Bodoni MT" pitchFamily="18" charset="0"/>
              </a:rPr>
              <a:t>EXPERIENCES</a:t>
            </a:r>
            <a:r>
              <a:rPr lang="en-GB" sz="2100" b="1" dirty="0" smtClean="0">
                <a:latin typeface="Bodoni MT" pitchFamily="18" charset="0"/>
              </a:rPr>
              <a:t>. </a:t>
            </a:r>
            <a:r>
              <a:rPr lang="en-GB" sz="2100" b="1" dirty="0" smtClean="0">
                <a:solidFill>
                  <a:srgbClr val="FF0000"/>
                </a:solidFill>
                <a:latin typeface="Bodoni MT" pitchFamily="18" charset="0"/>
              </a:rPr>
              <a:t>SOCIALISATION</a:t>
            </a:r>
            <a:r>
              <a:rPr lang="en-GB" sz="2100" b="1" dirty="0" smtClean="0">
                <a:latin typeface="Bodoni MT" pitchFamily="18" charset="0"/>
              </a:rPr>
              <a:t> (interaction with others) can also form it. The </a:t>
            </a:r>
            <a:r>
              <a:rPr lang="en-GB" sz="2100" b="1" dirty="0" smtClean="0">
                <a:solidFill>
                  <a:srgbClr val="FF0000"/>
                </a:solidFill>
                <a:latin typeface="Bodoni MT" pitchFamily="18" charset="0"/>
              </a:rPr>
              <a:t>PEER GROUP</a:t>
            </a:r>
            <a:r>
              <a:rPr lang="en-GB" sz="2100" b="1" dirty="0" smtClean="0">
                <a:latin typeface="Bodoni MT" pitchFamily="18" charset="0"/>
              </a:rPr>
              <a:t> is the most</a:t>
            </a:r>
            <a:r>
              <a:rPr lang="en-GB" sz="2100" b="1" dirty="0" smtClean="0">
                <a:solidFill>
                  <a:srgbClr val="FF0000"/>
                </a:solidFill>
                <a:latin typeface="Bodoni MT" pitchFamily="18" charset="0"/>
              </a:rPr>
              <a:t> POWERFUL </a:t>
            </a:r>
            <a:r>
              <a:rPr lang="en-GB" sz="2100" b="1" dirty="0" smtClean="0">
                <a:latin typeface="Bodoni MT" pitchFamily="18" charset="0"/>
              </a:rPr>
              <a:t>influence in teenagers. Other factors include </a:t>
            </a:r>
            <a:r>
              <a:rPr lang="en-GB" sz="2100" b="1" dirty="0" smtClean="0">
                <a:solidFill>
                  <a:srgbClr val="FF0000"/>
                </a:solidFill>
                <a:latin typeface="Bodoni MT" pitchFamily="18" charset="0"/>
              </a:rPr>
              <a:t>SOCIAL CLASS</a:t>
            </a:r>
            <a:r>
              <a:rPr lang="en-GB" sz="2100" b="1" dirty="0" smtClean="0">
                <a:latin typeface="Bodoni MT" pitchFamily="18" charset="0"/>
              </a:rPr>
              <a:t>,</a:t>
            </a:r>
            <a:r>
              <a:rPr lang="en-GB" sz="2100" b="1" dirty="0" smtClean="0">
                <a:solidFill>
                  <a:srgbClr val="FF0000"/>
                </a:solidFill>
                <a:latin typeface="Bodoni MT" pitchFamily="18" charset="0"/>
              </a:rPr>
              <a:t> CULTURE </a:t>
            </a:r>
            <a:r>
              <a:rPr lang="en-GB" sz="2100" b="1" dirty="0" smtClean="0">
                <a:latin typeface="Bodoni MT" pitchFamily="18" charset="0"/>
              </a:rPr>
              <a:t>(race, religion) and </a:t>
            </a:r>
            <a:r>
              <a:rPr lang="en-GB" sz="2100" b="1" dirty="0" smtClean="0">
                <a:solidFill>
                  <a:srgbClr val="FF0000"/>
                </a:solidFill>
                <a:latin typeface="Bodoni MT" pitchFamily="18" charset="0"/>
              </a:rPr>
              <a:t>SOCIETY. </a:t>
            </a:r>
          </a:p>
          <a:p>
            <a:r>
              <a:rPr lang="en-GB" sz="2100" b="1" dirty="0" smtClean="0">
                <a:latin typeface="Bodoni MT" pitchFamily="18" charset="0"/>
              </a:rPr>
              <a:t>The </a:t>
            </a:r>
            <a:r>
              <a:rPr lang="en-GB" sz="2100" b="1" dirty="0" smtClean="0">
                <a:solidFill>
                  <a:srgbClr val="FF0000"/>
                </a:solidFill>
                <a:latin typeface="Bodoni MT" pitchFamily="18" charset="0"/>
              </a:rPr>
              <a:t>TRIADIC MODEL OF ATTITUDE</a:t>
            </a:r>
            <a:r>
              <a:rPr lang="en-GB" sz="2100" b="1" dirty="0" smtClean="0">
                <a:latin typeface="Bodoni MT" pitchFamily="18" charset="0"/>
              </a:rPr>
              <a:t>: 1)</a:t>
            </a:r>
            <a:r>
              <a:rPr lang="en-GB" sz="2100" b="1" dirty="0" smtClean="0">
                <a:solidFill>
                  <a:srgbClr val="FF0000"/>
                </a:solidFill>
                <a:latin typeface="Bodoni MT" pitchFamily="18" charset="0"/>
              </a:rPr>
              <a:t> COGNITIVE </a:t>
            </a:r>
            <a:r>
              <a:rPr lang="en-GB" sz="2100" b="1" dirty="0" smtClean="0">
                <a:latin typeface="Bodoni MT" pitchFamily="18" charset="0"/>
              </a:rPr>
              <a:t>component. This is the K</a:t>
            </a:r>
            <a:r>
              <a:rPr lang="en-GB" sz="2100" b="1" dirty="0" smtClean="0">
                <a:solidFill>
                  <a:srgbClr val="FF0000"/>
                </a:solidFill>
                <a:latin typeface="Bodoni MT" pitchFamily="18" charset="0"/>
              </a:rPr>
              <a:t>NOWLEDGE</a:t>
            </a:r>
            <a:r>
              <a:rPr lang="en-GB" sz="2100" b="1" dirty="0" smtClean="0">
                <a:latin typeface="Bodoni MT" pitchFamily="18" charset="0"/>
              </a:rPr>
              <a:t> about an attitude object. 2) </a:t>
            </a:r>
            <a:r>
              <a:rPr lang="en-GB" sz="2100" b="1" dirty="0" smtClean="0">
                <a:solidFill>
                  <a:srgbClr val="FF0000"/>
                </a:solidFill>
                <a:latin typeface="Bodoni MT" pitchFamily="18" charset="0"/>
              </a:rPr>
              <a:t>AFFECTIVE</a:t>
            </a:r>
            <a:r>
              <a:rPr lang="en-GB" sz="2100" b="1" dirty="0" smtClean="0">
                <a:latin typeface="Bodoni MT" pitchFamily="18" charset="0"/>
              </a:rPr>
              <a:t> component. This is the </a:t>
            </a:r>
            <a:r>
              <a:rPr lang="en-GB" sz="2100" b="1" dirty="0" smtClean="0">
                <a:solidFill>
                  <a:srgbClr val="FF0000"/>
                </a:solidFill>
                <a:latin typeface="Bodoni MT" pitchFamily="18" charset="0"/>
              </a:rPr>
              <a:t>EMOTIONAL RESPONSE </a:t>
            </a:r>
            <a:r>
              <a:rPr lang="en-GB" sz="2100" b="1" dirty="0" smtClean="0">
                <a:latin typeface="Bodoni MT" pitchFamily="18" charset="0"/>
              </a:rPr>
              <a:t>to an attitude object 3) </a:t>
            </a:r>
            <a:r>
              <a:rPr lang="en-GB" sz="2100" b="1" dirty="0" smtClean="0">
                <a:solidFill>
                  <a:srgbClr val="FF0000"/>
                </a:solidFill>
                <a:latin typeface="Bodoni MT" pitchFamily="18" charset="0"/>
              </a:rPr>
              <a:t>BEHAVIOURAL </a:t>
            </a:r>
            <a:r>
              <a:rPr lang="en-GB" sz="2100" b="1" dirty="0" smtClean="0">
                <a:latin typeface="Bodoni MT" pitchFamily="18" charset="0"/>
              </a:rPr>
              <a:t>component. This is how you </a:t>
            </a:r>
            <a:r>
              <a:rPr lang="en-GB" sz="2100" b="1" dirty="0" smtClean="0">
                <a:solidFill>
                  <a:srgbClr val="FF0000"/>
                </a:solidFill>
                <a:latin typeface="Bodoni MT" pitchFamily="18" charset="0"/>
              </a:rPr>
              <a:t>RESPOND </a:t>
            </a:r>
            <a:r>
              <a:rPr lang="en-GB" sz="2100" b="1" dirty="0" smtClean="0">
                <a:latin typeface="Bodoni MT" pitchFamily="18" charset="0"/>
              </a:rPr>
              <a:t>to an attitude object.</a:t>
            </a:r>
          </a:p>
          <a:p>
            <a:r>
              <a:rPr lang="en-GB" sz="2100" b="1" dirty="0" smtClean="0">
                <a:latin typeface="Bodoni MT" pitchFamily="18" charset="0"/>
              </a:rPr>
              <a:t>Attitudes are </a:t>
            </a:r>
            <a:r>
              <a:rPr lang="en-GB" sz="2100" b="1" dirty="0" smtClean="0">
                <a:solidFill>
                  <a:srgbClr val="FF0000"/>
                </a:solidFill>
                <a:latin typeface="Bodoni MT" pitchFamily="18" charset="0"/>
              </a:rPr>
              <a:t>POOR PREDICTORS </a:t>
            </a:r>
            <a:r>
              <a:rPr lang="en-GB" sz="2100" b="1" dirty="0" smtClean="0">
                <a:latin typeface="Bodoni MT" pitchFamily="18" charset="0"/>
              </a:rPr>
              <a:t>of behaviour. Just because someone has a positive attitude to exercise does not mean they will participate. Social and situational factors can affect it. However if the attitude is more </a:t>
            </a:r>
            <a:r>
              <a:rPr lang="en-GB" sz="2100" b="1" dirty="0" smtClean="0">
                <a:solidFill>
                  <a:srgbClr val="FF0000"/>
                </a:solidFill>
                <a:latin typeface="Bodoni MT" pitchFamily="18" charset="0"/>
              </a:rPr>
              <a:t>SPECIFIC</a:t>
            </a:r>
            <a:r>
              <a:rPr lang="en-GB" sz="2100" b="1" dirty="0" smtClean="0">
                <a:latin typeface="Bodoni MT" pitchFamily="18" charset="0"/>
              </a:rPr>
              <a:t> (he likes circuit training) they are more likely to participate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100" b="1" dirty="0" smtClean="0">
                <a:latin typeface="Bodoni MT" pitchFamily="18" charset="0"/>
              </a:rPr>
              <a:t>ATTITUDES</a:t>
            </a:r>
          </a:p>
          <a:p>
            <a:r>
              <a:rPr lang="en-GB" sz="2100" b="1" dirty="0" smtClean="0">
                <a:latin typeface="Bodoni MT" pitchFamily="18" charset="0"/>
              </a:rPr>
              <a:t>There are 2 Theories about how to </a:t>
            </a:r>
            <a:r>
              <a:rPr lang="en-GB" sz="2100" b="1" dirty="0" smtClean="0">
                <a:solidFill>
                  <a:srgbClr val="FF0000"/>
                </a:solidFill>
                <a:latin typeface="Bodoni MT" pitchFamily="18" charset="0"/>
              </a:rPr>
              <a:t>CHANGE</a:t>
            </a:r>
            <a:r>
              <a:rPr lang="en-GB" sz="2100" b="1" dirty="0" smtClean="0">
                <a:latin typeface="Bodoni MT" pitchFamily="18" charset="0"/>
              </a:rPr>
              <a:t> attitudes. </a:t>
            </a:r>
          </a:p>
          <a:p>
            <a:pPr marL="457200" indent="-457200">
              <a:buAutoNum type="alphaUcParenR"/>
            </a:pPr>
            <a:r>
              <a:rPr lang="en-GB" sz="2100" b="1" dirty="0" smtClean="0">
                <a:solidFill>
                  <a:srgbClr val="FF0000"/>
                </a:solidFill>
                <a:latin typeface="Bodoni MT" pitchFamily="18" charset="0"/>
              </a:rPr>
              <a:t>COGNITIVE DISSONANCE THEORY:  </a:t>
            </a:r>
            <a:r>
              <a:rPr lang="en-GB" sz="2100" b="1" dirty="0" smtClean="0">
                <a:latin typeface="Bodoni MT" pitchFamily="18" charset="0"/>
              </a:rPr>
              <a:t>Dissonance is </a:t>
            </a:r>
            <a:r>
              <a:rPr lang="en-GB" sz="2100" b="1" dirty="0" smtClean="0">
                <a:solidFill>
                  <a:srgbClr val="FF0000"/>
                </a:solidFill>
                <a:latin typeface="Bodoni MT" pitchFamily="18" charset="0"/>
              </a:rPr>
              <a:t>EMOTIONAL CONFLICT</a:t>
            </a:r>
            <a:r>
              <a:rPr lang="en-GB" sz="2100" b="1" dirty="0" smtClean="0">
                <a:latin typeface="Bodoni MT" pitchFamily="18" charset="0"/>
              </a:rPr>
              <a:t>. If two attitude components oppose each other then the person experiences discomfort. EG: A person who needs to lose weight but has had bad previous experiences of exercise. If one component can be changed then there is a chance of changing the whole attitude. </a:t>
            </a:r>
          </a:p>
          <a:p>
            <a:pPr marL="457200" indent="-457200">
              <a:buAutoNum type="alphaUcParenR"/>
            </a:pPr>
            <a:r>
              <a:rPr lang="en-GB" sz="2100" b="1" dirty="0" smtClean="0">
                <a:solidFill>
                  <a:srgbClr val="FF0000"/>
                </a:solidFill>
                <a:latin typeface="Bodoni MT" pitchFamily="18" charset="0"/>
              </a:rPr>
              <a:t>PERSUASIVE COMMUNICATION THEORY: </a:t>
            </a:r>
            <a:r>
              <a:rPr lang="en-GB" sz="2100" b="1" dirty="0" smtClean="0">
                <a:latin typeface="Bodoni MT" pitchFamily="18" charset="0"/>
              </a:rPr>
              <a:t>This can be used in cognitive dissonance as a technique in changing attitude. There are </a:t>
            </a:r>
            <a:r>
              <a:rPr lang="en-GB" sz="2100" b="1" dirty="0" smtClean="0">
                <a:solidFill>
                  <a:srgbClr val="FF0000"/>
                </a:solidFill>
                <a:latin typeface="Bodoni MT" pitchFamily="18" charset="0"/>
              </a:rPr>
              <a:t>4 ELEMENTS</a:t>
            </a:r>
            <a:r>
              <a:rPr lang="en-GB" sz="2100" b="1" dirty="0" smtClean="0">
                <a:latin typeface="Bodoni MT" pitchFamily="18" charset="0"/>
              </a:rPr>
              <a:t>.</a:t>
            </a:r>
          </a:p>
          <a:p>
            <a:pPr marL="457200" indent="-457200">
              <a:buAutoNum type="arabicParenR"/>
            </a:pPr>
            <a:r>
              <a:rPr lang="en-GB" sz="2100" b="1" dirty="0" smtClean="0">
                <a:solidFill>
                  <a:srgbClr val="FF0000"/>
                </a:solidFill>
                <a:latin typeface="Bodoni MT" pitchFamily="18" charset="0"/>
              </a:rPr>
              <a:t>PERSUADER</a:t>
            </a:r>
            <a:r>
              <a:rPr lang="en-GB" sz="2100" b="1" dirty="0" smtClean="0">
                <a:latin typeface="Bodoni MT" pitchFamily="18" charset="0"/>
              </a:rPr>
              <a:t>. This person needs to have high </a:t>
            </a:r>
            <a:r>
              <a:rPr lang="en-GB" sz="2100" b="1" dirty="0" smtClean="0">
                <a:solidFill>
                  <a:srgbClr val="FF0000"/>
                </a:solidFill>
                <a:latin typeface="Bodoni MT" pitchFamily="18" charset="0"/>
              </a:rPr>
              <a:t>STATUS </a:t>
            </a:r>
            <a:r>
              <a:rPr lang="en-GB" sz="2100" b="1" dirty="0" smtClean="0">
                <a:latin typeface="Bodoni MT" pitchFamily="18" charset="0"/>
              </a:rPr>
              <a:t>or be </a:t>
            </a:r>
            <a:r>
              <a:rPr lang="en-GB" sz="2100" b="1" dirty="0" smtClean="0">
                <a:solidFill>
                  <a:srgbClr val="FF0000"/>
                </a:solidFill>
                <a:latin typeface="Bodoni MT" pitchFamily="18" charset="0"/>
              </a:rPr>
              <a:t>SIGNIFICANT</a:t>
            </a:r>
            <a:r>
              <a:rPr lang="en-GB" sz="2100" b="1" dirty="0" smtClean="0">
                <a:latin typeface="Bodoni MT" pitchFamily="18" charset="0"/>
              </a:rPr>
              <a:t>. When a positive attitude is reinforced by them it is called </a:t>
            </a:r>
            <a:r>
              <a:rPr lang="en-GB" sz="2100" b="1" dirty="0" smtClean="0">
                <a:solidFill>
                  <a:srgbClr val="FF0000"/>
                </a:solidFill>
                <a:latin typeface="Bodoni MT" pitchFamily="18" charset="0"/>
              </a:rPr>
              <a:t>BEHAVIOURAL INTENTION</a:t>
            </a:r>
          </a:p>
          <a:p>
            <a:pPr marL="457200" indent="-457200">
              <a:buAutoNum type="arabicParenR"/>
            </a:pPr>
            <a:r>
              <a:rPr lang="en-GB" sz="2100" b="1" dirty="0" smtClean="0">
                <a:solidFill>
                  <a:srgbClr val="FF0000"/>
                </a:solidFill>
                <a:latin typeface="Bodoni MT" pitchFamily="18" charset="0"/>
              </a:rPr>
              <a:t>MESSAGE. </a:t>
            </a:r>
            <a:r>
              <a:rPr lang="en-GB" sz="2100" b="1" dirty="0" smtClean="0">
                <a:latin typeface="Bodoni MT" pitchFamily="18" charset="0"/>
              </a:rPr>
              <a:t>The message must be presented in a way which motivates the recipient to change their attitude</a:t>
            </a:r>
          </a:p>
          <a:p>
            <a:pPr marL="457200" indent="-457200">
              <a:buAutoNum type="arabicParenR"/>
            </a:pPr>
            <a:r>
              <a:rPr lang="en-GB" sz="2100" b="1" dirty="0" smtClean="0">
                <a:solidFill>
                  <a:srgbClr val="FF0000"/>
                </a:solidFill>
                <a:latin typeface="Bodoni MT" pitchFamily="18" charset="0"/>
              </a:rPr>
              <a:t>RECIPIENTS. </a:t>
            </a:r>
            <a:r>
              <a:rPr lang="en-GB" sz="2100" b="1" dirty="0" smtClean="0">
                <a:latin typeface="Bodoni MT" pitchFamily="18" charset="0"/>
              </a:rPr>
              <a:t>If the recipient wants to change it is much easier</a:t>
            </a:r>
          </a:p>
          <a:p>
            <a:pPr marL="457200" indent="-457200">
              <a:buAutoNum type="arabicParenR"/>
            </a:pPr>
            <a:r>
              <a:rPr lang="en-GB" sz="2100" b="1" dirty="0" smtClean="0">
                <a:solidFill>
                  <a:srgbClr val="FF0000"/>
                </a:solidFill>
                <a:latin typeface="Bodoni MT" pitchFamily="18" charset="0"/>
              </a:rPr>
              <a:t>SITUATION</a:t>
            </a:r>
            <a:r>
              <a:rPr lang="en-GB" sz="2100" b="1" dirty="0" smtClean="0">
                <a:latin typeface="Bodoni MT" pitchFamily="18" charset="0"/>
              </a:rPr>
              <a:t> Attitudes are easy to change if there are other </a:t>
            </a:r>
            <a:r>
              <a:rPr lang="en-GB" sz="2100" b="1" dirty="0" smtClean="0">
                <a:solidFill>
                  <a:srgbClr val="FF0000"/>
                </a:solidFill>
                <a:latin typeface="Bodoni MT" pitchFamily="18" charset="0"/>
              </a:rPr>
              <a:t>PERSUADERS</a:t>
            </a:r>
            <a:r>
              <a:rPr lang="en-GB" sz="2100" b="1" dirty="0" smtClean="0">
                <a:latin typeface="Bodoni MT" pitchFamily="18" charset="0"/>
              </a:rPr>
              <a:t> present</a:t>
            </a:r>
          </a:p>
          <a:p>
            <a:pPr marL="457200" indent="-457200">
              <a:buAutoNum type="arabicParenR"/>
            </a:pPr>
            <a:endParaRPr lang="en-GB" sz="2100" b="1" dirty="0" smtClean="0">
              <a:latin typeface="Bodoni MT" pitchFamily="18" charset="0"/>
            </a:endParaRPr>
          </a:p>
          <a:p>
            <a:pPr marL="457200" indent="-457200">
              <a:buNone/>
            </a:pPr>
            <a:r>
              <a:rPr lang="en-GB" sz="2100" b="1" dirty="0" smtClean="0">
                <a:latin typeface="Bodoni MT" pitchFamily="18" charset="0"/>
              </a:rPr>
              <a:t>	Apply the Triadic Model and both Theories. Critically evaluate all of them.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100" b="1" dirty="0" smtClean="0">
                <a:latin typeface="Bodoni MT" pitchFamily="18" charset="0"/>
              </a:rPr>
              <a:t>ACHIEVEMENT MOTIVATION</a:t>
            </a:r>
          </a:p>
          <a:p>
            <a:r>
              <a:rPr lang="en-GB" sz="2100" b="1" dirty="0" smtClean="0">
                <a:solidFill>
                  <a:srgbClr val="FF0000"/>
                </a:solidFill>
                <a:latin typeface="Bodoni MT" pitchFamily="18" charset="0"/>
              </a:rPr>
              <a:t>ACHIEVEMENT MOTIVATION </a:t>
            </a:r>
            <a:r>
              <a:rPr lang="en-GB" sz="2100" b="1" dirty="0" smtClean="0">
                <a:latin typeface="Bodoni MT" pitchFamily="18" charset="0"/>
              </a:rPr>
              <a:t>links personality with the person’s degree of </a:t>
            </a:r>
            <a:r>
              <a:rPr lang="en-GB" sz="2100" b="1" dirty="0" smtClean="0">
                <a:solidFill>
                  <a:srgbClr val="FF0000"/>
                </a:solidFill>
                <a:latin typeface="Bodoni MT" pitchFamily="18" charset="0"/>
              </a:rPr>
              <a:t>COMPETITIVENESS. </a:t>
            </a:r>
            <a:r>
              <a:rPr lang="en-GB" sz="2100" b="1" dirty="0" smtClean="0">
                <a:latin typeface="Bodoni MT" pitchFamily="18" charset="0"/>
              </a:rPr>
              <a:t>How motivated is the person to succeed? Some psychologists believe it is </a:t>
            </a:r>
            <a:r>
              <a:rPr lang="en-GB" sz="2100" b="1" dirty="0" smtClean="0">
                <a:solidFill>
                  <a:srgbClr val="FF0000"/>
                </a:solidFill>
                <a:latin typeface="Bodoni MT" pitchFamily="18" charset="0"/>
              </a:rPr>
              <a:t>NATURAL </a:t>
            </a:r>
            <a:r>
              <a:rPr lang="en-GB" sz="2100" b="1" dirty="0" smtClean="0">
                <a:latin typeface="Bodoni MT" pitchFamily="18" charset="0"/>
              </a:rPr>
              <a:t>(Murray) and some think it is </a:t>
            </a:r>
            <a:r>
              <a:rPr lang="en-GB" sz="2100" b="1" dirty="0" smtClean="0">
                <a:solidFill>
                  <a:srgbClr val="FF0000"/>
                </a:solidFill>
                <a:latin typeface="Bodoni MT" pitchFamily="18" charset="0"/>
              </a:rPr>
              <a:t>LEARNED</a:t>
            </a:r>
            <a:r>
              <a:rPr lang="en-GB" sz="2100" b="1" dirty="0" smtClean="0">
                <a:latin typeface="Bodoni MT" pitchFamily="18" charset="0"/>
              </a:rPr>
              <a:t> (</a:t>
            </a:r>
            <a:r>
              <a:rPr lang="en-GB" sz="2100" b="1" dirty="0" err="1" smtClean="0">
                <a:latin typeface="Bodoni MT" pitchFamily="18" charset="0"/>
              </a:rPr>
              <a:t>Bndura</a:t>
            </a:r>
            <a:r>
              <a:rPr lang="en-GB" sz="2100" b="1" dirty="0" smtClean="0">
                <a:latin typeface="Bodoni MT" pitchFamily="18" charset="0"/>
              </a:rPr>
              <a:t>) Others believe it is a mix of the 2. These </a:t>
            </a:r>
            <a:r>
              <a:rPr lang="en-GB" sz="2100" b="1" dirty="0" smtClean="0">
                <a:solidFill>
                  <a:srgbClr val="FF0000"/>
                </a:solidFill>
                <a:latin typeface="Bodoni MT" pitchFamily="18" charset="0"/>
              </a:rPr>
              <a:t>INTERCATIONISTS </a:t>
            </a:r>
            <a:r>
              <a:rPr lang="en-GB" sz="2100" b="1" dirty="0" smtClean="0">
                <a:latin typeface="Bodoni MT" pitchFamily="18" charset="0"/>
              </a:rPr>
              <a:t>include Atkinson &amp; McClelland. They believe Achievement Motivation is a </a:t>
            </a:r>
            <a:r>
              <a:rPr lang="en-GB" sz="2100" b="1" dirty="0" smtClean="0">
                <a:solidFill>
                  <a:srgbClr val="FF0000"/>
                </a:solidFill>
                <a:latin typeface="Bodoni MT" pitchFamily="18" charset="0"/>
              </a:rPr>
              <a:t>TRAIT </a:t>
            </a:r>
            <a:r>
              <a:rPr lang="en-GB" sz="2100" b="1" dirty="0" smtClean="0">
                <a:latin typeface="Bodoni MT" pitchFamily="18" charset="0"/>
              </a:rPr>
              <a:t>which is activated by a </a:t>
            </a:r>
            <a:r>
              <a:rPr lang="en-GB" sz="2100" b="1" dirty="0" smtClean="0">
                <a:solidFill>
                  <a:srgbClr val="FF0000"/>
                </a:solidFill>
                <a:latin typeface="Bodoni MT" pitchFamily="18" charset="0"/>
              </a:rPr>
              <a:t>SITUATION</a:t>
            </a:r>
            <a:r>
              <a:rPr lang="en-GB" sz="2100" b="1" dirty="0" smtClean="0">
                <a:latin typeface="Bodoni MT" pitchFamily="18" charset="0"/>
              </a:rPr>
              <a:t>. The situation has 2 elements 1) The </a:t>
            </a:r>
            <a:r>
              <a:rPr lang="en-GB" sz="2100" b="1" dirty="0" smtClean="0">
                <a:solidFill>
                  <a:srgbClr val="FF0000"/>
                </a:solidFill>
                <a:latin typeface="Bodoni MT" pitchFamily="18" charset="0"/>
              </a:rPr>
              <a:t>PROBABILITY of SUCCESS </a:t>
            </a:r>
            <a:r>
              <a:rPr lang="en-GB" sz="2100" b="1" dirty="0" smtClean="0">
                <a:latin typeface="Bodoni MT" pitchFamily="18" charset="0"/>
              </a:rPr>
              <a:t>and 2) The </a:t>
            </a:r>
            <a:r>
              <a:rPr lang="en-GB" sz="2100" b="1" dirty="0" smtClean="0">
                <a:solidFill>
                  <a:srgbClr val="FF0000"/>
                </a:solidFill>
                <a:latin typeface="Bodoni MT" pitchFamily="18" charset="0"/>
              </a:rPr>
              <a:t>INCENTIVE VALUE of SUCCESS</a:t>
            </a:r>
            <a:r>
              <a:rPr lang="en-GB" sz="2100" b="1" dirty="0" smtClean="0">
                <a:latin typeface="Bodoni MT" pitchFamily="18" charset="0"/>
              </a:rPr>
              <a:t> (how much pleasure is gained from it)</a:t>
            </a:r>
          </a:p>
          <a:p>
            <a:r>
              <a:rPr lang="en-GB" sz="2100" b="1" dirty="0" smtClean="0">
                <a:latin typeface="Bodoni MT" pitchFamily="18" charset="0"/>
              </a:rPr>
              <a:t>The </a:t>
            </a:r>
            <a:r>
              <a:rPr lang="en-GB" sz="2100" b="1" dirty="0" smtClean="0">
                <a:solidFill>
                  <a:srgbClr val="FF0000"/>
                </a:solidFill>
                <a:latin typeface="Bodoni MT" pitchFamily="18" charset="0"/>
              </a:rPr>
              <a:t>2 PERSONALITY TRAITS </a:t>
            </a:r>
            <a:r>
              <a:rPr lang="en-GB" sz="2100" b="1" dirty="0" smtClean="0">
                <a:latin typeface="Bodoni MT" pitchFamily="18" charset="0"/>
              </a:rPr>
              <a:t>which determine Achievement Motivation are:</a:t>
            </a:r>
          </a:p>
          <a:p>
            <a:pPr marL="457200" indent="-457200">
              <a:buAutoNum type="arabicParenR"/>
            </a:pPr>
            <a:r>
              <a:rPr lang="en-GB" sz="2100" b="1" dirty="0" smtClean="0">
                <a:solidFill>
                  <a:srgbClr val="FF0000"/>
                </a:solidFill>
                <a:latin typeface="Bodoni MT" pitchFamily="18" charset="0"/>
              </a:rPr>
              <a:t>HIGH NEED TO ACHIEVE </a:t>
            </a:r>
            <a:r>
              <a:rPr lang="en-GB" sz="2100" b="1" dirty="0" smtClean="0">
                <a:latin typeface="Bodoni MT" pitchFamily="18" charset="0"/>
              </a:rPr>
              <a:t>(high </a:t>
            </a:r>
            <a:r>
              <a:rPr lang="en-GB" sz="2100" b="1" dirty="0" err="1" smtClean="0">
                <a:latin typeface="Bodoni MT" pitchFamily="18" charset="0"/>
              </a:rPr>
              <a:t>Nach</a:t>
            </a:r>
            <a:r>
              <a:rPr lang="en-GB" sz="2100" b="1" dirty="0" smtClean="0">
                <a:latin typeface="Bodoni MT" pitchFamily="18" charset="0"/>
              </a:rPr>
              <a:t>). Associated with low need to avoid failure (low </a:t>
            </a:r>
            <a:r>
              <a:rPr lang="en-GB" sz="2100" b="1" dirty="0" err="1" smtClean="0">
                <a:latin typeface="Bodoni MT" pitchFamily="18" charset="0"/>
              </a:rPr>
              <a:t>Naf</a:t>
            </a:r>
            <a:r>
              <a:rPr lang="en-GB" sz="2100" b="1" dirty="0" smtClean="0">
                <a:latin typeface="Bodoni MT" pitchFamily="18" charset="0"/>
              </a:rPr>
              <a:t>). Desire to succeed outweighs the fear of failure. Elements include: </a:t>
            </a:r>
            <a:r>
              <a:rPr lang="en-GB" sz="2100" b="1" dirty="0" smtClean="0">
                <a:solidFill>
                  <a:srgbClr val="FF0000"/>
                </a:solidFill>
                <a:latin typeface="Bodoni MT" pitchFamily="18" charset="0"/>
              </a:rPr>
              <a:t>APPROACH </a:t>
            </a:r>
            <a:r>
              <a:rPr lang="en-GB" sz="2100" b="1" dirty="0" smtClean="0">
                <a:latin typeface="Bodoni MT" pitchFamily="18" charset="0"/>
              </a:rPr>
              <a:t>behaviour, </a:t>
            </a:r>
            <a:r>
              <a:rPr lang="en-GB" sz="2100" b="1" dirty="0" smtClean="0">
                <a:solidFill>
                  <a:srgbClr val="FF0000"/>
                </a:solidFill>
                <a:latin typeface="Bodoni MT" pitchFamily="18" charset="0"/>
              </a:rPr>
              <a:t>CHALLENGE, RISKS</a:t>
            </a:r>
            <a:r>
              <a:rPr lang="en-GB" sz="2100" b="1" dirty="0" smtClean="0">
                <a:latin typeface="Bodoni MT" pitchFamily="18" charset="0"/>
              </a:rPr>
              <a:t>, </a:t>
            </a:r>
            <a:r>
              <a:rPr lang="en-GB" sz="2100" b="1" dirty="0" smtClean="0">
                <a:solidFill>
                  <a:srgbClr val="FF0000"/>
                </a:solidFill>
                <a:latin typeface="Bodoni MT" pitchFamily="18" charset="0"/>
              </a:rPr>
              <a:t>PERSISTENCE</a:t>
            </a:r>
            <a:r>
              <a:rPr lang="en-GB" sz="2100" b="1" dirty="0" smtClean="0">
                <a:latin typeface="Bodoni MT" pitchFamily="18" charset="0"/>
              </a:rPr>
              <a:t>, success is due to </a:t>
            </a:r>
            <a:r>
              <a:rPr lang="en-GB" sz="2100" b="1" dirty="0" smtClean="0">
                <a:solidFill>
                  <a:srgbClr val="FF0000"/>
                </a:solidFill>
                <a:latin typeface="Bodoni MT" pitchFamily="18" charset="0"/>
              </a:rPr>
              <a:t>INTERNAL </a:t>
            </a:r>
            <a:r>
              <a:rPr lang="en-GB" sz="2100" b="1" dirty="0" smtClean="0">
                <a:latin typeface="Bodoni MT" pitchFamily="18" charset="0"/>
              </a:rPr>
              <a:t>factors, failure is due to </a:t>
            </a:r>
            <a:r>
              <a:rPr lang="en-GB" sz="2100" b="1" dirty="0" smtClean="0">
                <a:solidFill>
                  <a:srgbClr val="FF0000"/>
                </a:solidFill>
                <a:latin typeface="Bodoni MT" pitchFamily="18" charset="0"/>
              </a:rPr>
              <a:t>EXTERNAL</a:t>
            </a:r>
            <a:r>
              <a:rPr lang="en-GB" sz="2100" b="1" dirty="0" smtClean="0">
                <a:latin typeface="Bodoni MT" pitchFamily="18" charset="0"/>
              </a:rPr>
              <a:t> factors and is a </a:t>
            </a:r>
            <a:r>
              <a:rPr lang="en-GB" sz="2100" b="1" dirty="0" smtClean="0">
                <a:solidFill>
                  <a:srgbClr val="FF0000"/>
                </a:solidFill>
                <a:latin typeface="Bodoni MT" pitchFamily="18" charset="0"/>
              </a:rPr>
              <a:t>ROUTE</a:t>
            </a:r>
            <a:r>
              <a:rPr lang="en-GB" sz="2100" b="1" dirty="0" smtClean="0">
                <a:latin typeface="Bodoni MT" pitchFamily="18" charset="0"/>
              </a:rPr>
              <a:t> to success, aspire to </a:t>
            </a:r>
            <a:r>
              <a:rPr lang="en-GB" sz="2100" b="1" dirty="0" smtClean="0">
                <a:solidFill>
                  <a:srgbClr val="FF0000"/>
                </a:solidFill>
                <a:latin typeface="Bodoni MT" pitchFamily="18" charset="0"/>
              </a:rPr>
              <a:t>MASTERY ORIENTATION </a:t>
            </a:r>
          </a:p>
          <a:p>
            <a:pPr marL="457200" indent="-457200">
              <a:buAutoNum type="arabicParenR"/>
            </a:pPr>
            <a:r>
              <a:rPr lang="en-GB" sz="2100" b="1" dirty="0" smtClean="0">
                <a:solidFill>
                  <a:srgbClr val="FF0000"/>
                </a:solidFill>
                <a:latin typeface="Bodoni MT" pitchFamily="18" charset="0"/>
              </a:rPr>
              <a:t>LOW NEED TO ACHIEVE </a:t>
            </a:r>
            <a:r>
              <a:rPr lang="en-GB" sz="2100" b="1" dirty="0" smtClean="0">
                <a:latin typeface="Bodoni MT" pitchFamily="18" charset="0"/>
              </a:rPr>
              <a:t>(low </a:t>
            </a:r>
            <a:r>
              <a:rPr lang="en-GB" sz="2100" b="1" dirty="0" err="1" smtClean="0">
                <a:latin typeface="Bodoni MT" pitchFamily="18" charset="0"/>
              </a:rPr>
              <a:t>Nach</a:t>
            </a:r>
            <a:r>
              <a:rPr lang="en-GB" sz="2100" b="1" dirty="0" smtClean="0">
                <a:latin typeface="Bodoni MT" pitchFamily="18" charset="0"/>
              </a:rPr>
              <a:t>) associated with high need to avoid failure (high </a:t>
            </a:r>
            <a:r>
              <a:rPr lang="en-GB" sz="2100" b="1" dirty="0" err="1" smtClean="0">
                <a:latin typeface="Bodoni MT" pitchFamily="18" charset="0"/>
              </a:rPr>
              <a:t>Naf</a:t>
            </a:r>
            <a:r>
              <a:rPr lang="en-GB" sz="2100" b="1" dirty="0" smtClean="0">
                <a:latin typeface="Bodoni MT" pitchFamily="18" charset="0"/>
              </a:rPr>
              <a:t>) The fear of failure outweighs the desire to succeed. Elements include </a:t>
            </a:r>
            <a:r>
              <a:rPr lang="en-GB" sz="2100" b="1" dirty="0" smtClean="0">
                <a:solidFill>
                  <a:srgbClr val="FF0000"/>
                </a:solidFill>
                <a:latin typeface="Bodoni MT" pitchFamily="18" charset="0"/>
              </a:rPr>
              <a:t>AVOIDANCE</a:t>
            </a:r>
            <a:r>
              <a:rPr lang="en-GB" sz="2100" b="1" dirty="0" smtClean="0">
                <a:latin typeface="Bodoni MT" pitchFamily="18" charset="0"/>
              </a:rPr>
              <a:t> behaviour, </a:t>
            </a:r>
            <a:r>
              <a:rPr lang="en-GB" sz="2100" b="1" dirty="0" smtClean="0">
                <a:solidFill>
                  <a:srgbClr val="FF0000"/>
                </a:solidFill>
                <a:latin typeface="Bodoni MT" pitchFamily="18" charset="0"/>
              </a:rPr>
              <a:t>REJECT</a:t>
            </a:r>
            <a:r>
              <a:rPr lang="en-GB" sz="2100" b="1" dirty="0" smtClean="0">
                <a:latin typeface="Bodoni MT" pitchFamily="18" charset="0"/>
              </a:rPr>
              <a:t> challenge, </a:t>
            </a:r>
            <a:r>
              <a:rPr lang="en-GB" sz="2100" b="1" dirty="0" smtClean="0">
                <a:solidFill>
                  <a:srgbClr val="FF0000"/>
                </a:solidFill>
                <a:latin typeface="Bodoni MT" pitchFamily="18" charset="0"/>
              </a:rPr>
              <a:t>DECLINE</a:t>
            </a:r>
            <a:r>
              <a:rPr lang="en-GB" sz="2100" b="1" dirty="0" smtClean="0">
                <a:latin typeface="Bodoni MT" pitchFamily="18" charset="0"/>
              </a:rPr>
              <a:t> risks, </a:t>
            </a:r>
            <a:r>
              <a:rPr lang="en-GB" sz="2100" b="1" dirty="0" smtClean="0">
                <a:solidFill>
                  <a:srgbClr val="FF0000"/>
                </a:solidFill>
                <a:latin typeface="Bodoni MT" pitchFamily="18" charset="0"/>
              </a:rPr>
              <a:t>GIVES UP</a:t>
            </a:r>
            <a:r>
              <a:rPr lang="en-GB" sz="2100" b="1" dirty="0" smtClean="0">
                <a:latin typeface="Bodoni MT" pitchFamily="18" charset="0"/>
              </a:rPr>
              <a:t>, success is due to </a:t>
            </a:r>
            <a:r>
              <a:rPr lang="en-GB" sz="2100" b="1" dirty="0" smtClean="0">
                <a:solidFill>
                  <a:srgbClr val="FF0000"/>
                </a:solidFill>
                <a:latin typeface="Bodoni MT" pitchFamily="18" charset="0"/>
              </a:rPr>
              <a:t>EXTERNAL</a:t>
            </a:r>
            <a:r>
              <a:rPr lang="en-GB" sz="2100" b="1" dirty="0" smtClean="0">
                <a:latin typeface="Bodoni MT" pitchFamily="18" charset="0"/>
              </a:rPr>
              <a:t> factors, failure is due to </a:t>
            </a:r>
            <a:r>
              <a:rPr lang="en-GB" sz="2100" b="1" dirty="0" smtClean="0">
                <a:solidFill>
                  <a:srgbClr val="FF0000"/>
                </a:solidFill>
                <a:latin typeface="Bodoni MT" pitchFamily="18" charset="0"/>
              </a:rPr>
              <a:t>INTERNAL </a:t>
            </a:r>
            <a:r>
              <a:rPr lang="en-GB" sz="2100" b="1" dirty="0" smtClean="0">
                <a:latin typeface="Bodoni MT" pitchFamily="18" charset="0"/>
              </a:rPr>
              <a:t>factors and is the route to another, </a:t>
            </a:r>
            <a:r>
              <a:rPr lang="en-GB" sz="2100" b="1" dirty="0" smtClean="0">
                <a:solidFill>
                  <a:srgbClr val="FF0000"/>
                </a:solidFill>
                <a:latin typeface="Bodoni MT" pitchFamily="18" charset="0"/>
              </a:rPr>
              <a:t>LEARNED HELPLESSNESS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100" b="1" dirty="0" smtClean="0">
                <a:latin typeface="Bodoni MT" pitchFamily="18" charset="0"/>
              </a:rPr>
              <a:t>ACHIEVEMENT MOTIVATION</a:t>
            </a:r>
          </a:p>
          <a:p>
            <a:pPr>
              <a:buNone/>
            </a:pPr>
            <a:r>
              <a:rPr lang="en-GB" sz="2100" b="1" dirty="0" smtClean="0">
                <a:latin typeface="Bodoni MT" pitchFamily="18" charset="0"/>
              </a:rPr>
              <a:t>	 Performers who regard success as victory over other people are said to have </a:t>
            </a:r>
            <a:r>
              <a:rPr lang="en-GB" sz="2100" b="1" dirty="0" smtClean="0">
                <a:solidFill>
                  <a:srgbClr val="FF0000"/>
                </a:solidFill>
                <a:latin typeface="Bodoni MT" pitchFamily="18" charset="0"/>
              </a:rPr>
              <a:t>EGO GOAL ORIENTATION</a:t>
            </a:r>
            <a:r>
              <a:rPr lang="en-GB" sz="2100" b="1" dirty="0" smtClean="0">
                <a:latin typeface="Bodoni MT" pitchFamily="18" charset="0"/>
              </a:rPr>
              <a:t>. People who regard success on the basis of personal improvement are said to have </a:t>
            </a:r>
            <a:r>
              <a:rPr lang="en-GB" sz="2100" b="1" dirty="0" smtClean="0">
                <a:solidFill>
                  <a:srgbClr val="FF0000"/>
                </a:solidFill>
                <a:latin typeface="Bodoni MT" pitchFamily="18" charset="0"/>
              </a:rPr>
              <a:t>TASK ORIENTATION</a:t>
            </a:r>
            <a:r>
              <a:rPr lang="en-GB" sz="2100" b="1" dirty="0" smtClean="0">
                <a:latin typeface="Bodoni MT" pitchFamily="18" charset="0"/>
              </a:rPr>
              <a:t>. </a:t>
            </a:r>
          </a:p>
          <a:p>
            <a:pPr>
              <a:buNone/>
            </a:pPr>
            <a:r>
              <a:rPr lang="en-GB" sz="2100" b="1" dirty="0" smtClean="0">
                <a:latin typeface="Bodoni MT" pitchFamily="18" charset="0"/>
              </a:rPr>
              <a:t>	</a:t>
            </a:r>
            <a:r>
              <a:rPr lang="en-GB" sz="2100" b="1" dirty="0" smtClean="0">
                <a:solidFill>
                  <a:srgbClr val="FF0000"/>
                </a:solidFill>
                <a:latin typeface="Bodoni MT" pitchFamily="18" charset="0"/>
              </a:rPr>
              <a:t>SPORTS SPECIFIC ACHIEVEMENT MOTIVATION </a:t>
            </a:r>
            <a:r>
              <a:rPr lang="en-GB" sz="2100" b="1" dirty="0" smtClean="0">
                <a:latin typeface="Bodoni MT" pitchFamily="18" charset="0"/>
              </a:rPr>
              <a:t>is competitiveness and the motivation to achieve in sport. Athletes favour task orientation (performance goals) while non athletes preferred ego goal orientation</a:t>
            </a:r>
          </a:p>
          <a:p>
            <a:pPr>
              <a:buNone/>
            </a:pPr>
            <a:endParaRPr lang="en-GB" sz="2100" b="1" dirty="0" smtClean="0">
              <a:latin typeface="Bodoni MT" pitchFamily="18" charset="0"/>
            </a:endParaRPr>
          </a:p>
          <a:p>
            <a:pPr>
              <a:buNone/>
            </a:pPr>
            <a:r>
              <a:rPr lang="en-GB" sz="2100" b="1" dirty="0" smtClean="0">
                <a:latin typeface="Bodoni MT" pitchFamily="18" charset="0"/>
              </a:rPr>
              <a:t>	Apply these concepts:</a:t>
            </a:r>
          </a:p>
          <a:p>
            <a:pPr>
              <a:buNone/>
            </a:pPr>
            <a:r>
              <a:rPr lang="en-GB" sz="2100" b="1" dirty="0" smtClean="0">
                <a:latin typeface="Bodoni MT" pitchFamily="18" charset="0"/>
              </a:rPr>
              <a:t>	1) In 50/50 situations where there is an equal chance of success or failure, what is the likely response of the High </a:t>
            </a:r>
            <a:r>
              <a:rPr lang="en-GB" sz="2100" b="1" dirty="0" err="1" smtClean="0">
                <a:latin typeface="Bodoni MT" pitchFamily="18" charset="0"/>
              </a:rPr>
              <a:t>Nach</a:t>
            </a:r>
            <a:r>
              <a:rPr lang="en-GB" sz="2100" b="1" dirty="0" smtClean="0">
                <a:latin typeface="Bodoni MT" pitchFamily="18" charset="0"/>
              </a:rPr>
              <a:t> personality and the Low </a:t>
            </a:r>
            <a:r>
              <a:rPr lang="en-GB" sz="2100" b="1" dirty="0" err="1" smtClean="0">
                <a:latin typeface="Bodoni MT" pitchFamily="18" charset="0"/>
              </a:rPr>
              <a:t>Nach</a:t>
            </a:r>
            <a:r>
              <a:rPr lang="en-GB" sz="2100" b="1" dirty="0" smtClean="0">
                <a:latin typeface="Bodoni MT" pitchFamily="18" charset="0"/>
              </a:rPr>
              <a:t> personality. What would you expect to see them to do in these situations?</a:t>
            </a:r>
          </a:p>
          <a:p>
            <a:pPr>
              <a:buNone/>
            </a:pPr>
            <a:r>
              <a:rPr lang="en-GB" sz="2100" b="1" dirty="0" smtClean="0">
                <a:latin typeface="Bodoni MT" pitchFamily="18" charset="0"/>
              </a:rPr>
              <a:t>	2) What would happen if the performer was being watched , evaluated or assessed?</a:t>
            </a:r>
          </a:p>
          <a:p>
            <a:pPr>
              <a:buNone/>
            </a:pPr>
            <a:r>
              <a:rPr lang="en-GB" sz="2100" b="1" dirty="0" smtClean="0">
                <a:latin typeface="Bodoni MT" pitchFamily="18" charset="0"/>
              </a:rPr>
              <a:t>	3) Identify 2 situations that you have experienced in sport. describe one which would have resulted in high incentive value and one which would have given low incentive value. Give reasons why</a:t>
            </a:r>
          </a:p>
          <a:p>
            <a:pPr>
              <a:buNone/>
            </a:pPr>
            <a:r>
              <a:rPr lang="en-GB" sz="2100" b="1" dirty="0" smtClean="0">
                <a:latin typeface="Bodoni MT" pitchFamily="18" charset="0"/>
              </a:rPr>
              <a:t>	4) Describe when you have experienced EGO GOAL and TASK ORIENTATION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5214</TotalTime>
  <Words>5437</Words>
  <Application>Microsoft Office PowerPoint</Application>
  <PresentationFormat>On-screen Show (4:3)</PresentationFormat>
  <Paragraphs>363</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 PE  MODERN OLYMPICS GAMES</dc:title>
  <dc:creator>mrobinson</dc:creator>
  <cp:lastModifiedBy>mrobinson</cp:lastModifiedBy>
  <cp:revision>1145</cp:revision>
  <dcterms:created xsi:type="dcterms:W3CDTF">2009-02-12T08:41:41Z</dcterms:created>
  <dcterms:modified xsi:type="dcterms:W3CDTF">2011-03-21T13:18:11Z</dcterms:modified>
</cp:coreProperties>
</file>