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B7"/>
    <a:srgbClr val="FFB781"/>
    <a:srgbClr val="FFA15B"/>
    <a:srgbClr val="DA5F00"/>
    <a:srgbClr val="001D5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29" autoAdjust="0"/>
    <p:restoredTop sz="90929"/>
  </p:normalViewPr>
  <p:slideViewPr>
    <p:cSldViewPr>
      <p:cViewPr varScale="1">
        <p:scale>
          <a:sx n="101" d="100"/>
          <a:sy n="101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340AFCB-50A4-4AF3-988F-6A0BCCF7E21A}" type="datetimeFigureOut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99BC2-8FB6-4A90-88D1-012DF6844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2E3B24-934C-446A-9450-0CDC73E93265}" type="slidenum">
              <a:rPr lang="en-GB" smtClean="0">
                <a:latin typeface="Arial" charset="0"/>
              </a:rPr>
              <a:pPr/>
              <a:t>24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43852" cy="1470025"/>
          </a:xfrm>
        </p:spPr>
        <p:txBody>
          <a:bodyPr anchor="b"/>
          <a:lstStyle>
            <a:lvl1pPr>
              <a:defRPr>
                <a:solidFill>
                  <a:srgbClr val="001D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DA5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2462" y="1071546"/>
            <a:ext cx="785818" cy="53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1071546"/>
            <a:ext cx="7858180" cy="5357850"/>
          </a:xfrm>
        </p:spPr>
        <p:txBody>
          <a:bodyPr vert="eaVert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GB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none" baseline="0">
                <a:solidFill>
                  <a:srgbClr val="001D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DA5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None/>
              <a:defRPr lang="en-GB" sz="3000" b="1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4286280" cy="471490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GB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210080" cy="471490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GB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None/>
              <a:defRPr lang="en-GB" sz="3000" b="1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785927"/>
            <a:ext cx="4286280" cy="571504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357430"/>
            <a:ext cx="4286280" cy="407196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GB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7"/>
            <a:ext cx="4213255" cy="571504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0"/>
            <a:ext cx="4213255" cy="407196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GB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008313" cy="78581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354668" cy="5429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US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DA5F00"/>
              </a:buClr>
              <a:buFont typeface="Arial" pitchFamily="34" charset="0"/>
              <a:defRPr lang="en-GB" sz="1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5690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214950"/>
            <a:ext cx="8843986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83227"/>
            <a:ext cx="9144000" cy="43317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5781688"/>
            <a:ext cx="8843986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owerpoint-templa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7188" y="1071563"/>
            <a:ext cx="8501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1785938"/>
            <a:ext cx="85010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7429500" y="6629400"/>
            <a:ext cx="1752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800" dirty="0">
                <a:ea typeface="ＭＳ Ｐゴシック" pitchFamily="1" charset="-128"/>
              </a:rPr>
              <a:t>© Pearson Education Ltd, 2010</a:t>
            </a: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524000" y="762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1D53"/>
                </a:solidFill>
                <a:ea typeface="ＭＳ Ｐゴシック" pitchFamily="1" charset="-128"/>
              </a:rPr>
              <a:t>Sport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50000"/>
        </a:spcBef>
        <a:spcAft>
          <a:spcPct val="0"/>
        </a:spcAft>
        <a:defRPr lang="en-GB" sz="3000" b="1" kern="1200" dirty="0">
          <a:solidFill>
            <a:schemeClr val="tx1"/>
          </a:solidFill>
          <a:latin typeface="Arial" charset="0"/>
          <a:ea typeface="ＭＳ Ｐゴシック" pitchFamily="1" charset="-128"/>
          <a:cs typeface="+mn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rgbClr val="DA5F00"/>
        </a:buClr>
        <a:buFont typeface="Arial" charset="0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3538" indent="-363538" algn="l" rtl="0" eaLnBrk="0" fontAlgn="base" hangingPunct="0">
        <a:spcBef>
          <a:spcPct val="20000"/>
        </a:spcBef>
        <a:spcAft>
          <a:spcPct val="0"/>
        </a:spcAft>
        <a:buClr>
          <a:srgbClr val="DA5F00"/>
        </a:buClr>
        <a:buFont typeface="Arial" charset="0"/>
        <a:buChar char="●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7550" indent="-354013" algn="l" rtl="0" eaLnBrk="0" fontAlgn="base" hangingPunct="0">
        <a:spcBef>
          <a:spcPct val="20000"/>
        </a:spcBef>
        <a:spcAft>
          <a:spcPct val="0"/>
        </a:spcAft>
        <a:buClr>
          <a:srgbClr val="DA5F00"/>
        </a:buClr>
        <a:buFont typeface="Arial" charset="0"/>
        <a:buChar char="●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81088" indent="-363538" algn="l" rtl="0" eaLnBrk="0" fontAlgn="base" hangingPunct="0">
        <a:spcBef>
          <a:spcPct val="20000"/>
        </a:spcBef>
        <a:spcAft>
          <a:spcPct val="0"/>
        </a:spcAft>
        <a:buClr>
          <a:srgbClr val="DA5F00"/>
        </a:buClr>
        <a:buFont typeface="Arial" charset="0"/>
        <a:buChar char="●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3513" indent="-352425" algn="l" rtl="0" eaLnBrk="0" fontAlgn="base" hangingPunct="0">
        <a:spcBef>
          <a:spcPct val="20000"/>
        </a:spcBef>
        <a:spcAft>
          <a:spcPct val="0"/>
        </a:spcAft>
        <a:buClr>
          <a:srgbClr val="DA5F00"/>
        </a:buClr>
        <a:buFont typeface="Arial" charset="0"/>
        <a:buChar char="●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43825" cy="1470025"/>
          </a:xfrm>
        </p:spPr>
        <p:txBody>
          <a:bodyPr/>
          <a:lstStyle/>
          <a:p>
            <a:r>
              <a:rPr sz="3200" smtClean="0">
                <a:ea typeface="ＭＳ Ｐゴシック" pitchFamily="34" charset="-128"/>
              </a:rPr>
              <a:t>Unit 1</a:t>
            </a:r>
            <a:endParaRPr smtClean="0">
              <a:ea typeface="ＭＳ Ｐゴシック" pitchFamily="34" charset="-128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715250" cy="17526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Principles of anatomy and physiology in sport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Anatomical positions</a:t>
            </a:r>
          </a:p>
        </p:txBody>
      </p:sp>
      <p:pic>
        <p:nvPicPr>
          <p:cNvPr id="11267" name="Content Placeholder 3" descr="V906510_aw_0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1913" y="1787525"/>
            <a:ext cx="4011612" cy="4711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Fixed joints in the cranium</a:t>
            </a:r>
          </a:p>
        </p:txBody>
      </p:sp>
      <p:pic>
        <p:nvPicPr>
          <p:cNvPr id="12291" name="Content Placeholder 3" descr="V906510_aw_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3225" y="1787525"/>
            <a:ext cx="4103688" cy="4711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A slightly movable joint in the vertebral column</a:t>
            </a:r>
          </a:p>
        </p:txBody>
      </p:sp>
      <p:pic>
        <p:nvPicPr>
          <p:cNvPr id="13315" name="Content Placeholder 3" descr="V906510_aw_0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94025" y="2139950"/>
            <a:ext cx="3227388" cy="43545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A synovial joint in the knee</a:t>
            </a:r>
          </a:p>
        </p:txBody>
      </p:sp>
      <p:pic>
        <p:nvPicPr>
          <p:cNvPr id="14339" name="Content Placeholder 3" descr="V906510_aw_0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9950" y="1787525"/>
            <a:ext cx="4935538" cy="4711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Types of synovial joint</a:t>
            </a:r>
          </a:p>
        </p:txBody>
      </p:sp>
      <p:pic>
        <p:nvPicPr>
          <p:cNvPr id="15363" name="Content Placeholder 9" descr="V906510_aw_0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44675"/>
            <a:ext cx="2155825" cy="1889125"/>
          </a:xfrm>
        </p:spPr>
      </p:pic>
      <p:pic>
        <p:nvPicPr>
          <p:cNvPr id="15364" name="Picture 2" descr="D:\Business\Clients\Pearson (Oxford)\Work\PowerPoint creation\BTEC PowerPoints\BTEC Nat Sport\Artwork files\Sports\Sports1\V906510_aw_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44675"/>
            <a:ext cx="21605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D:\Business\Clients\Pearson (Oxford)\Work\PowerPoint creation\BTEC PowerPoints\BTEC Nat Sport\Artwork files\Sports\Sports1\V906510_aw_0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838" y="1916113"/>
            <a:ext cx="21542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D:\Business\Clients\Pearson (Oxford)\Work\PowerPoint creation\BTEC PowerPoints\BTEC Nat Sport\Artwork files\Sports\Sports1\V906510_aw_029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13" y="4221163"/>
            <a:ext cx="215106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D:\Business\Clients\Pearson (Oxford)\Work\PowerPoint creation\BTEC PowerPoints\BTEC Nat Sport\Artwork files\Sports\Sports1\V906510_aw_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933825"/>
            <a:ext cx="2160588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D:\Business\Clients\Pearson (Oxford)\Work\PowerPoint creation\BTEC PowerPoints\BTEC Nat Sport\Artwork files\Sports\Sports1\V906510_aw_0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149725"/>
            <a:ext cx="21605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Anatomical and biomechanical terms relating to muscle action</a:t>
            </a:r>
          </a:p>
        </p:txBody>
      </p:sp>
      <p:pic>
        <p:nvPicPr>
          <p:cNvPr id="16387" name="Content Placeholder 3" descr="V906510_aw_0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125" y="2295525"/>
            <a:ext cx="8485188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(a) Anterior muscular system and (b) posterior muscular system</a:t>
            </a:r>
          </a:p>
        </p:txBody>
      </p:sp>
      <p:pic>
        <p:nvPicPr>
          <p:cNvPr id="17411" name="Content Placeholder 3" descr="V906510_aw_0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6963" y="2276475"/>
            <a:ext cx="7021512" cy="42243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Major muscles and their functions</a:t>
            </a:r>
          </a:p>
        </p:txBody>
      </p:sp>
      <p:pic>
        <p:nvPicPr>
          <p:cNvPr id="18435" name="Content Placeholder 3" descr="p1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500" y="1785938"/>
            <a:ext cx="7221538" cy="47148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8607425" cy="714375"/>
          </a:xfrm>
        </p:spPr>
        <p:txBody>
          <a:bodyPr/>
          <a:lstStyle/>
          <a:p>
            <a:r>
              <a:rPr smtClean="0">
                <a:ea typeface="ＭＳ Ｐゴシック" pitchFamily="34" charset="-128"/>
              </a:rPr>
              <a:t>Major muscles and their functions (continued)</a:t>
            </a:r>
          </a:p>
        </p:txBody>
      </p:sp>
      <p:pic>
        <p:nvPicPr>
          <p:cNvPr id="19459" name="Content Placeholder 4" descr="p1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213" y="1785938"/>
            <a:ext cx="7480300" cy="47148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Riding a bike involves a complex series of muscular movements</a:t>
            </a:r>
          </a:p>
        </p:txBody>
      </p:sp>
      <p:pic>
        <p:nvPicPr>
          <p:cNvPr id="20483" name="Content Placeholder 3" descr="V906510_aw_0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8363" y="2206625"/>
            <a:ext cx="4938712" cy="4292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Bones of the human skeleton</a:t>
            </a:r>
          </a:p>
        </p:txBody>
      </p:sp>
      <p:pic>
        <p:nvPicPr>
          <p:cNvPr id="3075" name="Content Placeholder 3" descr="V906510_aw_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6175" y="1785938"/>
            <a:ext cx="6923088" cy="47148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rings in men’s gymnastics demonstrate many isometric contractions</a:t>
            </a:r>
          </a:p>
        </p:txBody>
      </p:sp>
      <p:pic>
        <p:nvPicPr>
          <p:cNvPr id="21507" name="Content Placeholder 3" descr="V906510_aw_0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1488" y="2209800"/>
            <a:ext cx="3303587" cy="42862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In a concentric contraction the muscle shortens</a:t>
            </a:r>
          </a:p>
        </p:txBody>
      </p:sp>
      <p:pic>
        <p:nvPicPr>
          <p:cNvPr id="22531" name="Content Placeholder 3" descr="V906510_aw_0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3163" y="2206625"/>
            <a:ext cx="4329112" cy="4292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Characteristics of each muscle fibre type and sports associated with each fibre type</a:t>
            </a:r>
          </a:p>
        </p:txBody>
      </p:sp>
      <p:pic>
        <p:nvPicPr>
          <p:cNvPr id="23555" name="Content Placeholder 4" descr="p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12963"/>
            <a:ext cx="8488363" cy="278288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heart</a:t>
            </a:r>
          </a:p>
        </p:txBody>
      </p:sp>
      <p:pic>
        <p:nvPicPr>
          <p:cNvPr id="24579" name="Content Placeholder 3" descr="V906510_aw_0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9988" y="1787525"/>
            <a:ext cx="4335462" cy="47117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Double circulation of blood through the heart</a:t>
            </a:r>
          </a:p>
        </p:txBody>
      </p:sp>
      <p:pic>
        <p:nvPicPr>
          <p:cNvPr id="25603" name="Content Placeholder 3" descr="V906510_aw_03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2550" y="1789113"/>
            <a:ext cx="3970338" cy="46815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Major blood vessels</a:t>
            </a:r>
          </a:p>
        </p:txBody>
      </p:sp>
      <p:pic>
        <p:nvPicPr>
          <p:cNvPr id="26627" name="Content Placeholder 3" descr="V906510_aw_0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" y="1917700"/>
            <a:ext cx="8491538" cy="44529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Structure of an artery</a:t>
            </a:r>
          </a:p>
        </p:txBody>
      </p:sp>
      <p:pic>
        <p:nvPicPr>
          <p:cNvPr id="27651" name="Content Placeholder 3" descr="V906510_aw_0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8763" y="1785938"/>
            <a:ext cx="6157912" cy="47148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capillary system</a:t>
            </a:r>
          </a:p>
        </p:txBody>
      </p:sp>
      <p:pic>
        <p:nvPicPr>
          <p:cNvPr id="28675" name="Content Placeholder 3" descr="V906510_aw_0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8" y="1824038"/>
            <a:ext cx="8488362" cy="46386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Structure of a vein</a:t>
            </a:r>
          </a:p>
        </p:txBody>
      </p:sp>
      <p:pic>
        <p:nvPicPr>
          <p:cNvPr id="29699" name="Content Placeholder 3" descr="V906510_aw_0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7988" y="1785938"/>
            <a:ext cx="5859462" cy="47148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How is blood carried around your body?</a:t>
            </a:r>
          </a:p>
        </p:txBody>
      </p:sp>
      <p:pic>
        <p:nvPicPr>
          <p:cNvPr id="30723" name="Content Placeholder 3" descr="V906510_aw_0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3088" y="1785938"/>
            <a:ext cx="5529262" cy="47148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axial skeleton: (a) the skull, (b) the thorax and (c) the vertebral column</a:t>
            </a:r>
          </a:p>
        </p:txBody>
      </p:sp>
      <p:pic>
        <p:nvPicPr>
          <p:cNvPr id="4099" name="Content Placeholder 3" descr="V906510_aw_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438" y="2349500"/>
            <a:ext cx="7294562" cy="415131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Cross-section through the thorax to show the respiratory organs</a:t>
            </a:r>
          </a:p>
        </p:txBody>
      </p:sp>
      <p:pic>
        <p:nvPicPr>
          <p:cNvPr id="31747" name="Content Placeholder 3" descr="V906510_aw_0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0050" y="2133600"/>
            <a:ext cx="5875338" cy="436721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lobes and pleural membranes of the lungs</a:t>
            </a:r>
          </a:p>
        </p:txBody>
      </p:sp>
      <p:pic>
        <p:nvPicPr>
          <p:cNvPr id="32771" name="Content Placeholder 3" descr="V906510_aw_04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2088" y="2209800"/>
            <a:ext cx="3751262" cy="42862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Gaseous exchange in the alveoli</a:t>
            </a:r>
          </a:p>
        </p:txBody>
      </p:sp>
      <p:pic>
        <p:nvPicPr>
          <p:cNvPr id="33795" name="Content Placeholder 3" descr="V906510_aw_0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3175" y="1790700"/>
            <a:ext cx="4129088" cy="47053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Lung volume and capacities of a healthy adult</a:t>
            </a:r>
          </a:p>
        </p:txBody>
      </p:sp>
      <p:pic>
        <p:nvPicPr>
          <p:cNvPr id="34819" name="Content Placeholder 3" descr="V906510_aw_0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2313" y="2205038"/>
            <a:ext cx="7770812" cy="42957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ATP and energy released from the breakdown </a:t>
            </a:r>
            <a:br>
              <a:rPr smtClean="0">
                <a:ea typeface="ＭＳ Ｐゴシック" pitchFamily="34" charset="-128"/>
              </a:rPr>
            </a:br>
            <a:r>
              <a:rPr smtClean="0">
                <a:ea typeface="ＭＳ Ｐゴシック" pitchFamily="34" charset="-128"/>
              </a:rPr>
              <a:t>of ATP</a:t>
            </a:r>
          </a:p>
        </p:txBody>
      </p:sp>
      <p:pic>
        <p:nvPicPr>
          <p:cNvPr id="35843" name="Content Placeholder 3" descr="V906510_aw_04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125" y="2135188"/>
            <a:ext cx="8485188" cy="436403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Energy systems used for different sports</a:t>
            </a:r>
          </a:p>
        </p:txBody>
      </p:sp>
      <p:pic>
        <p:nvPicPr>
          <p:cNvPr id="36867" name="Content Placeholder 3" descr="p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8" y="1700213"/>
            <a:ext cx="8472487" cy="3295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appendicular skeleton: (a) the upper limbs, (b) the lower limbs, (c) the shoulder girdle and (d) the pelvis</a:t>
            </a:r>
          </a:p>
        </p:txBody>
      </p:sp>
      <p:pic>
        <p:nvPicPr>
          <p:cNvPr id="5123" name="Content Placeholder 4" descr="V906510_aw_0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3850" y="2708275"/>
            <a:ext cx="6027738" cy="37925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Main anatomical terms</a:t>
            </a:r>
          </a:p>
        </p:txBody>
      </p:sp>
      <p:pic>
        <p:nvPicPr>
          <p:cNvPr id="6147" name="Content Placeholder 5" descr="p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8150" y="1785938"/>
            <a:ext cx="6991350" cy="4714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5222875" cy="714375"/>
          </a:xfrm>
        </p:spPr>
        <p:txBody>
          <a:bodyPr/>
          <a:lstStyle/>
          <a:p>
            <a:r>
              <a:rPr smtClean="0">
                <a:ea typeface="ＭＳ Ｐゴシック" pitchFamily="34" charset="-128"/>
              </a:rPr>
              <a:t>Long bones include the bones of the lower limbs, such as the femur, tibia and fibula</a:t>
            </a:r>
          </a:p>
        </p:txBody>
      </p:sp>
      <p:pic>
        <p:nvPicPr>
          <p:cNvPr id="7171" name="Content Placeholder 3" descr="V906510_aw_0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130300"/>
            <a:ext cx="3014663" cy="52260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carpals of the hand are examples of </a:t>
            </a:r>
            <a:br>
              <a:rPr smtClean="0">
                <a:ea typeface="ＭＳ Ｐゴシック" pitchFamily="34" charset="-128"/>
              </a:rPr>
            </a:br>
            <a:r>
              <a:rPr smtClean="0">
                <a:ea typeface="ＭＳ Ｐゴシック" pitchFamily="34" charset="-128"/>
              </a:rPr>
              <a:t>short bones</a:t>
            </a:r>
          </a:p>
        </p:txBody>
      </p:sp>
      <p:pic>
        <p:nvPicPr>
          <p:cNvPr id="8195" name="Content Placeholder 3" descr="V906510_aw_0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7738" y="2206625"/>
            <a:ext cx="4779962" cy="4292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sternum is an example of a flat bone</a:t>
            </a:r>
          </a:p>
        </p:txBody>
      </p:sp>
      <p:pic>
        <p:nvPicPr>
          <p:cNvPr id="9219" name="Content Placeholder 3" descr="V906510_aw_0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63913" y="1792288"/>
            <a:ext cx="2487612" cy="4702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ea typeface="ＭＳ Ｐゴシック" pitchFamily="34" charset="-128"/>
              </a:rPr>
              <a:t>The vertebrae of the spine are examples of irregular bones</a:t>
            </a:r>
          </a:p>
        </p:txBody>
      </p:sp>
      <p:pic>
        <p:nvPicPr>
          <p:cNvPr id="10243" name="Content Placeholder 3" descr="V906510_aw_0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133600"/>
            <a:ext cx="7158038" cy="43672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287</Words>
  <Application>Microsoft Office PowerPoint</Application>
  <PresentationFormat>On-screen Show (4:3)</PresentationFormat>
  <Paragraphs>37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ＭＳ Ｐゴシック</vt:lpstr>
      <vt:lpstr>Calibri</vt:lpstr>
      <vt:lpstr>Custom Design</vt:lpstr>
      <vt:lpstr>Unit 1</vt:lpstr>
      <vt:lpstr>Bones of the human skeleton</vt:lpstr>
      <vt:lpstr>The axial skeleton: (a) the skull, (b) the thorax and (c) the vertebral column</vt:lpstr>
      <vt:lpstr>The appendicular skeleton: (a) the upper limbs, (b) the lower limbs, (c) the shoulder girdle and (d) the pelvis</vt:lpstr>
      <vt:lpstr>Main anatomical terms</vt:lpstr>
      <vt:lpstr>Long bones include the bones of the lower limbs, such as the femur, tibia and fibula</vt:lpstr>
      <vt:lpstr>The carpals of the hand are examples of  short bones</vt:lpstr>
      <vt:lpstr>The sternum is an example of a flat bone</vt:lpstr>
      <vt:lpstr>The vertebrae of the spine are examples of irregular bones</vt:lpstr>
      <vt:lpstr>Anatomical positions</vt:lpstr>
      <vt:lpstr>Fixed joints in the cranium</vt:lpstr>
      <vt:lpstr>A slightly movable joint in the vertebral column</vt:lpstr>
      <vt:lpstr>A synovial joint in the knee</vt:lpstr>
      <vt:lpstr>Types of synovial joint</vt:lpstr>
      <vt:lpstr>Anatomical and biomechanical terms relating to muscle action</vt:lpstr>
      <vt:lpstr>(a) Anterior muscular system and (b) posterior muscular system</vt:lpstr>
      <vt:lpstr>Major muscles and their functions</vt:lpstr>
      <vt:lpstr>Major muscles and their functions (continued)</vt:lpstr>
      <vt:lpstr>Riding a bike involves a complex series of muscular movements</vt:lpstr>
      <vt:lpstr>The rings in men’s gymnastics demonstrate many isometric contractions</vt:lpstr>
      <vt:lpstr>In a concentric contraction the muscle shortens</vt:lpstr>
      <vt:lpstr>Characteristics of each muscle fibre type and sports associated with each fibre type</vt:lpstr>
      <vt:lpstr>The heart</vt:lpstr>
      <vt:lpstr>Double circulation of blood through the heart</vt:lpstr>
      <vt:lpstr>Major blood vessels</vt:lpstr>
      <vt:lpstr>Structure of an artery</vt:lpstr>
      <vt:lpstr>The capillary system</vt:lpstr>
      <vt:lpstr>Structure of a vein</vt:lpstr>
      <vt:lpstr>How is blood carried around your body?</vt:lpstr>
      <vt:lpstr>Cross-section through the thorax to show the respiratory organs</vt:lpstr>
      <vt:lpstr>The lobes and pleural membranes of the lungs</vt:lpstr>
      <vt:lpstr>Gaseous exchange in the alveoli</vt:lpstr>
      <vt:lpstr>Lung volume and capacities of a healthy adult</vt:lpstr>
      <vt:lpstr>ATP and energy released from the breakdown  of ATP</vt:lpstr>
      <vt:lpstr>Energy systems used for different sports</vt:lpstr>
    </vt:vector>
  </TitlesOfParts>
  <Company>Harry Harcourt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Harry Harcourt</dc:creator>
  <cp:lastModifiedBy>dwilson</cp:lastModifiedBy>
  <cp:revision>39</cp:revision>
  <dcterms:created xsi:type="dcterms:W3CDTF">2009-10-26T15:37:38Z</dcterms:created>
  <dcterms:modified xsi:type="dcterms:W3CDTF">2011-01-31T13:24:07Z</dcterms:modified>
</cp:coreProperties>
</file>